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4"/>
  </p:notesMasterIdLst>
  <p:sldIdLst>
    <p:sldId id="256" r:id="rId2"/>
    <p:sldId id="399" r:id="rId3"/>
    <p:sldId id="402" r:id="rId4"/>
    <p:sldId id="400" r:id="rId5"/>
    <p:sldId id="376" r:id="rId6"/>
    <p:sldId id="334" r:id="rId7"/>
    <p:sldId id="335" r:id="rId8"/>
    <p:sldId id="366" r:id="rId9"/>
    <p:sldId id="374" r:id="rId10"/>
    <p:sldId id="375" r:id="rId11"/>
    <p:sldId id="373" r:id="rId12"/>
    <p:sldId id="377" r:id="rId13"/>
    <p:sldId id="380" r:id="rId14"/>
    <p:sldId id="320" r:id="rId15"/>
    <p:sldId id="409" r:id="rId16"/>
    <p:sldId id="410" r:id="rId17"/>
    <p:sldId id="411" r:id="rId18"/>
    <p:sldId id="412" r:id="rId19"/>
    <p:sldId id="387" r:id="rId20"/>
    <p:sldId id="388" r:id="rId21"/>
    <p:sldId id="389" r:id="rId22"/>
    <p:sldId id="390" r:id="rId23"/>
    <p:sldId id="392" r:id="rId24"/>
    <p:sldId id="391" r:id="rId25"/>
    <p:sldId id="332" r:id="rId26"/>
    <p:sldId id="395" r:id="rId27"/>
    <p:sldId id="384" r:id="rId28"/>
    <p:sldId id="360" r:id="rId29"/>
    <p:sldId id="361" r:id="rId30"/>
    <p:sldId id="362" r:id="rId31"/>
    <p:sldId id="363" r:id="rId32"/>
    <p:sldId id="364" r:id="rId33"/>
    <p:sldId id="385" r:id="rId34"/>
    <p:sldId id="401" r:id="rId35"/>
    <p:sldId id="382" r:id="rId36"/>
    <p:sldId id="342" r:id="rId37"/>
    <p:sldId id="317" r:id="rId38"/>
    <p:sldId id="338" r:id="rId39"/>
    <p:sldId id="403" r:id="rId40"/>
    <p:sldId id="404" r:id="rId41"/>
    <p:sldId id="405" r:id="rId42"/>
    <p:sldId id="414" r:id="rId43"/>
    <p:sldId id="415" r:id="rId44"/>
    <p:sldId id="413" r:id="rId45"/>
    <p:sldId id="397" r:id="rId46"/>
    <p:sldId id="357" r:id="rId47"/>
    <p:sldId id="352" r:id="rId48"/>
    <p:sldId id="356" r:id="rId49"/>
    <p:sldId id="398" r:id="rId50"/>
    <p:sldId id="345" r:id="rId51"/>
    <p:sldId id="346" r:id="rId52"/>
    <p:sldId id="347" r:id="rId53"/>
    <p:sldId id="348" r:id="rId54"/>
    <p:sldId id="349" r:id="rId55"/>
    <p:sldId id="416" r:id="rId56"/>
    <p:sldId id="417" r:id="rId57"/>
    <p:sldId id="406" r:id="rId58"/>
    <p:sldId id="407" r:id="rId59"/>
    <p:sldId id="408" r:id="rId60"/>
    <p:sldId id="296" r:id="rId61"/>
    <p:sldId id="307" r:id="rId62"/>
    <p:sldId id="276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ía Jose Montiel Cuatlayol" initials="MJMC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00C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90" autoAdjust="0"/>
    <p:restoredTop sz="75206" autoAdjust="0"/>
  </p:normalViewPr>
  <p:slideViewPr>
    <p:cSldViewPr snapToGrid="0" snapToObjects="1">
      <p:cViewPr varScale="1">
        <p:scale>
          <a:sx n="89" d="100"/>
          <a:sy n="89" d="100"/>
        </p:scale>
        <p:origin x="1656" y="168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jose.poblano\AppData\Local\Microsoft\Windows\INetCache\Content.Outlook\SNWIAM8U\Base%20EduardoFichas%20MGA%20+%20DZ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jose.poblano\AppData\Local\Microsoft\Windows\INetCache\Content.Outlook\SNWIAM8U\Base%20EduardoFichas%20MGA%20+%20DZ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jose.poblano\AppData\Local\Microsoft\Windows\INetCache\Content.Outlook\SNWIAM8U\Base%20EduardoFichas%20MGA%20+%20DZ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jose.poblano\AppData\Local\Microsoft\Windows\INetCache\Content.Outlook\SNWIAM8U\Base%20EduardoFichas%20MGA%20+%20DZ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jose.poblano\AppData\Local\Microsoft\Windows\INetCache\Content.Outlook\SNWIAM8U\Base%20EduardoFichas%20MGA%20+%20DZ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'Quintana Roo'!$B$2</c:f>
              <c:strCache>
                <c:ptCount val="1"/>
                <c:pt idx="0">
                  <c:v>TG</c:v>
                </c:pt>
              </c:strCache>
            </c:strRef>
          </c:tx>
          <c:spPr>
            <a:solidFill>
              <a:srgbClr val="123144"/>
            </a:solidFill>
            <a:ln>
              <a:solidFill>
                <a:srgbClr val="123144"/>
              </a:solidFill>
            </a:ln>
            <a:effectLst/>
          </c:spPr>
          <c:invertIfNegative val="0"/>
          <c:cat>
            <c:strRef>
              <c:f>'Quintana Roo'!$A$3:$A$11</c:f>
              <c:strCache>
                <c:ptCount val="9"/>
                <c:pt idx="0">
                  <c:v>Fideicomiso</c:v>
                </c:pt>
                <c:pt idx="1">
                  <c:v>Sindicato</c:v>
                </c:pt>
                <c:pt idx="2">
                  <c:v>Partido</c:v>
                </c:pt>
                <c:pt idx="3">
                  <c:v>Municipio</c:v>
                </c:pt>
                <c:pt idx="4">
                  <c:v>Judicial</c:v>
                </c:pt>
                <c:pt idx="5">
                  <c:v>Ejecutivo estatal</c:v>
                </c:pt>
                <c:pt idx="6">
                  <c:v>Autónomo</c:v>
                </c:pt>
                <c:pt idx="7">
                  <c:v>Legislativo</c:v>
                </c:pt>
                <c:pt idx="8">
                  <c:v>Universidad</c:v>
                </c:pt>
              </c:strCache>
            </c:strRef>
          </c:cat>
          <c:val>
            <c:numRef>
              <c:f>'Quintana Roo'!$B$3:$B$11</c:f>
              <c:numCache>
                <c:formatCode>0.00</c:formatCode>
                <c:ptCount val="9"/>
                <c:pt idx="0">
                  <c:v>6.6666667349636596E-2</c:v>
                </c:pt>
                <c:pt idx="1">
                  <c:v>6.1249998398125199E-2</c:v>
                </c:pt>
                <c:pt idx="2">
                  <c:v>3.6574074998497998E-2</c:v>
                </c:pt>
                <c:pt idx="3">
                  <c:v>0.134069445729256</c:v>
                </c:pt>
                <c:pt idx="4">
                  <c:v>0.16027778387069699</c:v>
                </c:pt>
                <c:pt idx="5">
                  <c:v>0.16621913678116301</c:v>
                </c:pt>
                <c:pt idx="6">
                  <c:v>0.15756945312023199</c:v>
                </c:pt>
                <c:pt idx="7">
                  <c:v>0.159618049860001</c:v>
                </c:pt>
                <c:pt idx="8">
                  <c:v>0.13097222149372101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3-4D4C-9FBA-D9A1200AAB03}"/>
            </c:ext>
          </c:extLst>
        </c:ser>
        <c:ser>
          <c:idx val="1"/>
          <c:order val="1"/>
          <c:tx>
            <c:strRef>
              <c:f>'Quintana Roo'!$C$2</c:f>
              <c:strCache>
                <c:ptCount val="1"/>
                <c:pt idx="0">
                  <c:v>TC</c:v>
                </c:pt>
              </c:strCache>
            </c:strRef>
          </c:tx>
          <c:spPr>
            <a:solidFill>
              <a:srgbClr val="45C7DE"/>
            </a:solidFill>
            <a:ln>
              <a:solidFill>
                <a:srgbClr val="45C7DE"/>
              </a:solidFill>
            </a:ln>
            <a:effectLst/>
          </c:spPr>
          <c:invertIfNegative val="0"/>
          <c:cat>
            <c:strRef>
              <c:f>'Quintana Roo'!$A$3:$A$11</c:f>
              <c:strCache>
                <c:ptCount val="9"/>
                <c:pt idx="0">
                  <c:v>Fideicomiso</c:v>
                </c:pt>
                <c:pt idx="1">
                  <c:v>Sindicato</c:v>
                </c:pt>
                <c:pt idx="2">
                  <c:v>Partido</c:v>
                </c:pt>
                <c:pt idx="3">
                  <c:v>Municipio</c:v>
                </c:pt>
                <c:pt idx="4">
                  <c:v>Judicial</c:v>
                </c:pt>
                <c:pt idx="5">
                  <c:v>Ejecutivo estatal</c:v>
                </c:pt>
                <c:pt idx="6">
                  <c:v>Autónomo</c:v>
                </c:pt>
                <c:pt idx="7">
                  <c:v>Legislativo</c:v>
                </c:pt>
                <c:pt idx="8">
                  <c:v>Universidad</c:v>
                </c:pt>
              </c:strCache>
            </c:strRef>
          </c:cat>
          <c:val>
            <c:numRef>
              <c:f>'Quintana Roo'!$C$3:$C$11</c:f>
              <c:numCache>
                <c:formatCode>0.00</c:formatCode>
                <c:ptCount val="9"/>
                <c:pt idx="0">
                  <c:v>4.1666664183139801E-2</c:v>
                </c:pt>
                <c:pt idx="1">
                  <c:v>2.8645832091569901E-2</c:v>
                </c:pt>
                <c:pt idx="2">
                  <c:v>0</c:v>
                </c:pt>
                <c:pt idx="3">
                  <c:v>0.14750000238418601</c:v>
                </c:pt>
                <c:pt idx="4">
                  <c:v>0.17708334326744099</c:v>
                </c:pt>
                <c:pt idx="5">
                  <c:v>0.19629629784160199</c:v>
                </c:pt>
                <c:pt idx="6">
                  <c:v>0.22291666269302399</c:v>
                </c:pt>
                <c:pt idx="7">
                  <c:v>0.194270834326744</c:v>
                </c:pt>
                <c:pt idx="8">
                  <c:v>0.18177083879709199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43-4D4C-9FBA-D9A1200AAB03}"/>
            </c:ext>
          </c:extLst>
        </c:ser>
        <c:ser>
          <c:idx val="2"/>
          <c:order val="2"/>
          <c:tx>
            <c:strRef>
              <c:f>'Quintana Roo'!$D$2</c:f>
              <c:strCache>
                <c:ptCount val="1"/>
                <c:pt idx="0">
                  <c:v>PG</c:v>
                </c:pt>
              </c:strCache>
            </c:strRef>
          </c:tx>
          <c:spPr>
            <a:solidFill>
              <a:srgbClr val="D9C229"/>
            </a:solidFill>
            <a:ln>
              <a:solidFill>
                <a:srgbClr val="D9C229"/>
              </a:solidFill>
            </a:ln>
            <a:effectLst/>
          </c:spPr>
          <c:invertIfNegative val="0"/>
          <c:cat>
            <c:strRef>
              <c:f>'Quintana Roo'!$A$3:$A$11</c:f>
              <c:strCache>
                <c:ptCount val="9"/>
                <c:pt idx="0">
                  <c:v>Fideicomiso</c:v>
                </c:pt>
                <c:pt idx="1">
                  <c:v>Sindicato</c:v>
                </c:pt>
                <c:pt idx="2">
                  <c:v>Partido</c:v>
                </c:pt>
                <c:pt idx="3">
                  <c:v>Municipio</c:v>
                </c:pt>
                <c:pt idx="4">
                  <c:v>Judicial</c:v>
                </c:pt>
                <c:pt idx="5">
                  <c:v>Ejecutivo estatal</c:v>
                </c:pt>
                <c:pt idx="6">
                  <c:v>Autónomo</c:v>
                </c:pt>
                <c:pt idx="7">
                  <c:v>Legislativo</c:v>
                </c:pt>
                <c:pt idx="8">
                  <c:v>Universidad</c:v>
                </c:pt>
              </c:strCache>
            </c:strRef>
          </c:cat>
          <c:val>
            <c:numRef>
              <c:f>'Quintana Roo'!$D$3:$D$11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8.5000002384185799E-2</c:v>
                </c:pt>
                <c:pt idx="4">
                  <c:v>0</c:v>
                </c:pt>
                <c:pt idx="5">
                  <c:v>2.8694445060359099E-2</c:v>
                </c:pt>
                <c:pt idx="6">
                  <c:v>7.5000002980232197E-2</c:v>
                </c:pt>
                <c:pt idx="7">
                  <c:v>5.8249998837709399E-2</c:v>
                </c:pt>
                <c:pt idx="8">
                  <c:v>3.7500001490116099E-2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43-4D4C-9FBA-D9A1200AAB03}"/>
            </c:ext>
          </c:extLst>
        </c:ser>
        <c:ser>
          <c:idx val="3"/>
          <c:order val="3"/>
          <c:tx>
            <c:strRef>
              <c:f>'Quintana Roo'!$E$2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rgbClr val="FEE433"/>
            </a:solidFill>
            <a:ln>
              <a:solidFill>
                <a:srgbClr val="FEE433"/>
              </a:solidFill>
            </a:ln>
            <a:effectLst/>
          </c:spPr>
          <c:invertIfNegative val="0"/>
          <c:cat>
            <c:strRef>
              <c:f>'Quintana Roo'!$A$3:$A$11</c:f>
              <c:strCache>
                <c:ptCount val="9"/>
                <c:pt idx="0">
                  <c:v>Fideicomiso</c:v>
                </c:pt>
                <c:pt idx="1">
                  <c:v>Sindicato</c:v>
                </c:pt>
                <c:pt idx="2">
                  <c:v>Partido</c:v>
                </c:pt>
                <c:pt idx="3">
                  <c:v>Municipio</c:v>
                </c:pt>
                <c:pt idx="4">
                  <c:v>Judicial</c:v>
                </c:pt>
                <c:pt idx="5">
                  <c:v>Ejecutivo estatal</c:v>
                </c:pt>
                <c:pt idx="6">
                  <c:v>Autónomo</c:v>
                </c:pt>
                <c:pt idx="7">
                  <c:v>Legislativo</c:v>
                </c:pt>
                <c:pt idx="8">
                  <c:v>Universidad</c:v>
                </c:pt>
              </c:strCache>
            </c:strRef>
          </c:cat>
          <c:val>
            <c:numRef>
              <c:f>'Quintana Roo'!$E$3:$E$11</c:f>
              <c:numCache>
                <c:formatCode>0.00</c:formatCode>
                <c:ptCount val="9"/>
                <c:pt idx="0">
                  <c:v>1.6499999910593002E-2</c:v>
                </c:pt>
                <c:pt idx="1">
                  <c:v>6.2250001356005703E-2</c:v>
                </c:pt>
                <c:pt idx="2">
                  <c:v>0.12766666586200401</c:v>
                </c:pt>
                <c:pt idx="3">
                  <c:v>5.4800000786781301E-2</c:v>
                </c:pt>
                <c:pt idx="4">
                  <c:v>0.108000002801418</c:v>
                </c:pt>
                <c:pt idx="5">
                  <c:v>9.6148149006896499E-2</c:v>
                </c:pt>
                <c:pt idx="6">
                  <c:v>3.29999998211861E-2</c:v>
                </c:pt>
                <c:pt idx="7">
                  <c:v>0.124833332374692</c:v>
                </c:pt>
                <c:pt idx="8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43-4D4C-9FBA-D9A1200AA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8664264"/>
        <c:axId val="2138560088"/>
      </c:barChart>
      <c:catAx>
        <c:axId val="2138664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138560088"/>
        <c:crosses val="autoZero"/>
        <c:auto val="1"/>
        <c:lblAlgn val="ctr"/>
        <c:lblOffset val="100"/>
        <c:noMultiLvlLbl val="0"/>
      </c:catAx>
      <c:valAx>
        <c:axId val="213856008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138664264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'Quintana Roo'!$G$16</c:f>
              <c:strCache>
                <c:ptCount val="1"/>
                <c:pt idx="0">
                  <c:v>T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45C7DE"/>
              </a:solidFill>
              <a:ln w="9525">
                <a:solidFill>
                  <a:srgbClr val="123144"/>
                </a:solidFill>
              </a:ln>
              <a:effectLst/>
            </c:spPr>
          </c:marker>
          <c:xVal>
            <c:numRef>
              <c:f>'Quintana Roo'!$F$17:$F$43</c:f>
              <c:numCache>
                <c:formatCode>0.00</c:formatCode>
                <c:ptCount val="27"/>
                <c:pt idx="0">
                  <c:v>0.10000000149011599</c:v>
                </c:pt>
                <c:pt idx="1">
                  <c:v>6.5999999642372104E-2</c:v>
                </c:pt>
                <c:pt idx="2">
                  <c:v>0.51600003242492698</c:v>
                </c:pt>
                <c:pt idx="3">
                  <c:v>0.63233333826064997</c:v>
                </c:pt>
                <c:pt idx="4">
                  <c:v>6.5999999642372104E-2</c:v>
                </c:pt>
                <c:pt idx="5">
                  <c:v>0.216000005602837</c:v>
                </c:pt>
                <c:pt idx="6">
                  <c:v>6.5999999642372104E-2</c:v>
                </c:pt>
                <c:pt idx="7">
                  <c:v>0</c:v>
                </c:pt>
                <c:pt idx="8">
                  <c:v>0.216000005602837</c:v>
                </c:pt>
                <c:pt idx="9">
                  <c:v>0.216000005602837</c:v>
                </c:pt>
                <c:pt idx="10">
                  <c:v>0.10000000149011599</c:v>
                </c:pt>
                <c:pt idx="11">
                  <c:v>0.10000000149011599</c:v>
                </c:pt>
                <c:pt idx="12">
                  <c:v>0.44999998807907099</c:v>
                </c:pt>
                <c:pt idx="13">
                  <c:v>0.216000005602837</c:v>
                </c:pt>
                <c:pt idx="14">
                  <c:v>0.31600001454353299</c:v>
                </c:pt>
                <c:pt idx="15">
                  <c:v>0.16600000858306899</c:v>
                </c:pt>
                <c:pt idx="16">
                  <c:v>0.25</c:v>
                </c:pt>
                <c:pt idx="17">
                  <c:v>0.25</c:v>
                </c:pt>
                <c:pt idx="18">
                  <c:v>0.46666666865348799</c:v>
                </c:pt>
                <c:pt idx="19">
                  <c:v>0.10000000149011599</c:v>
                </c:pt>
                <c:pt idx="20">
                  <c:v>0.41650000214576699</c:v>
                </c:pt>
                <c:pt idx="21">
                  <c:v>3.29999998211861E-2</c:v>
                </c:pt>
                <c:pt idx="22">
                  <c:v>0.34999999403953602</c:v>
                </c:pt>
                <c:pt idx="23">
                  <c:v>0.216000005602837</c:v>
                </c:pt>
                <c:pt idx="24">
                  <c:v>0.36599999666214</c:v>
                </c:pt>
                <c:pt idx="25">
                  <c:v>0.64999997615814198</c:v>
                </c:pt>
                <c:pt idx="26">
                  <c:v>0.5</c:v>
                </c:pt>
              </c:numCache>
            </c:numRef>
          </c:xVal>
          <c:yVal>
            <c:numRef>
              <c:f>'Quintana Roo'!$G$17:$G$43</c:f>
              <c:numCache>
                <c:formatCode>0.00</c:formatCode>
                <c:ptCount val="27"/>
                <c:pt idx="0">
                  <c:v>0.83430552482605003</c:v>
                </c:pt>
                <c:pt idx="1">
                  <c:v>0.13819444179534901</c:v>
                </c:pt>
                <c:pt idx="2">
                  <c:v>0.59402775764465299</c:v>
                </c:pt>
                <c:pt idx="3">
                  <c:v>0.58124995231628396</c:v>
                </c:pt>
                <c:pt idx="4">
                  <c:v>0.738749980926514</c:v>
                </c:pt>
                <c:pt idx="5">
                  <c:v>0.30958330631256098</c:v>
                </c:pt>
                <c:pt idx="6">
                  <c:v>5.0000000745058101E-2</c:v>
                </c:pt>
                <c:pt idx="7">
                  <c:v>0.38333332538604697</c:v>
                </c:pt>
                <c:pt idx="8">
                  <c:v>0.691944479942322</c:v>
                </c:pt>
                <c:pt idx="9">
                  <c:v>0.76097226142883301</c:v>
                </c:pt>
                <c:pt idx="10">
                  <c:v>0.69013893604278598</c:v>
                </c:pt>
                <c:pt idx="11">
                  <c:v>5.0000000745058101E-2</c:v>
                </c:pt>
                <c:pt idx="12">
                  <c:v>5.1388889551162699E-2</c:v>
                </c:pt>
                <c:pt idx="13">
                  <c:v>0.118055559694767</c:v>
                </c:pt>
                <c:pt idx="14">
                  <c:v>0.66097223758697499</c:v>
                </c:pt>
                <c:pt idx="15">
                  <c:v>0.60611110925674405</c:v>
                </c:pt>
                <c:pt idx="16">
                  <c:v>0.74500000476837203</c:v>
                </c:pt>
                <c:pt idx="17">
                  <c:v>0.74361109733581598</c:v>
                </c:pt>
                <c:pt idx="18">
                  <c:v>0.79847222566604603</c:v>
                </c:pt>
                <c:pt idx="19">
                  <c:v>0.79569447040557895</c:v>
                </c:pt>
                <c:pt idx="20">
                  <c:v>0.74472224712371804</c:v>
                </c:pt>
                <c:pt idx="21">
                  <c:v>5.0000000745058101E-2</c:v>
                </c:pt>
                <c:pt idx="22">
                  <c:v>0.62777781486511197</c:v>
                </c:pt>
                <c:pt idx="23">
                  <c:v>0.67472225427627597</c:v>
                </c:pt>
                <c:pt idx="24">
                  <c:v>0.765555560588837</c:v>
                </c:pt>
                <c:pt idx="25">
                  <c:v>0.61250001192092896</c:v>
                </c:pt>
                <c:pt idx="26">
                  <c:v>0.638472199440002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AB9-4C78-9F87-111722D12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7812152"/>
        <c:axId val="2137819480"/>
      </c:scatterChart>
      <c:valAx>
        <c:axId val="213781215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MX" sz="1100" b="0" i="0" u="none" strike="noStrike" baseline="0" dirty="0">
                    <a:effectLst/>
                  </a:rPr>
                  <a:t>Participación</a:t>
                </a:r>
                <a:endParaRPr lang="es-MX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MX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137819480"/>
        <c:crosses val="autoZero"/>
        <c:crossBetween val="midCat"/>
        <c:majorUnit val="0.25"/>
      </c:valAx>
      <c:valAx>
        <c:axId val="21378194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MX" sz="1200" b="0" i="0" baseline="0" dirty="0">
                    <a:effectLst/>
                  </a:rPr>
                  <a:t>Transparencia</a:t>
                </a:r>
                <a:endParaRPr lang="es-MX" sz="12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MX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137812152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'Quintana Roo'!$G$47</c:f>
              <c:strCache>
                <c:ptCount val="1"/>
                <c:pt idx="0">
                  <c:v>TG</c:v>
                </c:pt>
              </c:strCache>
            </c:strRef>
          </c:tx>
          <c:spPr>
            <a:solidFill>
              <a:srgbClr val="123144"/>
            </a:solidFill>
            <a:ln>
              <a:solidFill>
                <a:srgbClr val="123144"/>
              </a:solidFill>
            </a:ln>
            <a:effectLst/>
          </c:spPr>
          <c:invertIfNegative val="0"/>
          <c:cat>
            <c:multiLvlStrRef>
              <c:f>'Quintana Roo'!$H$45:$M$46</c:f>
              <c:multiLvlStrCache>
                <c:ptCount val="6"/>
                <c:lvl>
                  <c:pt idx="0">
                    <c:v>Quintana Roo</c:v>
                  </c:pt>
                  <c:pt idx="1">
                    <c:v>Nacional</c:v>
                  </c:pt>
                  <c:pt idx="2">
                    <c:v>Quintana Roo</c:v>
                  </c:pt>
                  <c:pt idx="3">
                    <c:v>Nacional</c:v>
                  </c:pt>
                  <c:pt idx="4">
                    <c:v>Quintana Roo</c:v>
                  </c:pt>
                  <c:pt idx="5">
                    <c:v>Nacional</c:v>
                  </c:pt>
                </c:lvl>
                <c:lvl>
                  <c:pt idx="0">
                    <c:v>Ejecutivo</c:v>
                  </c:pt>
                  <c:pt idx="2">
                    <c:v>Legislativo</c:v>
                  </c:pt>
                  <c:pt idx="4">
                    <c:v>Judicial</c:v>
                  </c:pt>
                </c:lvl>
              </c:multiLvlStrCache>
            </c:multiLvlStrRef>
          </c:cat>
          <c:val>
            <c:numRef>
              <c:f>'Quintana Roo'!$H$47:$M$47</c:f>
              <c:numCache>
                <c:formatCode>0.00</c:formatCode>
                <c:ptCount val="6"/>
                <c:pt idx="0">
                  <c:v>0.16621913678116301</c:v>
                </c:pt>
                <c:pt idx="1">
                  <c:v>0.14474908976505199</c:v>
                </c:pt>
                <c:pt idx="2">
                  <c:v>0.159618049860001</c:v>
                </c:pt>
                <c:pt idx="3">
                  <c:v>0.14542552941676301</c:v>
                </c:pt>
                <c:pt idx="4">
                  <c:v>0.16027778387069699</c:v>
                </c:pt>
                <c:pt idx="5">
                  <c:v>0.13543227501213601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C-4E05-B8C2-E0A3A790E59E}"/>
            </c:ext>
          </c:extLst>
        </c:ser>
        <c:ser>
          <c:idx val="1"/>
          <c:order val="1"/>
          <c:tx>
            <c:strRef>
              <c:f>'Quintana Roo'!$G$48</c:f>
              <c:strCache>
                <c:ptCount val="1"/>
                <c:pt idx="0">
                  <c:v>TC</c:v>
                </c:pt>
              </c:strCache>
            </c:strRef>
          </c:tx>
          <c:spPr>
            <a:solidFill>
              <a:srgbClr val="45C7DE"/>
            </a:solidFill>
            <a:ln>
              <a:solidFill>
                <a:srgbClr val="45C7DE"/>
              </a:solidFill>
            </a:ln>
            <a:effectLst/>
          </c:spPr>
          <c:invertIfNegative val="0"/>
          <c:cat>
            <c:multiLvlStrRef>
              <c:f>'Quintana Roo'!$H$45:$M$46</c:f>
              <c:multiLvlStrCache>
                <c:ptCount val="6"/>
                <c:lvl>
                  <c:pt idx="0">
                    <c:v>Quintana Roo</c:v>
                  </c:pt>
                  <c:pt idx="1">
                    <c:v>Nacional</c:v>
                  </c:pt>
                  <c:pt idx="2">
                    <c:v>Quintana Roo</c:v>
                  </c:pt>
                  <c:pt idx="3">
                    <c:v>Nacional</c:v>
                  </c:pt>
                  <c:pt idx="4">
                    <c:v>Quintana Roo</c:v>
                  </c:pt>
                  <c:pt idx="5">
                    <c:v>Nacional</c:v>
                  </c:pt>
                </c:lvl>
                <c:lvl>
                  <c:pt idx="0">
                    <c:v>Ejecutivo</c:v>
                  </c:pt>
                  <c:pt idx="2">
                    <c:v>Legislativo</c:v>
                  </c:pt>
                  <c:pt idx="4">
                    <c:v>Judicial</c:v>
                  </c:pt>
                </c:lvl>
              </c:multiLvlStrCache>
            </c:multiLvlStrRef>
          </c:cat>
          <c:val>
            <c:numRef>
              <c:f>'Quintana Roo'!$H$48:$M$48</c:f>
              <c:numCache>
                <c:formatCode>0.00</c:formatCode>
                <c:ptCount val="6"/>
                <c:pt idx="0">
                  <c:v>0.19629629784160199</c:v>
                </c:pt>
                <c:pt idx="1">
                  <c:v>0.178512008999759</c:v>
                </c:pt>
                <c:pt idx="2">
                  <c:v>0.194270834326744</c:v>
                </c:pt>
                <c:pt idx="3">
                  <c:v>0.164914773720683</c:v>
                </c:pt>
                <c:pt idx="4">
                  <c:v>0.17708334326744099</c:v>
                </c:pt>
                <c:pt idx="5">
                  <c:v>0.17112268724789201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AC-4E05-B8C2-E0A3A790E59E}"/>
            </c:ext>
          </c:extLst>
        </c:ser>
        <c:ser>
          <c:idx val="2"/>
          <c:order val="2"/>
          <c:tx>
            <c:strRef>
              <c:f>'Quintana Roo'!$G$49</c:f>
              <c:strCache>
                <c:ptCount val="1"/>
                <c:pt idx="0">
                  <c:v>PG</c:v>
                </c:pt>
              </c:strCache>
            </c:strRef>
          </c:tx>
          <c:spPr>
            <a:solidFill>
              <a:srgbClr val="D9C229"/>
            </a:solidFill>
            <a:ln>
              <a:solidFill>
                <a:srgbClr val="D9C229"/>
              </a:solidFill>
            </a:ln>
            <a:effectLst/>
          </c:spPr>
          <c:invertIfNegative val="0"/>
          <c:cat>
            <c:multiLvlStrRef>
              <c:f>'Quintana Roo'!$H$45:$M$46</c:f>
              <c:multiLvlStrCache>
                <c:ptCount val="6"/>
                <c:lvl>
                  <c:pt idx="0">
                    <c:v>Quintana Roo</c:v>
                  </c:pt>
                  <c:pt idx="1">
                    <c:v>Nacional</c:v>
                  </c:pt>
                  <c:pt idx="2">
                    <c:v>Quintana Roo</c:v>
                  </c:pt>
                  <c:pt idx="3">
                    <c:v>Nacional</c:v>
                  </c:pt>
                  <c:pt idx="4">
                    <c:v>Quintana Roo</c:v>
                  </c:pt>
                  <c:pt idx="5">
                    <c:v>Nacional</c:v>
                  </c:pt>
                </c:lvl>
                <c:lvl>
                  <c:pt idx="0">
                    <c:v>Ejecutivo</c:v>
                  </c:pt>
                  <c:pt idx="2">
                    <c:v>Legislativo</c:v>
                  </c:pt>
                  <c:pt idx="4">
                    <c:v>Judicial</c:v>
                  </c:pt>
                </c:lvl>
              </c:multiLvlStrCache>
            </c:multiLvlStrRef>
          </c:cat>
          <c:val>
            <c:numRef>
              <c:f>'Quintana Roo'!$H$49:$M$49</c:f>
              <c:numCache>
                <c:formatCode>0.00</c:formatCode>
                <c:ptCount val="6"/>
                <c:pt idx="0">
                  <c:v>2.8694445060359099E-2</c:v>
                </c:pt>
                <c:pt idx="1">
                  <c:v>7.9257813993737894E-2</c:v>
                </c:pt>
                <c:pt idx="2">
                  <c:v>5.8249998837709399E-2</c:v>
                </c:pt>
                <c:pt idx="3">
                  <c:v>9.3909092642592701E-2</c:v>
                </c:pt>
                <c:pt idx="4">
                  <c:v>0</c:v>
                </c:pt>
                <c:pt idx="5">
                  <c:v>2.5222222631176301E-2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AC-4E05-B8C2-E0A3A790E59E}"/>
            </c:ext>
          </c:extLst>
        </c:ser>
        <c:ser>
          <c:idx val="3"/>
          <c:order val="3"/>
          <c:tx>
            <c:strRef>
              <c:f>'Quintana Roo'!$G$50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rgbClr val="FEE433"/>
            </a:solidFill>
            <a:ln>
              <a:solidFill>
                <a:srgbClr val="FEE433"/>
              </a:solidFill>
            </a:ln>
            <a:effectLst/>
          </c:spPr>
          <c:invertIfNegative val="0"/>
          <c:cat>
            <c:multiLvlStrRef>
              <c:f>'Quintana Roo'!$H$45:$M$46</c:f>
              <c:multiLvlStrCache>
                <c:ptCount val="6"/>
                <c:lvl>
                  <c:pt idx="0">
                    <c:v>Quintana Roo</c:v>
                  </c:pt>
                  <c:pt idx="1">
                    <c:v>Nacional</c:v>
                  </c:pt>
                  <c:pt idx="2">
                    <c:v>Quintana Roo</c:v>
                  </c:pt>
                  <c:pt idx="3">
                    <c:v>Nacional</c:v>
                  </c:pt>
                  <c:pt idx="4">
                    <c:v>Quintana Roo</c:v>
                  </c:pt>
                  <c:pt idx="5">
                    <c:v>Nacional</c:v>
                  </c:pt>
                </c:lvl>
                <c:lvl>
                  <c:pt idx="0">
                    <c:v>Ejecutivo</c:v>
                  </c:pt>
                  <c:pt idx="2">
                    <c:v>Legislativo</c:v>
                  </c:pt>
                  <c:pt idx="4">
                    <c:v>Judicial</c:v>
                  </c:pt>
                </c:lvl>
              </c:multiLvlStrCache>
            </c:multiLvlStrRef>
          </c:cat>
          <c:val>
            <c:numRef>
              <c:f>'Quintana Roo'!$H$50:$M$50</c:f>
              <c:numCache>
                <c:formatCode>0.00</c:formatCode>
                <c:ptCount val="6"/>
                <c:pt idx="0">
                  <c:v>9.6148149006896499E-2</c:v>
                </c:pt>
                <c:pt idx="1">
                  <c:v>9.2542824335396304E-2</c:v>
                </c:pt>
                <c:pt idx="2">
                  <c:v>0.124833332374692</c:v>
                </c:pt>
                <c:pt idx="3">
                  <c:v>0.10382575784443</c:v>
                </c:pt>
                <c:pt idx="4">
                  <c:v>0.108000002801418</c:v>
                </c:pt>
                <c:pt idx="5">
                  <c:v>7.4736111693912102E-2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AC-4E05-B8C2-E0A3A790E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7129320"/>
        <c:axId val="2137427864"/>
      </c:barChart>
      <c:catAx>
        <c:axId val="213712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137427864"/>
        <c:crosses val="autoZero"/>
        <c:auto val="1"/>
        <c:lblAlgn val="ctr"/>
        <c:lblOffset val="100"/>
        <c:noMultiLvlLbl val="0"/>
      </c:catAx>
      <c:valAx>
        <c:axId val="21374278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13712932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'Quintana Roo'!$G$54</c:f>
              <c:strCache>
                <c:ptCount val="1"/>
                <c:pt idx="0">
                  <c:v>TG</c:v>
                </c:pt>
              </c:strCache>
            </c:strRef>
          </c:tx>
          <c:spPr>
            <a:solidFill>
              <a:srgbClr val="123144"/>
            </a:solidFill>
            <a:ln>
              <a:solidFill>
                <a:srgbClr val="123144"/>
              </a:solidFill>
            </a:ln>
            <a:effectLst/>
          </c:spPr>
          <c:invertIfNegative val="0"/>
          <c:cat>
            <c:multiLvlStrRef>
              <c:f>'Quintana Roo'!$H$52:$M$53</c:f>
              <c:multiLvlStrCache>
                <c:ptCount val="6"/>
                <c:lvl>
                  <c:pt idx="0">
                    <c:v>Quintana Roo</c:v>
                  </c:pt>
                  <c:pt idx="1">
                    <c:v>Nacional</c:v>
                  </c:pt>
                  <c:pt idx="2">
                    <c:v>Quintana Roo</c:v>
                  </c:pt>
                  <c:pt idx="3">
                    <c:v>Nacional</c:v>
                  </c:pt>
                  <c:pt idx="4">
                    <c:v>Quintana Roo</c:v>
                  </c:pt>
                  <c:pt idx="5">
                    <c:v>Nacional</c:v>
                  </c:pt>
                </c:lvl>
                <c:lvl>
                  <c:pt idx="0">
                    <c:v>Autónomo</c:v>
                  </c:pt>
                  <c:pt idx="2">
                    <c:v>Municipio</c:v>
                  </c:pt>
                  <c:pt idx="4">
                    <c:v>Universidad</c:v>
                  </c:pt>
                </c:lvl>
              </c:multiLvlStrCache>
            </c:multiLvlStrRef>
          </c:cat>
          <c:val>
            <c:numRef>
              <c:f>'Quintana Roo'!$H$54:$M$54</c:f>
              <c:numCache>
                <c:formatCode>0.00</c:formatCode>
                <c:ptCount val="6"/>
                <c:pt idx="0">
                  <c:v>0.15756945312023199</c:v>
                </c:pt>
                <c:pt idx="1">
                  <c:v>0.154469867211741</c:v>
                </c:pt>
                <c:pt idx="2">
                  <c:v>0.134069445729256</c:v>
                </c:pt>
                <c:pt idx="3">
                  <c:v>0.120881273655687</c:v>
                </c:pt>
                <c:pt idx="4">
                  <c:v>0.13097222149372101</c:v>
                </c:pt>
                <c:pt idx="5">
                  <c:v>0.12194827105849999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A3-454F-8EA0-E986A596EF65}"/>
            </c:ext>
          </c:extLst>
        </c:ser>
        <c:ser>
          <c:idx val="1"/>
          <c:order val="1"/>
          <c:tx>
            <c:strRef>
              <c:f>'Quintana Roo'!$G$55</c:f>
              <c:strCache>
                <c:ptCount val="1"/>
                <c:pt idx="0">
                  <c:v>TC</c:v>
                </c:pt>
              </c:strCache>
            </c:strRef>
          </c:tx>
          <c:spPr>
            <a:solidFill>
              <a:srgbClr val="45C7DE"/>
            </a:solidFill>
            <a:ln>
              <a:solidFill>
                <a:srgbClr val="45C7DE"/>
              </a:solidFill>
            </a:ln>
            <a:effectLst/>
          </c:spPr>
          <c:invertIfNegative val="0"/>
          <c:cat>
            <c:multiLvlStrRef>
              <c:f>'Quintana Roo'!$H$52:$M$53</c:f>
              <c:multiLvlStrCache>
                <c:ptCount val="6"/>
                <c:lvl>
                  <c:pt idx="0">
                    <c:v>Quintana Roo</c:v>
                  </c:pt>
                  <c:pt idx="1">
                    <c:v>Nacional</c:v>
                  </c:pt>
                  <c:pt idx="2">
                    <c:v>Quintana Roo</c:v>
                  </c:pt>
                  <c:pt idx="3">
                    <c:v>Nacional</c:v>
                  </c:pt>
                  <c:pt idx="4">
                    <c:v>Quintana Roo</c:v>
                  </c:pt>
                  <c:pt idx="5">
                    <c:v>Nacional</c:v>
                  </c:pt>
                </c:lvl>
                <c:lvl>
                  <c:pt idx="0">
                    <c:v>Autónomo</c:v>
                  </c:pt>
                  <c:pt idx="2">
                    <c:v>Municipio</c:v>
                  </c:pt>
                  <c:pt idx="4">
                    <c:v>Universidad</c:v>
                  </c:pt>
                </c:lvl>
              </c:multiLvlStrCache>
            </c:multiLvlStrRef>
          </c:cat>
          <c:val>
            <c:numRef>
              <c:f>'Quintana Roo'!$H$55:$M$55</c:f>
              <c:numCache>
                <c:formatCode>0.00</c:formatCode>
                <c:ptCount val="6"/>
                <c:pt idx="0">
                  <c:v>0.22291666269302399</c:v>
                </c:pt>
                <c:pt idx="1">
                  <c:v>0.18854166808966</c:v>
                </c:pt>
                <c:pt idx="2">
                  <c:v>0.14750000238418601</c:v>
                </c:pt>
                <c:pt idx="3">
                  <c:v>0.138971355158719</c:v>
                </c:pt>
                <c:pt idx="4">
                  <c:v>0.18177083879709199</c:v>
                </c:pt>
                <c:pt idx="5">
                  <c:v>0.137152777815407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A3-454F-8EA0-E986A596EF65}"/>
            </c:ext>
          </c:extLst>
        </c:ser>
        <c:ser>
          <c:idx val="2"/>
          <c:order val="2"/>
          <c:tx>
            <c:strRef>
              <c:f>'Quintana Roo'!$G$56</c:f>
              <c:strCache>
                <c:ptCount val="1"/>
                <c:pt idx="0">
                  <c:v>PG</c:v>
                </c:pt>
              </c:strCache>
            </c:strRef>
          </c:tx>
          <c:spPr>
            <a:solidFill>
              <a:srgbClr val="D9C229"/>
            </a:solidFill>
            <a:ln>
              <a:solidFill>
                <a:srgbClr val="D9C229"/>
              </a:solidFill>
            </a:ln>
            <a:effectLst/>
          </c:spPr>
          <c:invertIfNegative val="0"/>
          <c:cat>
            <c:multiLvlStrRef>
              <c:f>'Quintana Roo'!$H$52:$M$53</c:f>
              <c:multiLvlStrCache>
                <c:ptCount val="6"/>
                <c:lvl>
                  <c:pt idx="0">
                    <c:v>Quintana Roo</c:v>
                  </c:pt>
                  <c:pt idx="1">
                    <c:v>Nacional</c:v>
                  </c:pt>
                  <c:pt idx="2">
                    <c:v>Quintana Roo</c:v>
                  </c:pt>
                  <c:pt idx="3">
                    <c:v>Nacional</c:v>
                  </c:pt>
                  <c:pt idx="4">
                    <c:v>Quintana Roo</c:v>
                  </c:pt>
                  <c:pt idx="5">
                    <c:v>Nacional</c:v>
                  </c:pt>
                </c:lvl>
                <c:lvl>
                  <c:pt idx="0">
                    <c:v>Autónomo</c:v>
                  </c:pt>
                  <c:pt idx="2">
                    <c:v>Municipio</c:v>
                  </c:pt>
                  <c:pt idx="4">
                    <c:v>Universidad</c:v>
                  </c:pt>
                </c:lvl>
              </c:multiLvlStrCache>
            </c:multiLvlStrRef>
          </c:cat>
          <c:val>
            <c:numRef>
              <c:f>'Quintana Roo'!$H$56:$M$56</c:f>
              <c:numCache>
                <c:formatCode>0.00</c:formatCode>
                <c:ptCount val="6"/>
                <c:pt idx="0">
                  <c:v>7.5000002980232197E-2</c:v>
                </c:pt>
                <c:pt idx="1">
                  <c:v>9.9067570389928E-2</c:v>
                </c:pt>
                <c:pt idx="2">
                  <c:v>8.5000002384185799E-2</c:v>
                </c:pt>
                <c:pt idx="3">
                  <c:v>6.9718751427717496E-2</c:v>
                </c:pt>
                <c:pt idx="4">
                  <c:v>3.7500001490116099E-2</c:v>
                </c:pt>
                <c:pt idx="5">
                  <c:v>3.3700757970412602E-2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A3-454F-8EA0-E986A596EF65}"/>
            </c:ext>
          </c:extLst>
        </c:ser>
        <c:ser>
          <c:idx val="3"/>
          <c:order val="3"/>
          <c:tx>
            <c:strRef>
              <c:f>'Quintana Roo'!$G$57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rgbClr val="FEE433"/>
            </a:solidFill>
            <a:ln>
              <a:solidFill>
                <a:srgbClr val="FEE433"/>
              </a:solidFill>
            </a:ln>
            <a:effectLst/>
          </c:spPr>
          <c:invertIfNegative val="0"/>
          <c:cat>
            <c:multiLvlStrRef>
              <c:f>'Quintana Roo'!$H$52:$M$53</c:f>
              <c:multiLvlStrCache>
                <c:ptCount val="6"/>
                <c:lvl>
                  <c:pt idx="0">
                    <c:v>Quintana Roo</c:v>
                  </c:pt>
                  <c:pt idx="1">
                    <c:v>Nacional</c:v>
                  </c:pt>
                  <c:pt idx="2">
                    <c:v>Quintana Roo</c:v>
                  </c:pt>
                  <c:pt idx="3">
                    <c:v>Nacional</c:v>
                  </c:pt>
                  <c:pt idx="4">
                    <c:v>Quintana Roo</c:v>
                  </c:pt>
                  <c:pt idx="5">
                    <c:v>Nacional</c:v>
                  </c:pt>
                </c:lvl>
                <c:lvl>
                  <c:pt idx="0">
                    <c:v>Autónomo</c:v>
                  </c:pt>
                  <c:pt idx="2">
                    <c:v>Municipio</c:v>
                  </c:pt>
                  <c:pt idx="4">
                    <c:v>Universidad</c:v>
                  </c:pt>
                </c:lvl>
              </c:multiLvlStrCache>
            </c:multiLvlStrRef>
          </c:cat>
          <c:val>
            <c:numRef>
              <c:f>'Quintana Roo'!$H$57:$M$57</c:f>
              <c:numCache>
                <c:formatCode>0.00</c:formatCode>
                <c:ptCount val="6"/>
                <c:pt idx="0">
                  <c:v>3.29999998211861E-2</c:v>
                </c:pt>
                <c:pt idx="1">
                  <c:v>9.7040540865949695E-2</c:v>
                </c:pt>
                <c:pt idx="2">
                  <c:v>5.4800000786781301E-2</c:v>
                </c:pt>
                <c:pt idx="3">
                  <c:v>8.2348958682268797E-2</c:v>
                </c:pt>
                <c:pt idx="4">
                  <c:v>0.25</c:v>
                </c:pt>
                <c:pt idx="5">
                  <c:v>0.12687373748331399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A3-454F-8EA0-E986A596E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7339720"/>
        <c:axId val="2135728088"/>
      </c:barChart>
      <c:catAx>
        <c:axId val="2137339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135728088"/>
        <c:crosses val="autoZero"/>
        <c:auto val="1"/>
        <c:lblAlgn val="ctr"/>
        <c:lblOffset val="100"/>
        <c:noMultiLvlLbl val="0"/>
      </c:catAx>
      <c:valAx>
        <c:axId val="21357280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13733972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'Quintana Roo'!$G$61</c:f>
              <c:strCache>
                <c:ptCount val="1"/>
                <c:pt idx="0">
                  <c:v>TG</c:v>
                </c:pt>
              </c:strCache>
            </c:strRef>
          </c:tx>
          <c:spPr>
            <a:solidFill>
              <a:srgbClr val="123144"/>
            </a:solidFill>
            <a:ln>
              <a:solidFill>
                <a:srgbClr val="123144"/>
              </a:solidFill>
            </a:ln>
            <a:effectLst/>
          </c:spPr>
          <c:invertIfNegative val="0"/>
          <c:cat>
            <c:multiLvlStrRef>
              <c:f>'Quintana Roo'!$H$59:$M$60</c:f>
              <c:multiLvlStrCache>
                <c:ptCount val="6"/>
                <c:lvl>
                  <c:pt idx="0">
                    <c:v>Quintana Roo</c:v>
                  </c:pt>
                  <c:pt idx="1">
                    <c:v>Nacional</c:v>
                  </c:pt>
                  <c:pt idx="2">
                    <c:v>Quintana Roo</c:v>
                  </c:pt>
                  <c:pt idx="3">
                    <c:v>Nacional</c:v>
                  </c:pt>
                  <c:pt idx="4">
                    <c:v>Quintana Roo</c:v>
                  </c:pt>
                  <c:pt idx="5">
                    <c:v>Nacional</c:v>
                  </c:pt>
                </c:lvl>
                <c:lvl>
                  <c:pt idx="0">
                    <c:v>Fideicomiso</c:v>
                  </c:pt>
                  <c:pt idx="2">
                    <c:v>Partido</c:v>
                  </c:pt>
                  <c:pt idx="4">
                    <c:v>Sindicato</c:v>
                  </c:pt>
                </c:lvl>
              </c:multiLvlStrCache>
            </c:multiLvlStrRef>
          </c:cat>
          <c:val>
            <c:numRef>
              <c:f>'Quintana Roo'!$H$61:$M$61</c:f>
              <c:numCache>
                <c:formatCode>0.00</c:formatCode>
                <c:ptCount val="6"/>
                <c:pt idx="0">
                  <c:v>6.6666667349636596E-2</c:v>
                </c:pt>
                <c:pt idx="1">
                  <c:v>5.2434796330157601E-2</c:v>
                </c:pt>
                <c:pt idx="2">
                  <c:v>3.6574074998497998E-2</c:v>
                </c:pt>
                <c:pt idx="3">
                  <c:v>6.0839882712630598E-2</c:v>
                </c:pt>
                <c:pt idx="4">
                  <c:v>6.1249998398125199E-2</c:v>
                </c:pt>
                <c:pt idx="5">
                  <c:v>3.3767621060694301E-2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6E-43E6-8A45-08F69E5AD4F5}"/>
            </c:ext>
          </c:extLst>
        </c:ser>
        <c:ser>
          <c:idx val="1"/>
          <c:order val="1"/>
          <c:tx>
            <c:strRef>
              <c:f>'Quintana Roo'!$G$62</c:f>
              <c:strCache>
                <c:ptCount val="1"/>
                <c:pt idx="0">
                  <c:v>TC</c:v>
                </c:pt>
              </c:strCache>
            </c:strRef>
          </c:tx>
          <c:spPr>
            <a:solidFill>
              <a:srgbClr val="45C7DE"/>
            </a:solidFill>
            <a:ln>
              <a:solidFill>
                <a:srgbClr val="45C7DE"/>
              </a:solidFill>
            </a:ln>
            <a:effectLst/>
          </c:spPr>
          <c:invertIfNegative val="0"/>
          <c:cat>
            <c:multiLvlStrRef>
              <c:f>'Quintana Roo'!$H$59:$M$60</c:f>
              <c:multiLvlStrCache>
                <c:ptCount val="6"/>
                <c:lvl>
                  <c:pt idx="0">
                    <c:v>Quintana Roo</c:v>
                  </c:pt>
                  <c:pt idx="1">
                    <c:v>Nacional</c:v>
                  </c:pt>
                  <c:pt idx="2">
                    <c:v>Quintana Roo</c:v>
                  </c:pt>
                  <c:pt idx="3">
                    <c:v>Nacional</c:v>
                  </c:pt>
                  <c:pt idx="4">
                    <c:v>Quintana Roo</c:v>
                  </c:pt>
                  <c:pt idx="5">
                    <c:v>Nacional</c:v>
                  </c:pt>
                </c:lvl>
                <c:lvl>
                  <c:pt idx="0">
                    <c:v>Fideicomiso</c:v>
                  </c:pt>
                  <c:pt idx="2">
                    <c:v>Partido</c:v>
                  </c:pt>
                  <c:pt idx="4">
                    <c:v>Sindicato</c:v>
                  </c:pt>
                </c:lvl>
              </c:multiLvlStrCache>
            </c:multiLvlStrRef>
          </c:cat>
          <c:val>
            <c:numRef>
              <c:f>'Quintana Roo'!$H$62:$M$62</c:f>
              <c:numCache>
                <c:formatCode>0.00</c:formatCode>
                <c:ptCount val="6"/>
                <c:pt idx="0">
                  <c:v>4.1666664183139801E-2</c:v>
                </c:pt>
                <c:pt idx="1">
                  <c:v>7.1408581739263802E-2</c:v>
                </c:pt>
                <c:pt idx="2">
                  <c:v>0</c:v>
                </c:pt>
                <c:pt idx="3">
                  <c:v>7.03368386097043E-2</c:v>
                </c:pt>
                <c:pt idx="4">
                  <c:v>2.8645832091569901E-2</c:v>
                </c:pt>
                <c:pt idx="5">
                  <c:v>2.8358208932983301E-2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6E-43E6-8A45-08F69E5AD4F5}"/>
            </c:ext>
          </c:extLst>
        </c:ser>
        <c:ser>
          <c:idx val="2"/>
          <c:order val="2"/>
          <c:tx>
            <c:strRef>
              <c:f>'Quintana Roo'!$G$63</c:f>
              <c:strCache>
                <c:ptCount val="1"/>
                <c:pt idx="0">
                  <c:v>PG</c:v>
                </c:pt>
              </c:strCache>
            </c:strRef>
          </c:tx>
          <c:spPr>
            <a:solidFill>
              <a:srgbClr val="D9C229"/>
            </a:solidFill>
            <a:ln>
              <a:solidFill>
                <a:srgbClr val="D9C229"/>
              </a:solidFill>
            </a:ln>
            <a:effectLst/>
          </c:spPr>
          <c:invertIfNegative val="0"/>
          <c:cat>
            <c:multiLvlStrRef>
              <c:f>'Quintana Roo'!$H$59:$M$60</c:f>
              <c:multiLvlStrCache>
                <c:ptCount val="6"/>
                <c:lvl>
                  <c:pt idx="0">
                    <c:v>Quintana Roo</c:v>
                  </c:pt>
                  <c:pt idx="1">
                    <c:v>Nacional</c:v>
                  </c:pt>
                  <c:pt idx="2">
                    <c:v>Quintana Roo</c:v>
                  </c:pt>
                  <c:pt idx="3">
                    <c:v>Nacional</c:v>
                  </c:pt>
                  <c:pt idx="4">
                    <c:v>Quintana Roo</c:v>
                  </c:pt>
                  <c:pt idx="5">
                    <c:v>Nacional</c:v>
                  </c:pt>
                </c:lvl>
                <c:lvl>
                  <c:pt idx="0">
                    <c:v>Fideicomiso</c:v>
                  </c:pt>
                  <c:pt idx="2">
                    <c:v>Partido</c:v>
                  </c:pt>
                  <c:pt idx="4">
                    <c:v>Sindicato</c:v>
                  </c:pt>
                </c:lvl>
              </c:multiLvlStrCache>
            </c:multiLvlStrRef>
          </c:cat>
          <c:val>
            <c:numRef>
              <c:f>'Quintana Roo'!$H$63:$M$63</c:f>
              <c:numCache>
                <c:formatCode>0.00</c:formatCode>
                <c:ptCount val="6"/>
                <c:pt idx="0">
                  <c:v>0</c:v>
                </c:pt>
                <c:pt idx="1">
                  <c:v>1.4798507650396701E-2</c:v>
                </c:pt>
                <c:pt idx="2">
                  <c:v>0</c:v>
                </c:pt>
                <c:pt idx="3">
                  <c:v>2.32827108805982E-2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6E-43E6-8A45-08F69E5AD4F5}"/>
            </c:ext>
          </c:extLst>
        </c:ser>
        <c:ser>
          <c:idx val="3"/>
          <c:order val="3"/>
          <c:tx>
            <c:strRef>
              <c:f>'Quintana Roo'!$G$64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rgbClr val="FEE433"/>
            </a:solidFill>
            <a:ln>
              <a:solidFill>
                <a:srgbClr val="FEE433"/>
              </a:solidFill>
            </a:ln>
            <a:effectLst/>
          </c:spPr>
          <c:invertIfNegative val="0"/>
          <c:cat>
            <c:multiLvlStrRef>
              <c:f>'Quintana Roo'!$H$59:$M$60</c:f>
              <c:multiLvlStrCache>
                <c:ptCount val="6"/>
                <c:lvl>
                  <c:pt idx="0">
                    <c:v>Quintana Roo</c:v>
                  </c:pt>
                  <c:pt idx="1">
                    <c:v>Nacional</c:v>
                  </c:pt>
                  <c:pt idx="2">
                    <c:v>Quintana Roo</c:v>
                  </c:pt>
                  <c:pt idx="3">
                    <c:v>Nacional</c:v>
                  </c:pt>
                  <c:pt idx="4">
                    <c:v>Quintana Roo</c:v>
                  </c:pt>
                  <c:pt idx="5">
                    <c:v>Nacional</c:v>
                  </c:pt>
                </c:lvl>
                <c:lvl>
                  <c:pt idx="0">
                    <c:v>Fideicomiso</c:v>
                  </c:pt>
                  <c:pt idx="2">
                    <c:v>Partido</c:v>
                  </c:pt>
                  <c:pt idx="4">
                    <c:v>Sindicato</c:v>
                  </c:pt>
                </c:lvl>
              </c:multiLvlStrCache>
            </c:multiLvlStrRef>
          </c:cat>
          <c:val>
            <c:numRef>
              <c:f>'Quintana Roo'!$H$64:$M$64</c:f>
              <c:numCache>
                <c:formatCode>0.00</c:formatCode>
                <c:ptCount val="6"/>
                <c:pt idx="0">
                  <c:v>1.6499999910593002E-2</c:v>
                </c:pt>
                <c:pt idx="1">
                  <c:v>2.37910450060866E-2</c:v>
                </c:pt>
                <c:pt idx="2">
                  <c:v>0.12766666586200401</c:v>
                </c:pt>
                <c:pt idx="3">
                  <c:v>5.6453271238046297E-2</c:v>
                </c:pt>
                <c:pt idx="4">
                  <c:v>6.2250001356005703E-2</c:v>
                </c:pt>
                <c:pt idx="5">
                  <c:v>4.7833333486941298E-2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6E-43E6-8A45-08F69E5AD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5603240"/>
        <c:axId val="2138789336"/>
      </c:barChart>
      <c:catAx>
        <c:axId val="2135603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138789336"/>
        <c:crosses val="autoZero"/>
        <c:auto val="1"/>
        <c:lblAlgn val="ctr"/>
        <c:lblOffset val="100"/>
        <c:noMultiLvlLbl val="0"/>
      </c:catAx>
      <c:valAx>
        <c:axId val="21387893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13560324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DC746-B1F3-2F4A-A765-6076BC676DD4}" type="datetimeFigureOut">
              <a:rPr lang="en-US" smtClean="0"/>
              <a:t>3/22/18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CFF4A-6861-A04D-A536-735C6188A9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33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7098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FF4A-6861-A04D-A536-735C6188A95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23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/>
              <a:t>Visi</a:t>
            </a:r>
            <a:r>
              <a:rPr lang="es-ES" dirty="0" err="1"/>
              <a:t>ón</a:t>
            </a:r>
            <a:r>
              <a:rPr lang="es-ES" dirty="0"/>
              <a:t> de apertura del INAI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FF4A-6861-A04D-A536-735C6188A95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99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FF4A-6861-A04D-A536-735C6188A95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36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E3F2-D52E-5147-A3D0-67099354A91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C85D4-AC4B-41DC-94F5-B8E32ED27859}" type="slidenum">
              <a:rPr lang="es-MX" smtClean="0"/>
              <a:t>40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4440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C85D4-AC4B-41DC-94F5-B8E32ED27859}" type="slidenum">
              <a:rPr lang="es-MX" smtClean="0"/>
              <a:t>41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2521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C85D4-AC4B-41DC-94F5-B8E32ED27859}" type="slidenum">
              <a:rPr lang="es-MX" smtClean="0"/>
              <a:t>42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1787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C85D4-AC4B-41DC-94F5-B8E32ED27859}" type="slidenum">
              <a:rPr lang="es-MX" smtClean="0"/>
              <a:t>43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8045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Para</a:t>
            </a:r>
            <a:r>
              <a:rPr lang="es-ES" baseline="0" dirty="0"/>
              <a:t> la realización de los ejercicios de gobierno abierto desde lo local, l</a:t>
            </a:r>
            <a:r>
              <a:rPr lang="es-ES" dirty="0"/>
              <a:t>a DGGAT, en su carácter de </a:t>
            </a:r>
            <a:r>
              <a:rPr lang="es-ES" baseline="0" dirty="0"/>
              <a:t>Secretaria Técnica de la CPGAT del INAI:</a:t>
            </a:r>
          </a:p>
          <a:p>
            <a:endParaRPr lang="es-ES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baseline="0" dirty="0"/>
              <a:t>Brinda asesoría y seguimiento mediante un enlace permanente. (generar algún ícono) </a:t>
            </a:r>
          </a:p>
          <a:p>
            <a:pPr marL="171450" indent="-171450">
              <a:buFontTx/>
              <a:buChar char="-"/>
            </a:pPr>
            <a:r>
              <a:rPr lang="es-ES" baseline="0" dirty="0"/>
              <a:t>Acompaña a los 3 sectores en la implementación de cada paso. (generar algún ícono)</a:t>
            </a:r>
          </a:p>
          <a:p>
            <a:pPr marL="171450" indent="-171450">
              <a:buFontTx/>
              <a:buChar char="-"/>
            </a:pPr>
            <a:r>
              <a:rPr lang="es-ES" baseline="0" dirty="0"/>
              <a:t>Imparte sensibilizaciones. (generar o recuperar ícono)</a:t>
            </a:r>
          </a:p>
          <a:p>
            <a:pPr marL="171450" indent="-171450">
              <a:buFontTx/>
              <a:buChar char="-"/>
            </a:pPr>
            <a:r>
              <a:rPr lang="es-ES" baseline="0" dirty="0"/>
              <a:t>Realiza visitas de seguimiento y verificación. (generar o recuperar ícono)</a:t>
            </a:r>
          </a:p>
          <a:p>
            <a:pPr marL="171450" indent="-171450">
              <a:buFontTx/>
              <a:buChar char="-"/>
            </a:pPr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C85D4-AC4B-41DC-94F5-B8E32ED27859}" type="slidenum">
              <a:rPr lang="es-MX" smtClean="0"/>
              <a:t>44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765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FF4A-6861-A04D-A536-735C6188A95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58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F531-777D-41C9-9623-3FA3810A819C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2557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8985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1559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FF4A-6861-A04D-A536-735C6188A95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16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F531-777D-41C9-9623-3FA3810A819C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9965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B338D-B02E-4286-9D0B-588EFEEAFF17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3451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B338D-B02E-4286-9D0B-588EFEEAFF17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2717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F531-777D-41C9-9623-3FA3810A819C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6165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B338D-B02E-4286-9D0B-588EFEEAFF17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7840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F531-777D-41C9-9623-3FA3810A819C}" type="slidenum">
              <a:rPr lang="es-MX" smtClean="0"/>
              <a:t>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96058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C85D4-AC4B-41DC-94F5-B8E32ED27859}" type="slidenum">
              <a:rPr lang="es-MX" smtClean="0"/>
              <a:t>32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5568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3031-0BFD-3D44-9FE9-F7C1023FF613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844B-5684-5544-8DCE-B22980ED31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9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3031-0BFD-3D44-9FE9-F7C1023FF613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844B-5684-5544-8DCE-B22980ED31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3031-0BFD-3D44-9FE9-F7C1023FF613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844B-5684-5544-8DCE-B22980ED31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3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376658E-37E1-4C2B-924A-592C16FEA787}" type="datetimeFigureOut">
              <a:rPr lang="es-MX">
                <a:solidFill>
                  <a:prstClr val="black"/>
                </a:solidFill>
              </a:rPr>
              <a:pPr/>
              <a:t>22/03/18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787998-CD21-4D58-A9B2-7C56561BF38C}" type="slidenum">
              <a:rPr lang="es-MX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29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744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3031-0BFD-3D44-9FE9-F7C1023FF613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844B-5684-5544-8DCE-B22980ED31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2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3031-0BFD-3D44-9FE9-F7C1023FF613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844B-5684-5544-8DCE-B22980ED31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6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3031-0BFD-3D44-9FE9-F7C1023FF613}" type="datetimeFigureOut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844B-5684-5544-8DCE-B22980ED31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3031-0BFD-3D44-9FE9-F7C1023FF613}" type="datetimeFigureOut">
              <a:rPr lang="en-US" smtClean="0"/>
              <a:t>3/22/18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844B-5684-5544-8DCE-B22980ED31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3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3031-0BFD-3D44-9FE9-F7C1023FF613}" type="datetimeFigureOut">
              <a:rPr lang="en-US" smtClean="0"/>
              <a:t>3/22/18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844B-5684-5544-8DCE-B22980ED31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23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3031-0BFD-3D44-9FE9-F7C1023FF613}" type="datetimeFigureOut">
              <a:rPr lang="en-US" smtClean="0"/>
              <a:t>3/22/18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844B-5684-5544-8DCE-B22980ED31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7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3031-0BFD-3D44-9FE9-F7C1023FF613}" type="datetimeFigureOut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844B-5684-5544-8DCE-B22980ED31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9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3031-0BFD-3D44-9FE9-F7C1023FF613}" type="datetimeFigureOut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844B-5684-5544-8DCE-B22980ED31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4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03031-0BFD-3D44-9FE9-F7C1023FF613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5844B-5684-5544-8DCE-B22980ED31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7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71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96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54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61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19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6" y="857250"/>
            <a:ext cx="86168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77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1" y="857250"/>
            <a:ext cx="66562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62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1" y="857250"/>
            <a:ext cx="66562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72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108903" y="1781206"/>
            <a:ext cx="1383541" cy="652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6" y="857250"/>
            <a:ext cx="8616875" cy="51435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81493" y="5410928"/>
            <a:ext cx="30312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500" b="1" dirty="0">
                <a:solidFill>
                  <a:srgbClr val="9E3099"/>
                </a:solidFill>
              </a:rPr>
              <a:t>http://www.rti-rating.org/ </a:t>
            </a:r>
            <a:endParaRPr lang="es-ES_tradnl" sz="1500" b="1" dirty="0">
              <a:solidFill>
                <a:srgbClr val="9E3099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0796" y="857250"/>
            <a:ext cx="3153001" cy="110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64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8409" y="88244"/>
            <a:ext cx="11193496" cy="668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7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8500"/>
            <a:ext cx="9144000" cy="5460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2512" y="5870247"/>
            <a:ext cx="2656115" cy="7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22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9745" y="165371"/>
            <a:ext cx="10935078" cy="652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85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43" y="20689"/>
            <a:ext cx="8821510" cy="681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3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1925" y="165371"/>
            <a:ext cx="10935078" cy="652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59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52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18" y="6116"/>
            <a:ext cx="8867142" cy="68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31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799771" cy="84182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347" y="1014320"/>
            <a:ext cx="2293256" cy="14824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347" y="2732531"/>
            <a:ext cx="2484847" cy="15530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347" y="4705358"/>
            <a:ext cx="2246189" cy="1487608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9198" y="137104"/>
            <a:ext cx="2656115" cy="754744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750" y="2001863"/>
            <a:ext cx="4712563" cy="399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82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76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33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67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50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62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462" y="831556"/>
            <a:ext cx="6882065" cy="516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46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6137" y="1020303"/>
            <a:ext cx="6196263" cy="498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91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950" y="0"/>
            <a:ext cx="7724775" cy="652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04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603" y="0"/>
            <a:ext cx="7486650" cy="67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41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19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118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51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02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55" y="261020"/>
            <a:ext cx="8271163" cy="638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1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3858" y="6021577"/>
            <a:ext cx="9126757" cy="836423"/>
            <a:chOff x="13447" y="5834380"/>
            <a:chExt cx="11096849" cy="1023620"/>
          </a:xfrm>
        </p:grpSpPr>
        <p:pic>
          <p:nvPicPr>
            <p:cNvPr id="11" name="Picture 4" descr="pie-de-pagina.pn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636" y="5834380"/>
              <a:ext cx="8709660" cy="10236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4" descr="pie-de-pagina.png"/>
            <p:cNvPicPr/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447" y="5834380"/>
              <a:ext cx="5472953" cy="10236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4" descr="pie-de-pagina.png"/>
            <p:cNvPicPr/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86400" y="5834380"/>
              <a:ext cx="2380223" cy="10236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100"/>
            <a:ext cx="9144000" cy="59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21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63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6" y="857251"/>
            <a:ext cx="8616875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97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6" y="857250"/>
            <a:ext cx="86168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391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25" y="857250"/>
            <a:ext cx="78988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8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698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435" y="637310"/>
            <a:ext cx="8815844" cy="495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517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491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465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00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44"/>
          <a:stretch/>
        </p:blipFill>
        <p:spPr>
          <a:xfrm>
            <a:off x="157480" y="167640"/>
            <a:ext cx="8875059" cy="52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243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0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399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551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8734" y="-1"/>
            <a:ext cx="5820033" cy="685800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096554" y="5286066"/>
            <a:ext cx="3222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eventos.inai.org.mx/</a:t>
            </a:r>
            <a:r>
              <a:rPr lang="es-MX" dirty="0" err="1">
                <a:solidFill>
                  <a:schemeClr val="bg1"/>
                </a:solidFill>
              </a:rPr>
              <a:t>metricasga</a:t>
            </a:r>
            <a:r>
              <a:rPr lang="es-MX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734238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6886" y="1334529"/>
            <a:ext cx="6400800" cy="479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562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616" y="1841156"/>
            <a:ext cx="6845643" cy="333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6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254" y="914400"/>
            <a:ext cx="7006281" cy="521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368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33251"/>
            <a:ext cx="9129052" cy="602011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20272" y="1711862"/>
            <a:ext cx="8273562" cy="1023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88" b="1" dirty="0">
                <a:solidFill>
                  <a:srgbClr val="123144"/>
                </a:solidFill>
              </a:rPr>
              <a:t>Índice de Gobierno Abierto 2017: 0.40</a:t>
            </a:r>
          </a:p>
          <a:p>
            <a:r>
              <a:rPr lang="es-MX" sz="1688" b="1" dirty="0">
                <a:solidFill>
                  <a:srgbClr val="123144"/>
                </a:solidFill>
              </a:rPr>
              <a:t>		</a:t>
            </a:r>
            <a:r>
              <a:rPr lang="es-MX" sz="1688" b="1" dirty="0">
                <a:solidFill>
                  <a:srgbClr val="45C7DE"/>
                </a:solidFill>
              </a:rPr>
              <a:t>Transparencia Gobierno: 0.51		Participación Gobierno: 0.14</a:t>
            </a:r>
          </a:p>
          <a:p>
            <a:r>
              <a:rPr lang="es-MX" sz="1688" b="1" dirty="0">
                <a:solidFill>
                  <a:srgbClr val="45C7DE"/>
                </a:solidFill>
              </a:rPr>
              <a:t>		Transparencia Ciudadano: 0.56		Participación Ciudadano: 0.38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20272" y="2809142"/>
            <a:ext cx="4050000" cy="274320"/>
          </a:xfrm>
          <a:prstGeom prst="rect">
            <a:avLst/>
          </a:prstGeom>
          <a:solidFill>
            <a:srgbClr val="45C7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b="1" dirty="0">
                <a:solidFill>
                  <a:srgbClr val="123144"/>
                </a:solidFill>
              </a:rPr>
              <a:t>Índice por Tipos de Sujetos Obligados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643834" y="2809142"/>
            <a:ext cx="4050000" cy="274320"/>
          </a:xfrm>
          <a:prstGeom prst="rect">
            <a:avLst/>
          </a:prstGeom>
          <a:solidFill>
            <a:srgbClr val="45C7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b="1" dirty="0">
                <a:solidFill>
                  <a:srgbClr val="123144"/>
                </a:solidFill>
              </a:rPr>
              <a:t>Los sujetos obligados en perspectiva comparada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-14947" y="500734"/>
            <a:ext cx="9143999" cy="759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b="1" dirty="0">
                <a:solidFill>
                  <a:srgbClr val="123144"/>
                </a:solidFill>
              </a:rPr>
              <a:t>				Resultados Quintana Roo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420272" y="3157318"/>
          <a:ext cx="405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/>
          </p:nvPr>
        </p:nvGraphicFramePr>
        <p:xfrm>
          <a:off x="4643834" y="3157318"/>
          <a:ext cx="405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973010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 descr="image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5044"/>
            <a:ext cx="9144000" cy="51479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15167" y="1004961"/>
            <a:ext cx="8476311" cy="348176"/>
          </a:xfrm>
          <a:prstGeom prst="rect">
            <a:avLst/>
          </a:prstGeom>
          <a:solidFill>
            <a:srgbClr val="45C7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b="1" dirty="0">
                <a:solidFill>
                  <a:srgbClr val="123144"/>
                </a:solidFill>
              </a:rPr>
              <a:t>Desempeño comparado por Tipo de Sujeto Obligado (Estado frente a resultado Nacional)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/>
          </p:nvPr>
        </p:nvGraphicFramePr>
        <p:xfrm>
          <a:off x="315167" y="1453886"/>
          <a:ext cx="405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4729583" y="1453886"/>
          <a:ext cx="405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2528322" y="3733441"/>
          <a:ext cx="405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886201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6" y="857250"/>
            <a:ext cx="86168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444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6" y="857250"/>
            <a:ext cx="86168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419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6" y="857250"/>
            <a:ext cx="86168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27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351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11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8500"/>
            <a:ext cx="9144000" cy="5460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2512" y="5870247"/>
            <a:ext cx="2656115" cy="7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245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9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38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0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13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34303</TotalTime>
  <Words>160</Words>
  <Application>Microsoft Macintosh PowerPoint</Application>
  <PresentationFormat>Presentación en pantalla (4:3)</PresentationFormat>
  <Paragraphs>38</Paragraphs>
  <Slides>62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Borre Plata</dc:creator>
  <cp:lastModifiedBy>Didier Salvador May Corona</cp:lastModifiedBy>
  <cp:revision>147</cp:revision>
  <cp:lastPrinted>2017-04-17T22:40:28Z</cp:lastPrinted>
  <dcterms:created xsi:type="dcterms:W3CDTF">2015-12-16T15:39:46Z</dcterms:created>
  <dcterms:modified xsi:type="dcterms:W3CDTF">2018-03-22T20:33:54Z</dcterms:modified>
</cp:coreProperties>
</file>