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8" r:id="rId4"/>
    <p:sldId id="270" r:id="rId5"/>
    <p:sldId id="275" r:id="rId6"/>
    <p:sldId id="271" r:id="rId7"/>
  </p:sldIdLst>
  <p:sldSz cx="12192000" cy="6858000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2AF"/>
    <a:srgbClr val="16C5EE"/>
    <a:srgbClr val="19C3FF"/>
    <a:srgbClr val="FFFC3E"/>
    <a:srgbClr val="04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449D-1A40-4474-95BA-5F7DA176D779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B106-0788-4A19-A02C-487EA1915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98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449D-1A40-4474-95BA-5F7DA176D779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B106-0788-4A19-A02C-487EA1915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39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449D-1A40-4474-95BA-5F7DA176D779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B106-0788-4A19-A02C-487EA1915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95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449D-1A40-4474-95BA-5F7DA176D779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B106-0788-4A19-A02C-487EA1915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72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449D-1A40-4474-95BA-5F7DA176D779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B106-0788-4A19-A02C-487EA1915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28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449D-1A40-4474-95BA-5F7DA176D779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B106-0788-4A19-A02C-487EA1915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78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449D-1A40-4474-95BA-5F7DA176D779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B106-0788-4A19-A02C-487EA1915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61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449D-1A40-4474-95BA-5F7DA176D779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B106-0788-4A19-A02C-487EA1915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44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449D-1A40-4474-95BA-5F7DA176D779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B106-0788-4A19-A02C-487EA1915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7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449D-1A40-4474-95BA-5F7DA176D779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B106-0788-4A19-A02C-487EA1915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07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449D-1A40-4474-95BA-5F7DA176D779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B106-0788-4A19-A02C-487EA1915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50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1449D-1A40-4474-95BA-5F7DA176D779}" type="datetimeFigureOut">
              <a:rPr lang="es-ES" smtClean="0"/>
              <a:t>16/07/2018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B106-0788-4A19-A02C-487EA1915F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94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39"/>
          <a:stretch/>
        </p:blipFill>
        <p:spPr bwMode="auto">
          <a:xfrm>
            <a:off x="0" y="2862470"/>
            <a:ext cx="12192000" cy="399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278" y="425668"/>
            <a:ext cx="2616349" cy="713895"/>
          </a:xfrm>
          <a:prstGeom prst="rect">
            <a:avLst/>
          </a:prstGeom>
        </p:spPr>
      </p:pic>
      <p:pic>
        <p:nvPicPr>
          <p:cNvPr id="7" name="Picture 2" descr="banner_d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39" t="7819" r="37609" b="1"/>
          <a:stretch/>
        </p:blipFill>
        <p:spPr bwMode="auto">
          <a:xfrm>
            <a:off x="644904" y="272764"/>
            <a:ext cx="1387133" cy="128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5374EF0-58D2-4871-9CC6-7A480F875299}"/>
              </a:ext>
            </a:extLst>
          </p:cNvPr>
          <p:cNvSpPr txBox="1"/>
          <p:nvPr/>
        </p:nvSpPr>
        <p:spPr>
          <a:xfrm>
            <a:off x="950542" y="1471626"/>
            <a:ext cx="9900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DEL ESTADO DE QUINTANA ROO</a:t>
            </a:r>
          </a:p>
          <a:p>
            <a:pPr algn="ctr"/>
            <a:endParaRPr lang="es-ES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Planeación para el Desarrollo del Estado</a:t>
            </a:r>
          </a:p>
          <a:p>
            <a:pPr algn="ctr"/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Subcomité Sectorial de Seguridad y Paz Social </a:t>
            </a:r>
          </a:p>
          <a:p>
            <a:pPr algn="ctr"/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Corresponsabilidad de la Prevención del Delito y Responsabilidad Vial</a:t>
            </a:r>
            <a:endParaRPr lang="es-E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374EF0-58D2-4871-9CC6-7A480F875299}"/>
              </a:ext>
            </a:extLst>
          </p:cNvPr>
          <p:cNvSpPr txBox="1"/>
          <p:nvPr/>
        </p:nvSpPr>
        <p:spPr>
          <a:xfrm>
            <a:off x="2600325" y="3651342"/>
            <a:ext cx="608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Estatal de Prevención Social del Delito y Participación Ciudadana</a:t>
            </a:r>
            <a:r>
              <a:rPr lang="es-ES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563"/>
          <a:stretch/>
        </p:blipFill>
        <p:spPr>
          <a:xfrm>
            <a:off x="0" y="5389908"/>
            <a:ext cx="12515850" cy="14680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95868C4-5152-4625-9237-0E72A02018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734" y="426410"/>
            <a:ext cx="2616349" cy="713895"/>
          </a:xfrm>
          <a:prstGeom prst="rect">
            <a:avLst/>
          </a:prstGeom>
        </p:spPr>
      </p:pic>
      <p:pic>
        <p:nvPicPr>
          <p:cNvPr id="13" name="Picture 2" descr="banner_dif">
            <a:extLst>
              <a:ext uri="{FF2B5EF4-FFF2-40B4-BE49-F238E27FC236}">
                <a16:creationId xmlns:a16="http://schemas.microsoft.com/office/drawing/2014/main" id="{D57CB8FF-19C2-436C-B784-B953B4D2A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39" t="7819" r="37609" b="1"/>
          <a:stretch/>
        </p:blipFill>
        <p:spPr bwMode="auto">
          <a:xfrm>
            <a:off x="644904" y="272764"/>
            <a:ext cx="1387133" cy="128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98926"/>
              </p:ext>
            </p:extLst>
          </p:nvPr>
        </p:nvGraphicFramePr>
        <p:xfrm>
          <a:off x="472834" y="1475183"/>
          <a:ext cx="11087250" cy="420372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087250">
                  <a:extLst>
                    <a:ext uri="{9D8B030D-6E8A-4147-A177-3AD203B41FA5}">
                      <a16:colId xmlns:a16="http://schemas.microsoft.com/office/drawing/2014/main" val="4105907022"/>
                    </a:ext>
                  </a:extLst>
                </a:gridCol>
              </a:tblGrid>
              <a:tr h="558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500" u="sng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29426"/>
                  </a:ext>
                </a:extLst>
              </a:tr>
              <a:tr h="3645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baseline="0" dirty="0" smtClean="0"/>
                        <a:t>Proyectos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718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0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563"/>
          <a:stretch/>
        </p:blipFill>
        <p:spPr>
          <a:xfrm>
            <a:off x="0" y="5348498"/>
            <a:ext cx="12515850" cy="14680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95868C4-5152-4625-9237-0E72A02018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734" y="426410"/>
            <a:ext cx="2616349" cy="713895"/>
          </a:xfrm>
          <a:prstGeom prst="rect">
            <a:avLst/>
          </a:prstGeom>
        </p:spPr>
      </p:pic>
      <p:pic>
        <p:nvPicPr>
          <p:cNvPr id="13" name="Picture 2" descr="banner_dif">
            <a:extLst>
              <a:ext uri="{FF2B5EF4-FFF2-40B4-BE49-F238E27FC236}">
                <a16:creationId xmlns:a16="http://schemas.microsoft.com/office/drawing/2014/main" id="{D57CB8FF-19C2-436C-B784-B953B4D2A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39" t="7819" r="37609" b="1"/>
          <a:stretch/>
        </p:blipFill>
        <p:spPr bwMode="auto">
          <a:xfrm>
            <a:off x="644904" y="272764"/>
            <a:ext cx="1387133" cy="128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19969" y="578293"/>
            <a:ext cx="597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/>
              <a:t>Unidad Itinerante de Prevención</a:t>
            </a:r>
            <a:r>
              <a:rPr lang="es-ES" sz="2200" b="1" dirty="0" smtClean="0"/>
              <a:t> </a:t>
            </a:r>
            <a:endParaRPr lang="es-ES" sz="2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29" b="6898"/>
          <a:stretch/>
        </p:blipFill>
        <p:spPr>
          <a:xfrm>
            <a:off x="8418151" y="1508482"/>
            <a:ext cx="3078102" cy="1721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53018" y="1537622"/>
            <a:ext cx="4047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Unidad itinerante denominada “</a:t>
            </a:r>
            <a:r>
              <a:rPr lang="es-ES_tradnl" dirty="0" smtClean="0"/>
              <a:t>museo de las drogas” </a:t>
            </a:r>
            <a:r>
              <a:rPr lang="es-ES_tradnl" dirty="0"/>
              <a:t>tiene como </a:t>
            </a:r>
            <a:r>
              <a:rPr lang="es-ES_tradnl" b="1" dirty="0" smtClean="0"/>
              <a:t>característica</a:t>
            </a:r>
            <a:r>
              <a:rPr lang="es-ES_tradnl" dirty="0" smtClean="0"/>
              <a:t> </a:t>
            </a:r>
            <a:r>
              <a:rPr lang="es-ES_tradnl" dirty="0"/>
              <a:t>estructurales tipo camper que en el interior estará dotada de </a:t>
            </a:r>
            <a:r>
              <a:rPr lang="es-ES_tradnl" b="1" dirty="0"/>
              <a:t>tecnología visual y auditiva para transmisión de </a:t>
            </a:r>
            <a:r>
              <a:rPr lang="es-ES_tradnl" b="1" dirty="0" smtClean="0"/>
              <a:t>conocimientos,</a:t>
            </a:r>
            <a:r>
              <a:rPr lang="es-ES_tradnl" dirty="0" smtClean="0"/>
              <a:t> </a:t>
            </a:r>
            <a:r>
              <a:rPr lang="es-ES_tradnl" dirty="0"/>
              <a:t>que sirvan de ejemplo sobre las </a:t>
            </a:r>
            <a:r>
              <a:rPr lang="es-ES_tradnl" u="sng" dirty="0"/>
              <a:t>consecuencias del consumo de drogas</a:t>
            </a:r>
            <a:r>
              <a:rPr lang="es-ES_tradnl" dirty="0"/>
              <a:t>, así como la capacitación de jóvenes primer respondiente en primeros auxilios como mecanismo de autoestima y fortalecimiento a una actitud positiva y de compromiso asertivo con su entorno. Componentes:  1) Unidad museo itinerante 2) Unidad de arrastre 3) Kit de primeros auxilios.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4633927" y="3258399"/>
            <a:ext cx="6926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Meta </a:t>
            </a:r>
            <a:endParaRPr lang="es-E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dirty="0" smtClean="0">
                <a:ea typeface="Times New Roman" panose="02020603050405020304" pitchFamily="18" charset="0"/>
                <a:cs typeface="Arial" panose="020B0604020202020204" pitchFamily="34" charset="0"/>
              </a:rPr>
              <a:t>Favorecer y promover liderazgos positivos en jóvenes para </a:t>
            </a:r>
            <a:r>
              <a:rPr lang="es-MX" dirty="0">
                <a:ea typeface="Times New Roman" panose="02020603050405020304" pitchFamily="18" charset="0"/>
                <a:cs typeface="Arial" panose="020B0604020202020204" pitchFamily="34" charset="0"/>
              </a:rPr>
              <a:t>contrarrestar </a:t>
            </a:r>
            <a:r>
              <a:rPr lang="es-MX" dirty="0" smtClean="0">
                <a:ea typeface="Times New Roman" panose="02020603050405020304" pitchFamily="18" charset="0"/>
                <a:cs typeface="Arial" panose="020B0604020202020204" pitchFamily="34" charset="0"/>
              </a:rPr>
              <a:t>actitudes negativas</a:t>
            </a:r>
            <a:r>
              <a:rPr lang="es-MX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ea typeface="Times New Roman" panose="02020603050405020304" pitchFamily="18" charset="0"/>
                <a:cs typeface="Arial" panose="020B0604020202020204" pitchFamily="34" charset="0"/>
              </a:rPr>
              <a:t>y reforzar </a:t>
            </a:r>
            <a:r>
              <a:rPr lang="es-MX" dirty="0">
                <a:ea typeface="Times New Roman" panose="02020603050405020304" pitchFamily="18" charset="0"/>
                <a:cs typeface="Arial" panose="020B0604020202020204" pitchFamily="34" charset="0"/>
              </a:rPr>
              <a:t>valores humanos, empatía y </a:t>
            </a:r>
            <a:r>
              <a:rPr lang="es-MX" b="1" i="1" dirty="0">
                <a:ea typeface="Times New Roman" panose="02020603050405020304" pitchFamily="18" charset="0"/>
                <a:cs typeface="Arial" panose="020B0604020202020204" pitchFamily="34" charset="0"/>
              </a:rPr>
              <a:t>responsabilidad social</a:t>
            </a:r>
            <a:r>
              <a:rPr lang="es-MX" dirty="0">
                <a:ea typeface="Times New Roman" panose="02020603050405020304" pitchFamily="18" charset="0"/>
                <a:cs typeface="Arial" panose="020B0604020202020204" pitchFamily="34" charset="0"/>
              </a:rPr>
              <a:t>; contribuir a la construcción de una cultura de colaboración y ayuda mutua; inducir el autocuidado y el cuidado mutuo; y tomar decisiones informadas con respecto al consumo de </a:t>
            </a:r>
            <a:r>
              <a:rPr lang="es-MX" dirty="0" smtClean="0">
                <a:ea typeface="Times New Roman" panose="02020603050405020304" pitchFamily="18" charset="0"/>
                <a:cs typeface="Arial" panose="020B0604020202020204" pitchFamily="34" charset="0"/>
              </a:rPr>
              <a:t>drogas.</a:t>
            </a:r>
          </a:p>
          <a:p>
            <a:pPr algn="just">
              <a:spcAft>
                <a:spcPts val="0"/>
              </a:spcAft>
            </a:pPr>
            <a:endParaRPr lang="es-MX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Inversión:</a:t>
            </a:r>
            <a:r>
              <a:rPr lang="es-MX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ea typeface="Times New Roman" panose="02020603050405020304" pitchFamily="18" charset="0"/>
                <a:cs typeface="Arial" panose="020B0604020202020204" pitchFamily="34" charset="0"/>
              </a:rPr>
              <a:t>$6,049,600.00</a:t>
            </a:r>
            <a:endParaRPr lang="es-MX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53017" y="5840065"/>
            <a:ext cx="7660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Impacto </a:t>
            </a:r>
            <a:r>
              <a:rPr lang="es-ES" dirty="0" smtClean="0">
                <a:ea typeface="Times New Roman" panose="02020603050405020304" pitchFamily="18" charset="0"/>
                <a:cs typeface="Arial" panose="020B0604020202020204" pitchFamily="34" charset="0"/>
              </a:rPr>
              <a:t>20 mil jóvenes anuales informados y capacitados en primeros auxilios.</a:t>
            </a:r>
            <a:endParaRPr lang="es-E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211" y="1161689"/>
            <a:ext cx="4356067" cy="2369587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2276678" y="1140305"/>
            <a:ext cx="6141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8456" y="179500"/>
            <a:ext cx="110956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563"/>
          <a:stretch/>
        </p:blipFill>
        <p:spPr>
          <a:xfrm>
            <a:off x="0" y="5290685"/>
            <a:ext cx="12515850" cy="14680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95868C4-5152-4625-9237-0E72A02018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734" y="426410"/>
            <a:ext cx="2616349" cy="713895"/>
          </a:xfrm>
          <a:prstGeom prst="rect">
            <a:avLst/>
          </a:prstGeom>
        </p:spPr>
      </p:pic>
      <p:pic>
        <p:nvPicPr>
          <p:cNvPr id="13" name="Picture 2" descr="banner_dif">
            <a:extLst>
              <a:ext uri="{FF2B5EF4-FFF2-40B4-BE49-F238E27FC236}">
                <a16:creationId xmlns:a16="http://schemas.microsoft.com/office/drawing/2014/main" id="{D57CB8FF-19C2-436C-B784-B953B4D2A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39" t="7819" r="37609" b="1"/>
          <a:stretch/>
        </p:blipFill>
        <p:spPr bwMode="auto">
          <a:xfrm>
            <a:off x="644904" y="272764"/>
            <a:ext cx="1387133" cy="128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483714" y="458794"/>
            <a:ext cx="59732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Construcción </a:t>
            </a:r>
          </a:p>
          <a:p>
            <a:pPr algn="ctr"/>
            <a:r>
              <a:rPr lang="es-ES" sz="2500" dirty="0" smtClean="0"/>
              <a:t>Centro Estatal de Prevención Social del Delito y Participación Ciudadana </a:t>
            </a:r>
            <a:endParaRPr lang="es-ES" sz="2500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245895" y="1653793"/>
            <a:ext cx="6448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4918341" y="99179"/>
            <a:ext cx="1104034" cy="430473"/>
            <a:chOff x="5153891" y="1048255"/>
            <a:chExt cx="1104034" cy="430473"/>
          </a:xfrm>
        </p:grpSpPr>
        <p:sp>
          <p:nvSpPr>
            <p:cNvPr id="11" name="Elipse 10"/>
            <p:cNvSpPr/>
            <p:nvPr/>
          </p:nvSpPr>
          <p:spPr>
            <a:xfrm>
              <a:off x="5153891" y="1048255"/>
              <a:ext cx="1104034" cy="43047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5517694" y="1063178"/>
              <a:ext cx="498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2</a:t>
              </a:r>
              <a:endParaRPr lang="es-ES" b="1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59" y="1941572"/>
            <a:ext cx="3692692" cy="20771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96" y="1946767"/>
            <a:ext cx="3727262" cy="209658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59" y="4363438"/>
            <a:ext cx="3724198" cy="209486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3096" y="4335616"/>
            <a:ext cx="3727262" cy="20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563"/>
          <a:stretch/>
        </p:blipFill>
        <p:spPr>
          <a:xfrm>
            <a:off x="0" y="5242558"/>
            <a:ext cx="12515850" cy="14680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95868C4-5152-4625-9237-0E72A02018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734" y="426410"/>
            <a:ext cx="2616349" cy="713895"/>
          </a:xfrm>
          <a:prstGeom prst="rect">
            <a:avLst/>
          </a:prstGeom>
        </p:spPr>
      </p:pic>
      <p:pic>
        <p:nvPicPr>
          <p:cNvPr id="13" name="Picture 2" descr="banner_dif">
            <a:extLst>
              <a:ext uri="{FF2B5EF4-FFF2-40B4-BE49-F238E27FC236}">
                <a16:creationId xmlns:a16="http://schemas.microsoft.com/office/drawing/2014/main" id="{D57CB8FF-19C2-436C-B784-B953B4D2A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39" t="7819" r="37609" b="1"/>
          <a:stretch/>
        </p:blipFill>
        <p:spPr bwMode="auto">
          <a:xfrm>
            <a:off x="644904" y="272764"/>
            <a:ext cx="1387133" cy="128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483714" y="458794"/>
            <a:ext cx="59732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Construcción </a:t>
            </a:r>
          </a:p>
          <a:p>
            <a:pPr algn="ctr"/>
            <a:r>
              <a:rPr lang="es-ES" sz="2500" dirty="0" smtClean="0"/>
              <a:t>Centro Estatal de Prevención Social del Delito y Participación Ciudadana </a:t>
            </a:r>
            <a:endParaRPr lang="es-ES" sz="25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20842" y="1849667"/>
            <a:ext cx="114380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 smtClean="0"/>
              <a:t>Justificación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 smtClean="0"/>
              <a:t>El </a:t>
            </a:r>
            <a:r>
              <a:rPr lang="es-ES_tradnl" dirty="0"/>
              <a:t>Estado contará </a:t>
            </a:r>
            <a:r>
              <a:rPr lang="es-ES_tradnl" dirty="0" smtClean="0"/>
              <a:t>con </a:t>
            </a:r>
            <a:r>
              <a:rPr lang="es-ES_tradnl" dirty="0"/>
              <a:t>una </a:t>
            </a:r>
            <a:r>
              <a:rPr lang="es-ES_tradnl" b="1" dirty="0"/>
              <a:t>instancia encargada de diseñar políticas públicas para la prevención de violencias y delincuencia</a:t>
            </a:r>
            <a:r>
              <a:rPr lang="es-ES_tradnl" dirty="0"/>
              <a:t>, con una instancia </a:t>
            </a:r>
            <a:r>
              <a:rPr lang="es-ES_tradnl" dirty="0" smtClean="0"/>
              <a:t>de </a:t>
            </a:r>
            <a:r>
              <a:rPr lang="es-ES_tradnl" dirty="0"/>
              <a:t>gestión de recursos relacionados con el Fondo de Aportaciones para la Seguridad Pública en materia de Prevención Social del Delito y Participación Ciudadana, </a:t>
            </a:r>
            <a:r>
              <a:rPr lang="es-ES_tradnl" dirty="0" smtClean="0"/>
              <a:t>con </a:t>
            </a:r>
            <a:r>
              <a:rPr lang="es-ES_tradnl" dirty="0"/>
              <a:t>una instancia encargada de </a:t>
            </a:r>
            <a:r>
              <a:rPr lang="es-ES_tradnl" b="1" dirty="0"/>
              <a:t>análisis de información y coordinación de programas sociales preventivos</a:t>
            </a:r>
            <a:r>
              <a:rPr lang="es-ES_tradnl" dirty="0" smtClean="0"/>
              <a:t>.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_tradnl" dirty="0" smtClean="0"/>
              <a:t>Esta </a:t>
            </a:r>
            <a:r>
              <a:rPr lang="es-ES_tradnl" dirty="0"/>
              <a:t>instancia generara una dinámica estatal y municipal homologa para la transmisión de conocimiento, diagnósticos específicos, sistemas de </a:t>
            </a:r>
            <a:r>
              <a:rPr lang="es-ES_tradnl" dirty="0" err="1"/>
              <a:t>georeferencia</a:t>
            </a:r>
            <a:r>
              <a:rPr lang="es-ES_tradnl" dirty="0"/>
              <a:t>, análisis, capacitación, coordinación y apoyo técnico y conocimiento en la materia.    </a:t>
            </a:r>
            <a:endParaRPr lang="es-ES_tradnl" dirty="0" smtClean="0"/>
          </a:p>
          <a:p>
            <a:pPr algn="just"/>
            <a:endParaRPr lang="es-ES_tradnl" dirty="0"/>
          </a:p>
          <a:p>
            <a:pPr algn="just"/>
            <a:r>
              <a:rPr lang="es-ES_tradnl" b="1" dirty="0" smtClean="0"/>
              <a:t>Ubicación: </a:t>
            </a:r>
            <a:r>
              <a:rPr lang="es-ES_tradnl" dirty="0" smtClean="0"/>
              <a:t>Calle 1 de Mayo y Tomas Aznar, Colonia </a:t>
            </a:r>
            <a:r>
              <a:rPr lang="es-ES_tradnl" dirty="0" err="1" smtClean="0"/>
              <a:t>Infonavit</a:t>
            </a:r>
            <a:r>
              <a:rPr lang="es-ES_tradnl" dirty="0" smtClean="0"/>
              <a:t> </a:t>
            </a:r>
            <a:r>
              <a:rPr lang="es-ES_tradnl" dirty="0" err="1" smtClean="0"/>
              <a:t>Proterritorio</a:t>
            </a:r>
            <a:r>
              <a:rPr lang="es-ES_tradnl" dirty="0" smtClean="0"/>
              <a:t> </a:t>
            </a:r>
          </a:p>
          <a:p>
            <a:pPr algn="just"/>
            <a:endParaRPr lang="es-ES_tradnl" dirty="0"/>
          </a:p>
          <a:p>
            <a:pPr algn="just"/>
            <a:r>
              <a:rPr lang="es-ES_tradnl" b="1" dirty="0" smtClean="0"/>
              <a:t>Inversión:</a:t>
            </a:r>
            <a:r>
              <a:rPr lang="es-ES_tradnl" dirty="0" smtClean="0"/>
              <a:t>  $7,000,000.00</a:t>
            </a:r>
            <a:endParaRPr lang="es-ES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2245895" y="1653793"/>
            <a:ext cx="6448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4918341" y="99179"/>
            <a:ext cx="1104034" cy="430473"/>
            <a:chOff x="5153891" y="1048255"/>
            <a:chExt cx="1104034" cy="430473"/>
          </a:xfrm>
        </p:grpSpPr>
        <p:sp>
          <p:nvSpPr>
            <p:cNvPr id="11" name="Elipse 10"/>
            <p:cNvSpPr/>
            <p:nvPr/>
          </p:nvSpPr>
          <p:spPr>
            <a:xfrm>
              <a:off x="5153891" y="1048255"/>
              <a:ext cx="1104034" cy="43047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5517694" y="1063178"/>
              <a:ext cx="498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2</a:t>
              </a:r>
              <a:endParaRPr lang="es-E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540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563"/>
          <a:stretch/>
        </p:blipFill>
        <p:spPr>
          <a:xfrm>
            <a:off x="0" y="5290685"/>
            <a:ext cx="12515850" cy="14680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95868C4-5152-4625-9237-0E72A02018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734" y="426410"/>
            <a:ext cx="2616349" cy="713895"/>
          </a:xfrm>
          <a:prstGeom prst="rect">
            <a:avLst/>
          </a:prstGeom>
        </p:spPr>
      </p:pic>
      <p:pic>
        <p:nvPicPr>
          <p:cNvPr id="13" name="Picture 2" descr="banner_dif">
            <a:extLst>
              <a:ext uri="{FF2B5EF4-FFF2-40B4-BE49-F238E27FC236}">
                <a16:creationId xmlns:a16="http://schemas.microsoft.com/office/drawing/2014/main" id="{D57CB8FF-19C2-436C-B784-B953B4D2A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39" t="7819" r="37609" b="1"/>
          <a:stretch/>
        </p:blipFill>
        <p:spPr bwMode="auto">
          <a:xfrm>
            <a:off x="644904" y="272764"/>
            <a:ext cx="1387133" cy="128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364544" y="294997"/>
            <a:ext cx="5973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Construcción </a:t>
            </a:r>
          </a:p>
          <a:p>
            <a:pPr algn="ctr"/>
            <a:r>
              <a:rPr lang="es-ES" sz="2000" dirty="0" smtClean="0"/>
              <a:t>Centro Estatal de Prevención Social del Delito y Participación Ciudadana </a:t>
            </a:r>
            <a:endParaRPr lang="es-E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81" t="6205" r="7583" b="45793"/>
          <a:stretch/>
        </p:blipFill>
        <p:spPr>
          <a:xfrm>
            <a:off x="7280609" y="2201362"/>
            <a:ext cx="4572000" cy="29189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44904" y="1832031"/>
            <a:ext cx="64657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Distribución </a:t>
            </a:r>
          </a:p>
          <a:p>
            <a:endParaRPr lang="es-ES" dirty="0" smtClean="0"/>
          </a:p>
          <a:p>
            <a:r>
              <a:rPr lang="es-ES" dirty="0" smtClean="0"/>
              <a:t>1. Área de usos múltiples (Capacitaciones, Conferencias, Reuniones de trabajo, Talleres) con capacidad para 100 personas.</a:t>
            </a:r>
          </a:p>
          <a:p>
            <a:endParaRPr lang="es-ES" dirty="0" smtClean="0"/>
          </a:p>
          <a:p>
            <a:r>
              <a:rPr lang="es-ES" dirty="0" smtClean="0"/>
              <a:t>2. Oficinas del Centro Estatal del Desorden, Violencia y Delincuencia.</a:t>
            </a:r>
          </a:p>
          <a:p>
            <a:endParaRPr lang="es-ES" dirty="0"/>
          </a:p>
          <a:p>
            <a:r>
              <a:rPr lang="es-ES" dirty="0" smtClean="0"/>
              <a:t>3. Oficinas del Secretariado Ejecutivo del Sistema Estatal de Seguridad Pública.</a:t>
            </a:r>
          </a:p>
          <a:p>
            <a:endParaRPr lang="es-ES" dirty="0"/>
          </a:p>
          <a:p>
            <a:r>
              <a:rPr lang="es-ES" dirty="0" smtClean="0"/>
              <a:t>4. Oficinas del Centro Estatal de Información.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6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4765</TotalTime>
  <Words>417</Words>
  <Application>Microsoft Office PowerPoint</Application>
  <PresentationFormat>Panorámica</PresentationFormat>
  <Paragraphs>44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alfonso soto quevedo</dc:creator>
  <cp:lastModifiedBy>Usuario de Windows</cp:lastModifiedBy>
  <cp:revision>193</cp:revision>
  <cp:lastPrinted>2018-07-12T21:44:21Z</cp:lastPrinted>
  <dcterms:created xsi:type="dcterms:W3CDTF">2017-06-09T23:59:54Z</dcterms:created>
  <dcterms:modified xsi:type="dcterms:W3CDTF">2018-07-16T21:25:05Z</dcterms:modified>
</cp:coreProperties>
</file>