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71" r:id="rId2"/>
    <p:sldId id="385" r:id="rId3"/>
  </p:sldIdLst>
  <p:sldSz cx="9144000" cy="6858000" type="letter"/>
  <p:notesSz cx="6797675" cy="992505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B6BE"/>
    <a:srgbClr val="9A655C"/>
    <a:srgbClr val="27A5AC"/>
    <a:srgbClr val="6845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9631B5-78F2-41C9-869B-9F39066F8104}" styleName="Estilo medio 3 - 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44" autoAdjust="0"/>
    <p:restoredTop sz="94656"/>
  </p:normalViewPr>
  <p:slideViewPr>
    <p:cSldViewPr snapToGrid="0">
      <p:cViewPr varScale="1">
        <p:scale>
          <a:sx n="66" d="100"/>
          <a:sy n="66" d="100"/>
        </p:scale>
        <p:origin x="1446" y="66"/>
      </p:cViewPr>
      <p:guideLst>
        <p:guide orient="horz" pos="2160"/>
        <p:guide pos="38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275" cy="4965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49863" y="0"/>
            <a:ext cx="2946275" cy="4965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BF86C1-D571-4329-A04E-3B058399B363}" type="datetimeFigureOut">
              <a:rPr lang="es-MX" smtClean="0"/>
              <a:pPr/>
              <a:t>28/03/2019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9426764"/>
            <a:ext cx="2946275" cy="4965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49863" y="9426764"/>
            <a:ext cx="2946275" cy="4965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E5C692-A761-4EAF-B049-AFDDACA334EA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7320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 smtClean="0"/>
              <a:t>Clic para editar título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B2610-2AEE-144F-AC29-75E0E16002BA}" type="datetimeFigureOut">
              <a:rPr lang="es-MX"/>
              <a:pPr>
                <a:defRPr/>
              </a:pPr>
              <a:t>28/03/2019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37987-04C5-764B-8C74-875C2EA5B56B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8425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E7307-FFCA-F24A-820E-B36A467A2315}" type="datetimeFigureOut">
              <a:rPr lang="es-MX"/>
              <a:pPr>
                <a:defRPr/>
              </a:pPr>
              <a:t>28/03/2019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21AC1-4F6C-4445-8005-617856566FB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2758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1E20C-030D-5749-AA9D-62BFC04350D3}" type="datetimeFigureOut">
              <a:rPr lang="es-MX"/>
              <a:pPr>
                <a:defRPr/>
              </a:pPr>
              <a:t>28/03/2019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381DF-3B0A-BB43-B5AE-DC26F425E116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7851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82E2A-A5B6-BE4A-AC36-0778FA68203C}" type="datetimeFigureOut">
              <a:rPr lang="es-MX"/>
              <a:pPr>
                <a:defRPr/>
              </a:pPr>
              <a:t>28/03/2019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713F2-C453-C547-8488-5370F9EE727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1170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3730A-37B6-4443-B55D-140F9955D89F}" type="datetimeFigureOut">
              <a:rPr lang="es-MX"/>
              <a:pPr>
                <a:defRPr/>
              </a:pPr>
              <a:t>28/03/2019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5244C-911A-E349-AF53-DE4C36B9E6A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36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MX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D17EC-1D65-6742-84BF-ADDB6EE759CD}" type="datetimeFigureOut">
              <a:rPr lang="es-MX"/>
              <a:pPr>
                <a:defRPr/>
              </a:pPr>
              <a:t>28/03/2019</a:t>
            </a:fld>
            <a:endParaRPr lang="es-MX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467C1-E334-764F-87CD-E66BA0C5D67E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4117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MX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8EC62-8100-D446-B4EF-33C2EEC2DE54}" type="datetimeFigureOut">
              <a:rPr lang="es-MX"/>
              <a:pPr>
                <a:defRPr/>
              </a:pPr>
              <a:t>28/03/2019</a:t>
            </a:fld>
            <a:endParaRPr lang="es-MX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1D5A4-13AE-5A48-BDF5-ECDF8A94C2D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5261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MX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E3776-4F20-E340-936A-43EC603F423A}" type="datetimeFigureOut">
              <a:rPr lang="es-MX"/>
              <a:pPr>
                <a:defRPr/>
              </a:pPr>
              <a:t>28/03/2019</a:t>
            </a:fld>
            <a:endParaRPr lang="es-MX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446FA-D6E6-1745-834D-DB8A4A3FFF26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7803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64472-DE55-7E42-824C-BE5DD0C25112}" type="datetimeFigureOut">
              <a:rPr lang="es-MX"/>
              <a:pPr>
                <a:defRPr/>
              </a:pPr>
              <a:t>28/03/2019</a:t>
            </a:fld>
            <a:endParaRPr lang="es-MX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E0037-F8C0-4749-92D9-4E71A49DDBFE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8467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4B290-0295-C845-B4AA-41BF73E5D40B}" type="datetimeFigureOut">
              <a:rPr lang="es-MX"/>
              <a:pPr>
                <a:defRPr/>
              </a:pPr>
              <a:t>28/03/2019</a:t>
            </a:fld>
            <a:endParaRPr lang="es-MX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96E28-BC9A-9849-ACA1-C7E77FCD803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1316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_tradnl" noProof="0" smtClean="0"/>
              <a:t>Arrastre la imagen al marcador de posición o haga clic en el icono para agregar</a:t>
            </a:r>
            <a:endParaRPr lang="es-MX" noProof="0" smtClean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31165-AAF3-DF44-BC05-0C6EEB8613F7}" type="datetimeFigureOut">
              <a:rPr lang="es-MX"/>
              <a:pPr>
                <a:defRPr/>
              </a:pPr>
              <a:t>28/03/2019</a:t>
            </a:fld>
            <a:endParaRPr lang="es-MX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DEDD8-41DD-BF40-9019-DFFC7FDF9866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0299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fld id="{4DCF4C45-DE71-9B47-9868-81F833B84286}" type="datetimeFigureOut">
              <a:rPr lang="es-MX"/>
              <a:pPr>
                <a:defRPr/>
              </a:pPr>
              <a:t>28/03/2019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fld id="{2864D797-AA1A-8041-94BB-7896A975EE22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Imagen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87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4" name="Título 1"/>
          <p:cNvSpPr>
            <a:spLocks noGrp="1"/>
          </p:cNvSpPr>
          <p:nvPr>
            <p:ph type="ctrTitle"/>
          </p:nvPr>
        </p:nvSpPr>
        <p:spPr>
          <a:xfrm>
            <a:off x="1138013" y="1834928"/>
            <a:ext cx="6858000" cy="2287106"/>
          </a:xfrm>
        </p:spPr>
        <p:txBody>
          <a:bodyPr>
            <a:normAutofit fontScale="90000"/>
          </a:bodyPr>
          <a:lstStyle/>
          <a:p>
            <a:pPr>
              <a:spcAft>
                <a:spcPts val="600"/>
              </a:spcAft>
            </a:pPr>
            <a:r>
              <a:rPr lang="es-ES" sz="3300" b="1" dirty="0">
                <a:latin typeface="Calibri Light" charset="0"/>
              </a:rPr>
              <a:t>Informe de Avance/Cierre de Proyectos, Programas y Acciones </a:t>
            </a:r>
            <a:r>
              <a:rPr lang="es-ES" sz="3300" b="1" dirty="0" smtClean="0">
                <a:latin typeface="Calibri Light" charset="0"/>
              </a:rPr>
              <a:t>2018 del Centro Estatal de Evaluación y Control de Confianza </a:t>
            </a:r>
            <a:r>
              <a:rPr lang="es-ES" sz="4000" dirty="0" smtClean="0">
                <a:latin typeface="Calibri Light" charset="0"/>
              </a:rPr>
              <a:t/>
            </a:r>
            <a:br>
              <a:rPr lang="es-ES" sz="4000" dirty="0" smtClean="0">
                <a:latin typeface="Calibri Light" charset="0"/>
              </a:rPr>
            </a:br>
            <a:r>
              <a:rPr lang="es-ES" sz="4000" dirty="0" smtClean="0">
                <a:latin typeface="Calibri Light" charset="0"/>
              </a:rPr>
              <a:t/>
            </a:r>
            <a:br>
              <a:rPr lang="es-ES" sz="4000" dirty="0" smtClean="0">
                <a:latin typeface="Calibri Light" charset="0"/>
              </a:rPr>
            </a:br>
            <a:r>
              <a:rPr lang="es-ES" sz="2800" dirty="0" smtClean="0">
                <a:latin typeface="Calibri Light" charset="0"/>
              </a:rPr>
              <a:t>Chetumal, Quintana Roo </a:t>
            </a:r>
            <a:r>
              <a:rPr lang="es-ES" sz="3200" dirty="0" smtClean="0">
                <a:latin typeface="Calibri Light" charset="0"/>
              </a:rPr>
              <a:t/>
            </a:r>
            <a:br>
              <a:rPr lang="es-ES" sz="3200" dirty="0" smtClean="0">
                <a:latin typeface="Calibri Light" charset="0"/>
              </a:rPr>
            </a:br>
            <a:r>
              <a:rPr lang="es-ES" sz="2400" dirty="0" smtClean="0">
                <a:latin typeface="Calibri Light" charset="0"/>
              </a:rPr>
              <a:t>29 de marzo del 2019</a:t>
            </a:r>
            <a:endParaRPr lang="es-ES" sz="4400" dirty="0">
              <a:latin typeface="Calibri Light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482913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/>
              <a:t> 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59374" y="390072"/>
            <a:ext cx="1634729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9273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29713" cy="6724184"/>
          </a:xfrm>
        </p:spPr>
      </p:pic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481138" y="160338"/>
            <a:ext cx="5493544" cy="1325562"/>
          </a:xfrm>
        </p:spPr>
        <p:txBody>
          <a:bodyPr/>
          <a:lstStyle/>
          <a:p>
            <a:pPr algn="ctr" eaLnBrk="1" hangingPunct="1"/>
            <a:r>
              <a:rPr lang="es-MX" sz="2800" dirty="0" smtClean="0">
                <a:latin typeface="Calibri Light" charset="0"/>
              </a:rPr>
              <a:t>Centro Estatal de Evaluación y Control de Confianza</a:t>
            </a:r>
            <a:endParaRPr lang="es-MX" sz="2800" dirty="0">
              <a:latin typeface="Calibri Light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628650" y="892628"/>
            <a:ext cx="7101705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600"/>
              </a:spcAft>
              <a:defRPr/>
            </a:pPr>
            <a:endParaRPr lang="es-ES" sz="2000" b="1" dirty="0" smtClean="0"/>
          </a:p>
          <a:p>
            <a:pPr marL="342900" indent="-342900" algn="just">
              <a:spcAft>
                <a:spcPts val="600"/>
              </a:spcAft>
              <a:defRPr/>
            </a:pPr>
            <a:endParaRPr lang="es-ES" sz="2000" b="1" dirty="0" smtClean="0"/>
          </a:p>
          <a:p>
            <a:pPr marL="342900" indent="-342900" algn="just">
              <a:spcAft>
                <a:spcPts val="600"/>
              </a:spcAft>
              <a:defRPr/>
            </a:pPr>
            <a:endParaRPr lang="es-ES" sz="2000" b="1" dirty="0" smtClean="0"/>
          </a:p>
          <a:p>
            <a:pPr marL="342900" indent="-342900" algn="just">
              <a:spcAft>
                <a:spcPts val="600"/>
              </a:spcAft>
              <a:defRPr/>
            </a:pPr>
            <a:endParaRPr lang="es-ES" sz="2000" b="1" dirty="0" smtClean="0"/>
          </a:p>
          <a:p>
            <a:pPr marL="342900" indent="-342900" algn="just">
              <a:spcAft>
                <a:spcPts val="600"/>
              </a:spcAft>
              <a:defRPr/>
            </a:pPr>
            <a:endParaRPr lang="es-ES" sz="2000" b="1" dirty="0" smtClean="0"/>
          </a:p>
          <a:p>
            <a:pPr marL="342900" indent="-342900" algn="just">
              <a:spcAft>
                <a:spcPts val="600"/>
              </a:spcAft>
              <a:defRPr/>
            </a:pPr>
            <a:endParaRPr lang="es-ES" sz="2000" b="1" dirty="0" smtClean="0"/>
          </a:p>
          <a:p>
            <a:pPr marL="342900" indent="-342900" algn="just">
              <a:spcAft>
                <a:spcPts val="600"/>
              </a:spcAft>
              <a:defRPr/>
            </a:pPr>
            <a:endParaRPr lang="es-ES" sz="2000" b="1" dirty="0" smtClean="0"/>
          </a:p>
          <a:p>
            <a:pPr marL="342900" indent="-342900" algn="just">
              <a:spcAft>
                <a:spcPts val="600"/>
              </a:spcAft>
              <a:defRPr/>
            </a:pPr>
            <a:endParaRPr lang="es-ES" sz="2000" b="1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59374" y="390072"/>
            <a:ext cx="1634729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CuadroTexto"/>
          <p:cNvSpPr txBox="1"/>
          <p:nvPr/>
        </p:nvSpPr>
        <p:spPr>
          <a:xfrm>
            <a:off x="838337" y="1199198"/>
            <a:ext cx="77557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Informe de Avance/Cierre de Proyectos, Programas y Acciones 2018</a:t>
            </a:r>
            <a:endParaRPr lang="es-MX" sz="2000" b="1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273257"/>
              </p:ext>
            </p:extLst>
          </p:nvPr>
        </p:nvGraphicFramePr>
        <p:xfrm>
          <a:off x="576329" y="1715634"/>
          <a:ext cx="8017773" cy="38045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36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0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9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03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21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27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77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22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81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2745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6946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" sz="700" b="1" u="none" strike="noStrike" dirty="0">
                          <a:effectLst/>
                        </a:rPr>
                        <a:t>Nombre del Proyecto, Programa o Acción</a:t>
                      </a:r>
                      <a:endParaRPr lang="es-ES" sz="7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3" marR="4643" marT="464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700" b="1" u="none" strike="noStrike" dirty="0">
                          <a:effectLst/>
                        </a:rPr>
                        <a:t>Metas</a:t>
                      </a:r>
                      <a:endParaRPr lang="es-MX" sz="7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3" marR="4643" marT="464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MX" sz="700" b="1" u="none" strike="noStrike" dirty="0">
                          <a:effectLst/>
                        </a:rPr>
                        <a:t>Inversión</a:t>
                      </a:r>
                      <a:endParaRPr lang="es-MX" sz="7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3" marR="4643" marT="464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MX" sz="700" b="1" u="none" strike="noStrike">
                          <a:effectLst/>
                        </a:rPr>
                        <a:t>Observaciones</a:t>
                      </a:r>
                      <a:endParaRPr lang="es-MX" sz="7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3" marR="4643" marT="464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46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700" b="1" u="none" strike="noStrike" dirty="0">
                          <a:effectLst/>
                        </a:rPr>
                        <a:t>Unidad de Medida </a:t>
                      </a:r>
                      <a:endParaRPr lang="es-MX" sz="7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3" marR="4643" marT="464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700" b="1" u="none" strike="noStrike" dirty="0">
                          <a:effectLst/>
                        </a:rPr>
                        <a:t>Planeado</a:t>
                      </a:r>
                      <a:endParaRPr lang="es-MX" sz="7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3" marR="4643" marT="464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700" b="1" u="none" strike="noStrike" dirty="0">
                          <a:effectLst/>
                        </a:rPr>
                        <a:t>Logrado</a:t>
                      </a:r>
                      <a:endParaRPr lang="es-MX" sz="7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3" marR="4643" marT="464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700" b="1" u="none" strike="noStrike" dirty="0">
                          <a:effectLst/>
                        </a:rPr>
                        <a:t>% Avance físico</a:t>
                      </a:r>
                      <a:endParaRPr lang="es-MX" sz="7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3" marR="4643" marT="464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MX" sz="700" b="1" u="none" strike="noStrike">
                          <a:effectLst/>
                        </a:rPr>
                        <a:t>Autorizado</a:t>
                      </a:r>
                      <a:endParaRPr lang="es-MX" sz="7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3" marR="4643" marT="464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700" b="1" u="none" strike="noStrike">
                          <a:effectLst/>
                        </a:rPr>
                        <a:t>Ejecutado</a:t>
                      </a:r>
                      <a:endParaRPr lang="es-MX" sz="7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3" marR="4643" marT="464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700" b="1" u="none" strike="noStrike">
                          <a:effectLst/>
                        </a:rPr>
                        <a:t>% Avance financiero</a:t>
                      </a:r>
                      <a:endParaRPr lang="es-MX" sz="7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3" marR="4643" marT="464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46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u="none" strike="noStrike" dirty="0">
                          <a:effectLst/>
                        </a:rPr>
                        <a:t>Municipal</a:t>
                      </a:r>
                      <a:endParaRPr lang="es-MX" sz="7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3" marR="4643" marT="464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u="none" strike="noStrike" dirty="0">
                          <a:effectLst/>
                        </a:rPr>
                        <a:t>Federal</a:t>
                      </a:r>
                      <a:endParaRPr lang="es-MX" sz="7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3" marR="4643" marT="464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u="none" strike="noStrike" dirty="0">
                          <a:effectLst/>
                        </a:rPr>
                        <a:t>Total</a:t>
                      </a:r>
                      <a:endParaRPr lang="es-MX" sz="7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3" marR="4643" marT="464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399"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u="none" strike="noStrike" dirty="0">
                          <a:effectLst/>
                        </a:rPr>
                        <a:t>Fortalecimiento de las Capacidades de Evaluación en Control de Confianza </a:t>
                      </a:r>
                      <a:r>
                        <a:rPr lang="es-ES" sz="800" b="1" u="none" strike="noStrike" dirty="0">
                          <a:effectLst/>
                        </a:rPr>
                        <a:t>(FASP)</a:t>
                      </a:r>
                      <a:endParaRPr lang="es-E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3" marR="4643" marT="46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u="none" strike="noStrike">
                          <a:effectLst/>
                        </a:rPr>
                        <a:t>Evaluación</a:t>
                      </a:r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3" marR="4643" marT="46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u="none" strike="noStrike">
                          <a:effectLst/>
                        </a:rPr>
                        <a:t>2,943</a:t>
                      </a:r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3" marR="4643" marT="46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u="none" strike="noStrike">
                          <a:effectLst/>
                        </a:rPr>
                        <a:t>1,527</a:t>
                      </a:r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3" marR="4643" marT="46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u="none" strike="noStrike">
                          <a:effectLst/>
                        </a:rPr>
                        <a:t>52.28%</a:t>
                      </a:r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3" marR="4643" marT="464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700" u="none" strike="noStrike">
                          <a:effectLst/>
                        </a:rPr>
                        <a:t> </a:t>
                      </a:r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3" marR="4643" marT="464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700" u="none" strike="noStrike">
                          <a:effectLst/>
                        </a:rPr>
                        <a:t>7,416,180.00</a:t>
                      </a:r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Soberana Sans"/>
                      </a:endParaRPr>
                    </a:p>
                  </a:txBody>
                  <a:tcPr marL="4643" marR="4643" marT="46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700" u="none" strike="noStrike">
                          <a:effectLst/>
                        </a:rPr>
                        <a:t>7,416,180.00</a:t>
                      </a:r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Soberana Sans"/>
                      </a:endParaRPr>
                    </a:p>
                  </a:txBody>
                  <a:tcPr marL="4643" marR="4643" marT="46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700" u="none" strike="noStrike" dirty="0">
                          <a:effectLst/>
                        </a:rPr>
                        <a:t>6,902,993.78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effectLst/>
                        <a:latin typeface="Soberana Sans"/>
                      </a:endParaRPr>
                    </a:p>
                  </a:txBody>
                  <a:tcPr marL="4643" marR="4643" marT="46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u="none" strike="noStrike">
                          <a:effectLst/>
                        </a:rPr>
                        <a:t>93.08%</a:t>
                      </a:r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3" marR="4643" marT="46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u="none" strike="noStrike">
                          <a:effectLst/>
                        </a:rPr>
                        <a:t>El saldo corresponde a procesos que se declararon desiertos y ahorros presupuestarios 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3" marR="4643" marT="4643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25193"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u="none" strike="noStrike" dirty="0">
                          <a:effectLst/>
                        </a:rPr>
                        <a:t>Fortalecimiento de las Capacidades de Evaluación en Control de Confianza (Incluye a los Municipios de: Benito </a:t>
                      </a:r>
                      <a:r>
                        <a:rPr lang="es-ES" sz="700" u="none" strike="noStrike" dirty="0" smtClean="0">
                          <a:effectLst/>
                        </a:rPr>
                        <a:t>Juárez, </a:t>
                      </a:r>
                      <a:r>
                        <a:rPr lang="es-ES" sz="700" u="none" strike="noStrike" dirty="0">
                          <a:effectLst/>
                        </a:rPr>
                        <a:t>Cozumel, Felipe Carrillo Puerto, Isla Mujeres, </a:t>
                      </a:r>
                      <a:r>
                        <a:rPr lang="es-ES" sz="700" u="none" strike="noStrike" dirty="0" smtClean="0">
                          <a:effectLst/>
                        </a:rPr>
                        <a:t>José María </a:t>
                      </a:r>
                      <a:r>
                        <a:rPr lang="es-ES" sz="700" u="none" strike="noStrike" dirty="0">
                          <a:effectLst/>
                        </a:rPr>
                        <a:t>Morelos, </a:t>
                      </a:r>
                      <a:r>
                        <a:rPr lang="es-ES" sz="700" u="none" strike="noStrike" dirty="0" smtClean="0">
                          <a:effectLst/>
                        </a:rPr>
                        <a:t>Lázaro Cárdenas, Othón </a:t>
                      </a:r>
                      <a:r>
                        <a:rPr lang="es-ES" sz="700" u="none" strike="noStrike" dirty="0">
                          <a:effectLst/>
                        </a:rPr>
                        <a:t>P. Blanco, Solidaridad y Tulum) </a:t>
                      </a:r>
                      <a:r>
                        <a:rPr lang="es-ES" sz="800" b="1" u="none" strike="noStrike" dirty="0">
                          <a:effectLst/>
                        </a:rPr>
                        <a:t>(FORTASEG)</a:t>
                      </a:r>
                      <a:endParaRPr lang="es-E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3" marR="4643" marT="46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u="none" strike="noStrike" dirty="0">
                          <a:effectLst/>
                        </a:rPr>
                        <a:t>Evaluación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3" marR="4643" marT="46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u="none" strike="noStrike" dirty="0">
                          <a:effectLst/>
                        </a:rPr>
                        <a:t>1,421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3" marR="4643" marT="46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u="none" strike="noStrike" dirty="0">
                          <a:effectLst/>
                        </a:rPr>
                        <a:t>1,307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3" marR="4643" marT="46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u="none" strike="noStrike" dirty="0">
                          <a:effectLst/>
                        </a:rPr>
                        <a:t>91.98%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3" marR="4643" marT="464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700" u="none" strike="noStrike" dirty="0">
                          <a:effectLst/>
                        </a:rPr>
                        <a:t> 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3" marR="4643" marT="464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700" u="none" strike="noStrike" dirty="0" smtClean="0">
                          <a:effectLst/>
                        </a:rPr>
                        <a:t>      </a:t>
                      </a:r>
                      <a:r>
                        <a:rPr lang="es-MX" sz="700" u="none" strike="noStrike" dirty="0">
                          <a:effectLst/>
                        </a:rPr>
                        <a:t>9,773,879.00 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3" marR="4643" marT="46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700" u="none" strike="noStrike" dirty="0">
                          <a:effectLst/>
                        </a:rPr>
                        <a:t>       9,773,879.00 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3" marR="4643" marT="46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700" u="none" strike="noStrike" dirty="0">
                          <a:effectLst/>
                        </a:rPr>
                        <a:t>125,750.04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effectLst/>
                        <a:latin typeface="Soberana Sans"/>
                      </a:endParaRPr>
                    </a:p>
                  </a:txBody>
                  <a:tcPr marL="4643" marR="4643" marT="46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u="none" strike="noStrike" dirty="0">
                          <a:effectLst/>
                        </a:rPr>
                        <a:t>1.29%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3" marR="4643" marT="46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u="none" strike="noStrike" dirty="0">
                          <a:effectLst/>
                        </a:rPr>
                        <a:t>Mediante oficio numero SEGOB/DGCEECC/DEA/088/2019 se solicitó la suficiencia presupuestal por la cantidad de $ 7,617,667.20 . Este Centro Estatal está en espera de la autorización para realizar los procesos de adquisición de materiales, servicios y equipo para la operatividad.</a:t>
                      </a:r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3" marR="4643" marT="4643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62522"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u="none" strike="noStrike" dirty="0">
                          <a:effectLst/>
                        </a:rPr>
                        <a:t>Fortalecimiento de las Capacidades de Evaluación en Control de Confianza (incluye al Municipio de Benito </a:t>
                      </a:r>
                      <a:r>
                        <a:rPr lang="es-ES" sz="700" u="none" strike="noStrike" dirty="0" smtClean="0">
                          <a:effectLst/>
                        </a:rPr>
                        <a:t>Juárez) </a:t>
                      </a:r>
                      <a:r>
                        <a:rPr lang="es-ES" sz="800" b="1" u="none" strike="noStrike" dirty="0">
                          <a:effectLst/>
                        </a:rPr>
                        <a:t>(RECURSO PROPIO)</a:t>
                      </a:r>
                      <a:endParaRPr lang="es-E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3" marR="4643" marT="46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u="none" strike="noStrike">
                          <a:effectLst/>
                        </a:rPr>
                        <a:t>Evaluación</a:t>
                      </a:r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3" marR="4643" marT="46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u="none" strike="noStrike">
                          <a:effectLst/>
                        </a:rPr>
                        <a:t>394</a:t>
                      </a:r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3" marR="4643" marT="46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u="none" strike="noStrike">
                          <a:effectLst/>
                        </a:rPr>
                        <a:t>168</a:t>
                      </a:r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3" marR="4643" marT="46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u="none" strike="noStrike" dirty="0">
                          <a:effectLst/>
                        </a:rPr>
                        <a:t>42.64%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3" marR="4643" marT="46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700" u="none" strike="noStrike" dirty="0" smtClean="0">
                          <a:effectLst/>
                        </a:rPr>
                        <a:t>    </a:t>
                      </a:r>
                      <a:r>
                        <a:rPr lang="es-MX" sz="700" u="none" strike="noStrike" dirty="0">
                          <a:effectLst/>
                        </a:rPr>
                        <a:t>1,886,684.80 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3" marR="4643" marT="46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700" u="none" strike="noStrike" dirty="0">
                          <a:effectLst/>
                        </a:rPr>
                        <a:t> 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3" marR="4643" marT="46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700" u="none" strike="noStrike" dirty="0">
                          <a:effectLst/>
                        </a:rPr>
                        <a:t>       1,886,684.80 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3" marR="4643" marT="46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700" u="none" strike="noStrike">
                          <a:effectLst/>
                        </a:rPr>
                        <a:t>0.00</a:t>
                      </a:r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Soberana Sans"/>
                      </a:endParaRPr>
                    </a:p>
                  </a:txBody>
                  <a:tcPr marL="4643" marR="4643" marT="46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u="none" strike="noStrike">
                          <a:effectLst/>
                        </a:rPr>
                        <a:t>0%</a:t>
                      </a:r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3" marR="4643" marT="46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u="none" strike="noStrike" dirty="0">
                          <a:effectLst/>
                        </a:rPr>
                        <a:t>El municipio alcanzó la meta de sus nuevos ingreso con la evaluación de 197 elementos. Por lo tanto este Centro de Evaluación no </a:t>
                      </a:r>
                      <a:r>
                        <a:rPr lang="es-ES" sz="700" u="none" strike="noStrike" dirty="0" smtClean="0">
                          <a:effectLst/>
                        </a:rPr>
                        <a:t>tuvo </a:t>
                      </a:r>
                      <a:r>
                        <a:rPr lang="es-ES" sz="700" u="none" strike="noStrike" dirty="0">
                          <a:effectLst/>
                        </a:rPr>
                        <a:t>que realizar las 300 evaluaciones concertadas.</a:t>
                      </a:r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3" marR="4643" marT="4643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59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ción Mariana Trinitaria Proyecto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ON POWER POINT.pot [Modo de compatibilidad]" id="{E4CF0A32-2B3D-42E6-9AF8-94AE17BF0054}" vid="{A487520E-E49B-42F5-8234-DEB6828210C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Presentación Mariana Trinitaria Proyectos.pot</Template>
  <TotalTime>4808</TotalTime>
  <Words>265</Words>
  <Application>Microsoft Office PowerPoint</Application>
  <PresentationFormat>Carta (216 x 279 mm)</PresentationFormat>
  <Paragraphs>57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Soberana Sans</vt:lpstr>
      <vt:lpstr>Presentación Mariana Trinitaria Proyectos</vt:lpstr>
      <vt:lpstr>Informe de Avance/Cierre de Proyectos, Programas y Acciones 2018 del Centro Estatal de Evaluación y Control de Confianza   Chetumal, Quintana Roo  29 de marzo del 2019</vt:lpstr>
      <vt:lpstr>Centro Estatal de Evaluación y Control de Confianza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Arturo Aguilar Cheluja</dc:creator>
  <cp:lastModifiedBy>Usuario de Windows</cp:lastModifiedBy>
  <cp:revision>245</cp:revision>
  <cp:lastPrinted>2019-03-19T22:20:36Z</cp:lastPrinted>
  <dcterms:created xsi:type="dcterms:W3CDTF">2016-11-11T22:46:38Z</dcterms:created>
  <dcterms:modified xsi:type="dcterms:W3CDTF">2019-03-28T23:55:52Z</dcterms:modified>
</cp:coreProperties>
</file>