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45" r:id="rId3"/>
    <p:sldId id="375" r:id="rId4"/>
    <p:sldId id="416" r:id="rId5"/>
    <p:sldId id="333" r:id="rId6"/>
    <p:sldId id="407" r:id="rId7"/>
    <p:sldId id="409" r:id="rId8"/>
    <p:sldId id="408" r:id="rId9"/>
    <p:sldId id="410" r:id="rId10"/>
    <p:sldId id="411" r:id="rId11"/>
    <p:sldId id="412" r:id="rId12"/>
    <p:sldId id="406" r:id="rId13"/>
    <p:sldId id="413" r:id="rId14"/>
    <p:sldId id="414" r:id="rId15"/>
    <p:sldId id="415" r:id="rId16"/>
    <p:sldId id="324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D0"/>
    <a:srgbClr val="191278"/>
    <a:srgbClr val="222A36"/>
    <a:srgbClr val="18ADB4"/>
    <a:srgbClr val="FFFF66"/>
    <a:srgbClr val="1BBFC7"/>
    <a:srgbClr val="26D9E2"/>
    <a:srgbClr val="10D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37A7D-981A-404E-A1E9-52BF558F05A5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1A10F-6E17-49B1-A3E6-213D7ECF29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83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732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6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2788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88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173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265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469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64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248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176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459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653-4F58-4903-B2BE-E37AC077D396}" type="slidenum">
              <a:rPr lang="es-MX" smtClean="0"/>
              <a:pPr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95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utura Bk BT" panose="020B0502020204020303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utura Bk BT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fld id="{DBE4860A-7793-486F-9470-AE92066B1E09}" type="datetimeFigureOut">
              <a:rPr lang="es-MX" smtClean="0"/>
              <a:pPr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fld id="{E45FFDB2-9D5B-4C79-B14F-1F0FED687B37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 cstate="print"/>
          <a:srcRect t="20351"/>
          <a:stretch>
            <a:fillRect/>
          </a:stretch>
        </p:blipFill>
        <p:spPr bwMode="auto">
          <a:xfrm>
            <a:off x="0" y="1395663"/>
            <a:ext cx="12192000" cy="5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Imagen" descr="Imagen LOGO_SSP 2016-2022.jpg"/>
          <p:cNvPicPr>
            <a:picLocks noChangeAspect="1"/>
          </p:cNvPicPr>
          <p:nvPr userDrawn="1"/>
        </p:nvPicPr>
        <p:blipFill rotWithShape="1">
          <a:blip r:embed="rId3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9" name="7 Imagen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19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0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73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50" y="247107"/>
            <a:ext cx="9122150" cy="407988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8 Imagen" descr="Imagen LOGO_SSP 2016-2022.jpg"/>
          <p:cNvPicPr>
            <a:picLocks noChangeAspect="1"/>
          </p:cNvPicPr>
          <p:nvPr userDrawn="1"/>
        </p:nvPicPr>
        <p:blipFill rotWithShape="1">
          <a:blip r:embed="rId2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8" name="7 Imagen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15">
            <a:extLst>
              <a:ext uri="{FF2B5EF4-FFF2-40B4-BE49-F238E27FC236}">
                <a16:creationId xmlns:a16="http://schemas.microsoft.com/office/drawing/2014/main" id="{B824292F-1623-48C4-8266-0816DF542B3B}"/>
              </a:ext>
            </a:extLst>
          </p:cNvPr>
          <p:cNvGrpSpPr/>
          <p:nvPr userDrawn="1"/>
        </p:nvGrpSpPr>
        <p:grpSpPr>
          <a:xfrm rot="10800000">
            <a:off x="5349255" y="815432"/>
            <a:ext cx="1493489" cy="38099"/>
            <a:chOff x="6081486" y="2315030"/>
            <a:chExt cx="4347029" cy="290287"/>
          </a:xfrm>
        </p:grpSpPr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ACF04DF6-516D-47AE-9B06-A8F92C0FC48C}"/>
                </a:ext>
              </a:extLst>
            </p:cNvPr>
            <p:cNvSpPr/>
            <p:nvPr userDrawn="1"/>
          </p:nvSpPr>
          <p:spPr>
            <a:xfrm>
              <a:off x="6081486" y="2315030"/>
              <a:ext cx="914400" cy="290285"/>
            </a:xfrm>
            <a:prstGeom prst="rect">
              <a:avLst/>
            </a:prstGeom>
            <a:solidFill>
              <a:srgbClr val="E54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C0842FEB-4757-4638-B3A4-975B61A29B1F}"/>
                </a:ext>
              </a:extLst>
            </p:cNvPr>
            <p:cNvSpPr/>
            <p:nvPr userDrawn="1"/>
          </p:nvSpPr>
          <p:spPr>
            <a:xfrm>
              <a:off x="6939643" y="2315030"/>
              <a:ext cx="914400" cy="290285"/>
            </a:xfrm>
            <a:prstGeom prst="rect">
              <a:avLst/>
            </a:prstGeom>
            <a:solidFill>
              <a:srgbClr val="F97D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9C1F16C3-55C2-46F2-A4E0-71C2D3A2A28A}"/>
                </a:ext>
              </a:extLst>
            </p:cNvPr>
            <p:cNvSpPr/>
            <p:nvPr userDrawn="1"/>
          </p:nvSpPr>
          <p:spPr>
            <a:xfrm>
              <a:off x="7797800" y="2315030"/>
              <a:ext cx="914400" cy="290285"/>
            </a:xfrm>
            <a:prstGeom prst="rect">
              <a:avLst/>
            </a:prstGeom>
            <a:solidFill>
              <a:srgbClr val="FEB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B0440612-0EA5-4826-90BD-CEED0E9E5414}"/>
                </a:ext>
              </a:extLst>
            </p:cNvPr>
            <p:cNvSpPr/>
            <p:nvPr userDrawn="1"/>
          </p:nvSpPr>
          <p:spPr>
            <a:xfrm>
              <a:off x="8655957" y="2315030"/>
              <a:ext cx="914400" cy="290285"/>
            </a:xfrm>
            <a:prstGeom prst="rect">
              <a:avLst/>
            </a:prstGeom>
            <a:solidFill>
              <a:srgbClr val="00C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393B6CE1-DF88-42EF-A72B-8D164947D796}"/>
                </a:ext>
              </a:extLst>
            </p:cNvPr>
            <p:cNvSpPr/>
            <p:nvPr userDrawn="1"/>
          </p:nvSpPr>
          <p:spPr>
            <a:xfrm>
              <a:off x="9514115" y="2315032"/>
              <a:ext cx="914400" cy="290285"/>
            </a:xfrm>
            <a:prstGeom prst="rect">
              <a:avLst/>
            </a:prstGeom>
            <a:solidFill>
              <a:srgbClr val="0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</p:grpSp>
    </p:spTree>
    <p:extLst>
      <p:ext uri="{BB962C8B-B14F-4D97-AF65-F5344CB8AC3E}">
        <p14:creationId xmlns:p14="http://schemas.microsoft.com/office/powerpoint/2010/main" val="320046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5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04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04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99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99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0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8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377587" y="735494"/>
            <a:ext cx="11436823" cy="2190468"/>
          </a:xfrm>
        </p:spPr>
        <p:txBody>
          <a:bodyPr anchor="ctr">
            <a:noAutofit/>
          </a:bodyPr>
          <a:lstStyle/>
          <a:p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Comité 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 Planeación para el </a:t>
            </a: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/>
            </a:r>
            <a:b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Desarrollo 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del </a:t>
            </a: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Estado</a:t>
            </a:r>
            <a:b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/>
            </a:r>
            <a:b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/>
            </a:r>
            <a:b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Subcomité </a:t>
            </a: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Sectorial de 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Seguridad y Paz Social </a:t>
            </a:r>
            <a:endParaRPr lang="es-MX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26089" y="5822817"/>
            <a:ext cx="816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Primera </a:t>
            </a:r>
            <a:r>
              <a:rPr lang="es-MX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Sesión </a:t>
            </a:r>
            <a:r>
              <a:rPr lang="es-MX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Ordinaria 2019</a:t>
            </a:r>
            <a:endParaRPr lang="es-MX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itchFamily="50" charset="0"/>
              <a:cs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386818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CASETAS MÓVILES 2019</a:t>
            </a:r>
            <a:endParaRPr lang="es-MX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Hv" panose="020B0702020204020204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5</a:t>
            </a:r>
            <a:r>
              <a:rPr lang="es-MX" sz="4000" dirty="0" smtClean="0"/>
              <a:t>. </a:t>
            </a:r>
            <a:r>
              <a:rPr lang="es-MX" sz="4000" dirty="0"/>
              <a:t>MUNICIPIO DE TULUM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95997"/>
              </p:ext>
            </p:extLst>
          </p:nvPr>
        </p:nvGraphicFramePr>
        <p:xfrm>
          <a:off x="5753065" y="1302663"/>
          <a:ext cx="610432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5 VENTANAS DE ALUMINIO</a:t>
                      </a:r>
                    </a:p>
                    <a:p>
                      <a:r>
                        <a:rPr lang="es-MX" dirty="0" smtClean="0"/>
                        <a:t>3 PUERTAS (1 PRINCIPAL EN REGULAR ESTADO, 1 PUERTA DE DORMITORIO EN REGULAR ESTADO, UNA PUERTA DE BAÑO EN REGULAR ESTADO.)</a:t>
                      </a:r>
                    </a:p>
                    <a:p>
                      <a:r>
                        <a:rPr lang="es-MX" dirty="0" smtClean="0"/>
                        <a:t>6 CONTACTOS</a:t>
                      </a:r>
                    </a:p>
                    <a:p>
                      <a:r>
                        <a:rPr lang="es-MX" dirty="0" smtClean="0"/>
                        <a:t>3 APAGADORES</a:t>
                      </a:r>
                    </a:p>
                    <a:p>
                      <a:r>
                        <a:rPr lang="es-MX" dirty="0" smtClean="0"/>
                        <a:t>5 LÁMPARAS (F0C0S)</a:t>
                      </a:r>
                    </a:p>
                    <a:p>
                      <a:r>
                        <a:rPr lang="es-MX" dirty="0" smtClean="0"/>
                        <a:t>1 CENTRO DE CARGA</a:t>
                      </a:r>
                    </a:p>
                    <a:p>
                      <a:r>
                        <a:rPr lang="es-MX" dirty="0" smtClean="0"/>
                        <a:t>SIN AIRE ACONDICIONADO</a:t>
                      </a:r>
                    </a:p>
                    <a:p>
                      <a:r>
                        <a:rPr lang="es-MX" dirty="0" smtClean="0"/>
                        <a:t>TASA DE BAÑO CON SU CAJÓN DE RECARGA</a:t>
                      </a:r>
                    </a:p>
                    <a:p>
                      <a:r>
                        <a:rPr lang="es-MX" dirty="0" smtClean="0"/>
                        <a:t>LAVABO DE MANO CON SU LLAVE.</a:t>
                      </a:r>
                    </a:p>
                    <a:p>
                      <a:r>
                        <a:rPr lang="es-MX" dirty="0" smtClean="0"/>
                        <a:t>LITERAS DE DOS NIVELES CON SUS COLCHONES EN MAL ESTADO</a:t>
                      </a:r>
                    </a:p>
                    <a:p>
                      <a:r>
                        <a:rPr lang="es-MX" dirty="0" smtClean="0"/>
                        <a:t>TRES CÁMARAS NO SIRVEN</a:t>
                      </a:r>
                    </a:p>
                    <a:p>
                      <a:r>
                        <a:rPr lang="es-MX" dirty="0" smtClean="0"/>
                        <a:t>ESCALERA DEL REMOLQUE EN REGULAR ESTADO</a:t>
                      </a:r>
                    </a:p>
                    <a:p>
                      <a:r>
                        <a:rPr lang="es-MX" dirty="0" smtClean="0"/>
                        <a:t>ESTRUCTURA PARA ANTENA DE RADIO.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918330" y="5834694"/>
            <a:ext cx="27050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FAISÁN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COLONIA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TUMBENKA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(DIF)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13659" y="1355278"/>
            <a:ext cx="4600800" cy="4435362"/>
            <a:chOff x="813659" y="1355278"/>
            <a:chExt cx="4600800" cy="4435362"/>
          </a:xfrm>
        </p:grpSpPr>
        <p:grpSp>
          <p:nvGrpSpPr>
            <p:cNvPr id="18" name="Grupo 17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1" name="Forma libre 20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2" name="Medio marco 21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Medio marco 24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671" y="1892375"/>
              <a:ext cx="3887730" cy="3405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9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/>
              <a:t>6</a:t>
            </a:r>
            <a:r>
              <a:rPr lang="pt-BR" sz="4000" dirty="0" smtClean="0"/>
              <a:t>. </a:t>
            </a:r>
            <a:r>
              <a:rPr lang="pt-BR" sz="4000" dirty="0"/>
              <a:t>MUNICIPIO DE JOSÉ MA. MORELOS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21621"/>
              </p:ext>
            </p:extLst>
          </p:nvPr>
        </p:nvGraphicFramePr>
        <p:xfrm>
          <a:off x="5753065" y="1302663"/>
          <a:ext cx="610432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1 PUERTA PRINCIPAL</a:t>
                      </a:r>
                    </a:p>
                    <a:p>
                      <a:r>
                        <a:rPr lang="es-MX" dirty="0" smtClean="0"/>
                        <a:t>1 ESCALERA DE ACCESO PRINCIPAL</a:t>
                      </a:r>
                    </a:p>
                    <a:p>
                      <a:r>
                        <a:rPr lang="es-MX" dirty="0" smtClean="0"/>
                        <a:t>4 VENTANAS DE ALUMINIO</a:t>
                      </a:r>
                    </a:p>
                    <a:p>
                      <a:r>
                        <a:rPr lang="es-MX" dirty="0" smtClean="0"/>
                        <a:t>1 TORRE DE ANTENA</a:t>
                      </a:r>
                    </a:p>
                    <a:p>
                      <a:r>
                        <a:rPr lang="es-MX" dirty="0" smtClean="0"/>
                        <a:t>3 CÁMARAS DE VIGILANCIA</a:t>
                      </a:r>
                    </a:p>
                    <a:p>
                      <a:r>
                        <a:rPr lang="es-MX" dirty="0" smtClean="0"/>
                        <a:t>2 CEREBROS DE VIDEO VIGILANCIA</a:t>
                      </a:r>
                    </a:p>
                    <a:p>
                      <a:r>
                        <a:rPr lang="es-MX" dirty="0" smtClean="0"/>
                        <a:t>1 AIRE ACONDICIONADO TIPO VENTANA</a:t>
                      </a:r>
                    </a:p>
                    <a:p>
                      <a:r>
                        <a:rPr lang="es-MX" dirty="0" smtClean="0"/>
                        <a:t>1 PUERTA DEL DORMITORIO</a:t>
                      </a:r>
                    </a:p>
                    <a:p>
                      <a:r>
                        <a:rPr lang="es-MX" dirty="0" smtClean="0"/>
                        <a:t>1 LITERA DE MADERA DE DOS NIVELES CON SU ESCALERA </a:t>
                      </a:r>
                    </a:p>
                    <a:p>
                      <a:r>
                        <a:rPr lang="es-MX" dirty="0" smtClean="0"/>
                        <a:t>5 APAGADORES</a:t>
                      </a:r>
                    </a:p>
                    <a:p>
                      <a:r>
                        <a:rPr lang="es-MX" dirty="0" smtClean="0"/>
                        <a:t>4 CONTACTOS</a:t>
                      </a:r>
                    </a:p>
                    <a:p>
                      <a:r>
                        <a:rPr lang="es-MX" dirty="0" smtClean="0"/>
                        <a:t>1 CENTRO DE CARGA</a:t>
                      </a:r>
                    </a:p>
                    <a:p>
                      <a:r>
                        <a:rPr lang="es-MX" dirty="0" smtClean="0"/>
                        <a:t>1 PUERTA DE BAÑO</a:t>
                      </a:r>
                    </a:p>
                    <a:p>
                      <a:r>
                        <a:rPr lang="es-MX" dirty="0" smtClean="0"/>
                        <a:t>JUEGO DE BAÑO, (TASA Y DEPOSITO) Y (LAVA MANOS Y GABINETE)</a:t>
                      </a:r>
                    </a:p>
                    <a:p>
                      <a:r>
                        <a:rPr lang="es-MX" dirty="0" smtClean="0"/>
                        <a:t>MESETA FIJA TIPO “L”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737559" y="5829999"/>
            <a:ext cx="270506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RAFAEL E.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MELGAR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COLONIA: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MORELOS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13659" y="1355278"/>
            <a:ext cx="4600800" cy="4435362"/>
            <a:chOff x="813659" y="1355278"/>
            <a:chExt cx="4600800" cy="4435362"/>
          </a:xfrm>
        </p:grpSpPr>
        <p:grpSp>
          <p:nvGrpSpPr>
            <p:cNvPr id="18" name="Grupo 17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1" name="Forma libre 20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2" name="Medio marco 21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Medio marco 24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226" y="1892375"/>
              <a:ext cx="3887730" cy="3405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5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70470" y="607446"/>
            <a:ext cx="9845076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7</a:t>
            </a:r>
            <a:r>
              <a:rPr lang="es-MX" sz="4000" dirty="0" smtClean="0"/>
              <a:t>. </a:t>
            </a:r>
            <a:r>
              <a:rPr lang="es-MX" sz="4000" dirty="0"/>
              <a:t>MUNICIPIO DE </a:t>
            </a:r>
            <a:r>
              <a:rPr lang="es-MX" sz="4000" dirty="0" smtClean="0"/>
              <a:t>FELIPE CARRILLO PUERTO</a:t>
            </a:r>
            <a:endParaRPr lang="es-MX" sz="4000" dirty="0"/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00215"/>
              </p:ext>
            </p:extLst>
          </p:nvPr>
        </p:nvGraphicFramePr>
        <p:xfrm>
          <a:off x="5753065" y="1325201"/>
          <a:ext cx="610432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PUERTAS (PRINCIPAL EN MAL ESTADO DESCOLGADO, DORMITORIO EN MAL ESTADO, BAÑO EN MAL ESTADO)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VENTANAS DE ALUMINIO EN REGULAR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ESCALERA PRINCIPAL EN REGULAR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CÁMARAS EN MAL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TORRE PARA ANTENA DE RADIO EN REGULAR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APAGADORES EN MAL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CONTACTOS EN MAL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CONTACTOS DE ESFERA EN MAL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CENTRO DE CARGA EN REGULAR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AIRE ACONDICIONADO EN MAL ESTADO NO TIENE SUS TAPAS DE ENFRENTE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TASA DE BAÑO EN MAL ESTADO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LAVABO CON SU LLAVE EN MAL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LITERA DE DOS NIVELES CON SUS COLCHONES EN MAL ESTADO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 EL PISO YA NO SIRVE Y EL PLAFON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1156673" y="5837634"/>
            <a:ext cx="3848105" cy="774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CARRETERA: FELIPE CARRILLO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PUERTO-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VALLADOLID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KM. 3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13659" y="1355278"/>
            <a:ext cx="4600800" cy="4435362"/>
            <a:chOff x="813659" y="1355278"/>
            <a:chExt cx="4600800" cy="4435362"/>
          </a:xfrm>
        </p:grpSpPr>
        <p:grpSp>
          <p:nvGrpSpPr>
            <p:cNvPr id="17" name="Grupo 16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0" name="Forma libre 19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1" name="Medio marco 20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Medio marco 21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647" y="1899094"/>
              <a:ext cx="3834131" cy="3398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84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89063" y="646668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8. </a:t>
            </a:r>
            <a:r>
              <a:rPr lang="es-MX" sz="4000" dirty="0" smtClean="0"/>
              <a:t>DIRECCIÓN GENERAL DE ADMINISTRACIÓN DE LA SSP</a:t>
            </a:r>
            <a:endParaRPr lang="es-MX" sz="4000" dirty="0"/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59821"/>
              </p:ext>
            </p:extLst>
          </p:nvPr>
        </p:nvGraphicFramePr>
        <p:xfrm>
          <a:off x="5753065" y="1502539"/>
          <a:ext cx="610432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2 PUERTAS (PUERTA PRINCIPAL EN REGULAR ESTADO, PUERTA DEL DORMITORIO NO TIENE, PUERTA DEL BAÑO EN BUEN ESTADO)</a:t>
                      </a:r>
                    </a:p>
                    <a:p>
                      <a:r>
                        <a:rPr lang="es-MX" dirty="0" smtClean="0"/>
                        <a:t>5 VENTANAS DE ALUMINIO EN REGULAR ESTADO</a:t>
                      </a:r>
                    </a:p>
                    <a:p>
                      <a:r>
                        <a:rPr lang="es-MX" dirty="0" smtClean="0"/>
                        <a:t>1 ESCALERA PRINCIPAL EN BUEN ESTADO DE MADERA</a:t>
                      </a:r>
                    </a:p>
                    <a:p>
                      <a:r>
                        <a:rPr lang="es-MX" dirty="0" smtClean="0"/>
                        <a:t>2 CÁMARAS EN MAL ESTADO</a:t>
                      </a:r>
                    </a:p>
                    <a:p>
                      <a:r>
                        <a:rPr lang="es-MX" dirty="0" smtClean="0"/>
                        <a:t>1 TORRE PARA ANTENA DE RADIO EN REGULAR ESTADO</a:t>
                      </a:r>
                    </a:p>
                    <a:p>
                      <a:r>
                        <a:rPr lang="es-MX" dirty="0" smtClean="0"/>
                        <a:t>3 APAGADORES EN REGULAR ESTADO</a:t>
                      </a:r>
                    </a:p>
                    <a:p>
                      <a:r>
                        <a:rPr lang="es-MX" dirty="0" smtClean="0"/>
                        <a:t>6 CONTACTOS EN REGULAR ESTADO</a:t>
                      </a:r>
                    </a:p>
                    <a:p>
                      <a:r>
                        <a:rPr lang="es-MX" dirty="0" smtClean="0"/>
                        <a:t>3 CONTACTOS DE ESFERA EN REGULAR ESTADO</a:t>
                      </a:r>
                    </a:p>
                    <a:p>
                      <a:r>
                        <a:rPr lang="es-MX" dirty="0" smtClean="0"/>
                        <a:t>1 CENTRO DE CARGA EN REGULAR ESTADO</a:t>
                      </a:r>
                    </a:p>
                    <a:p>
                      <a:r>
                        <a:rPr lang="es-MX" dirty="0" smtClean="0"/>
                        <a:t>1 AIRE ACONDICIONADO EN MAL ESTADO</a:t>
                      </a:r>
                    </a:p>
                    <a:p>
                      <a:r>
                        <a:rPr lang="es-MX" dirty="0" smtClean="0"/>
                        <a:t>1 TASA DE BAÑO CON SU CAJÓN DE DEPÓSITO NO FUNCIONA</a:t>
                      </a:r>
                    </a:p>
                    <a:p>
                      <a:r>
                        <a:rPr lang="es-MX" dirty="0" smtClean="0"/>
                        <a:t>1 LAVABO CON SU LLAVE NO FUNCIONA</a:t>
                      </a:r>
                    </a:p>
                    <a:p>
                      <a:r>
                        <a:rPr lang="es-MX" dirty="0" smtClean="0"/>
                        <a:t>1 LITERA DE DOS NIVELES CON SIN COLCHONES</a:t>
                      </a:r>
                    </a:p>
                    <a:p>
                      <a:r>
                        <a:rPr lang="es-MX" dirty="0" smtClean="0"/>
                        <a:t>TODO EL PISO YA NO SIRVE ESTA SOPLADO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32212" y="5971189"/>
            <a:ext cx="4536649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IGNACIO MANUEL ALTAMIRANO N.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COLONIA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CAMINERA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00136" y="1502539"/>
            <a:ext cx="4600800" cy="4435362"/>
            <a:chOff x="813659" y="1355278"/>
            <a:chExt cx="4600800" cy="4435362"/>
          </a:xfrm>
        </p:grpSpPr>
        <p:grpSp>
          <p:nvGrpSpPr>
            <p:cNvPr id="18" name="Grupo 17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1" name="Forma libre 20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2" name="Medio marco 21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Medio marco 24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646" y="1899094"/>
              <a:ext cx="3834132" cy="3398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9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89063" y="65031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9. COMISIÓN ESTATAL DE LA POLICÍA PREVENTIVA</a:t>
            </a:r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02835"/>
              </p:ext>
            </p:extLst>
          </p:nvPr>
        </p:nvGraphicFramePr>
        <p:xfrm>
          <a:off x="5753065" y="1502538"/>
          <a:ext cx="610432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3 PUERTAS (PRINCIPAL REGULAR ESTADO, DORMITORIO EN REGULAR ESTADO, BAÑO EN REGULAR ESTADO)</a:t>
                      </a:r>
                    </a:p>
                    <a:p>
                      <a:r>
                        <a:rPr lang="es-MX" dirty="0" smtClean="0"/>
                        <a:t>5 VENTANAS DE ALUMINIO EN REGULAR ESTADO</a:t>
                      </a:r>
                    </a:p>
                    <a:p>
                      <a:r>
                        <a:rPr lang="es-MX" dirty="0" smtClean="0"/>
                        <a:t>1 ESCALERA PRINCIPAL EN REGULAR ESTADO</a:t>
                      </a:r>
                    </a:p>
                    <a:p>
                      <a:r>
                        <a:rPr lang="es-MX" dirty="0" smtClean="0"/>
                        <a:t>3 CÁMARAS EN MAL ESTADO</a:t>
                      </a:r>
                    </a:p>
                    <a:p>
                      <a:r>
                        <a:rPr lang="es-MX" dirty="0" smtClean="0"/>
                        <a:t>1 TORRE PARA ANTENA DE RADIO EN MAL ESTADO</a:t>
                      </a:r>
                    </a:p>
                    <a:p>
                      <a:r>
                        <a:rPr lang="es-MX" dirty="0" smtClean="0"/>
                        <a:t>3 APAGADORES EN REGULAR ESTADO</a:t>
                      </a:r>
                    </a:p>
                    <a:p>
                      <a:r>
                        <a:rPr lang="es-MX" dirty="0" smtClean="0"/>
                        <a:t>6 CONTACTOS EN REGULAR ESTADO</a:t>
                      </a:r>
                    </a:p>
                    <a:p>
                      <a:r>
                        <a:rPr lang="es-MX" dirty="0" smtClean="0"/>
                        <a:t>3 CONTACTOS DE ESFERA EN MAL ESTADO</a:t>
                      </a:r>
                    </a:p>
                    <a:p>
                      <a:r>
                        <a:rPr lang="es-MX" dirty="0" smtClean="0"/>
                        <a:t>1 CENTRO DE CARGA EN REGULAR ESTADO</a:t>
                      </a:r>
                    </a:p>
                    <a:p>
                      <a:r>
                        <a:rPr lang="es-MX" dirty="0" smtClean="0"/>
                        <a:t>1 AIRE ACONDICIONADO NO TIENE</a:t>
                      </a:r>
                    </a:p>
                    <a:p>
                      <a:r>
                        <a:rPr lang="es-MX" dirty="0" smtClean="0"/>
                        <a:t>1 TASA DE BAÑO CON SU CAJÓN DE DEPÓSITO</a:t>
                      </a:r>
                    </a:p>
                    <a:p>
                      <a:r>
                        <a:rPr lang="es-MX" dirty="0" smtClean="0"/>
                        <a:t>1 LAVABO CON SU LLAVE EN MAL ESTADO</a:t>
                      </a:r>
                    </a:p>
                    <a:p>
                      <a:r>
                        <a:rPr lang="es-MX" dirty="0" smtClean="0"/>
                        <a:t>1 LITERA DE DOS NIVELES CON UN  COLCHÓN EN MAL ESTADO</a:t>
                      </a:r>
                    </a:p>
                    <a:p>
                      <a:r>
                        <a:rPr lang="es-MX" dirty="0" smtClean="0"/>
                        <a:t>ANTENA PARA RADIO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170193" y="5964617"/>
            <a:ext cx="389433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INSURGENTES ESQUINA BELICE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COLONIA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CAMINERA (SEMÁFOROS)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16962" y="1502539"/>
            <a:ext cx="4600800" cy="4435362"/>
            <a:chOff x="813659" y="1355278"/>
            <a:chExt cx="4600800" cy="4435362"/>
          </a:xfrm>
        </p:grpSpPr>
        <p:grpSp>
          <p:nvGrpSpPr>
            <p:cNvPr id="18" name="Grupo 17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0" name="Forma libre 19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1" name="Medio marco 20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Medio marco 21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193" y="1897340"/>
              <a:ext cx="3874209" cy="3400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2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36073" y="685215"/>
            <a:ext cx="957514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10. COMISIÓN ESTATAL DE LA POLICÍA PREVENTIVA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54755"/>
              </p:ext>
            </p:extLst>
          </p:nvPr>
        </p:nvGraphicFramePr>
        <p:xfrm>
          <a:off x="5753065" y="1505673"/>
          <a:ext cx="610432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3 PUERTAS (PRINCIPAL EN REGULAR ESTADO, DORMITORIO EN REGULAR ESTADO, BAÑO EN REGULAR ESTADO)</a:t>
                      </a:r>
                    </a:p>
                    <a:p>
                      <a:r>
                        <a:rPr lang="es-MX" dirty="0" smtClean="0"/>
                        <a:t>5 VENTANAS DE ALUMINIO EN REGULAR ESTADO</a:t>
                      </a:r>
                    </a:p>
                    <a:p>
                      <a:r>
                        <a:rPr lang="es-MX" dirty="0" smtClean="0"/>
                        <a:t>1 ESCALERA PRINCIPAL EN REGULAR ESTADO “MADERA”</a:t>
                      </a:r>
                    </a:p>
                    <a:p>
                      <a:r>
                        <a:rPr lang="es-MX" dirty="0" smtClean="0"/>
                        <a:t>3 CÁMARAS EN MAL ESTADO</a:t>
                      </a:r>
                    </a:p>
                    <a:p>
                      <a:r>
                        <a:rPr lang="es-MX" dirty="0" smtClean="0"/>
                        <a:t>1 TORRE PARA ANTENA DE RADIO EN REGULAR ESTADO</a:t>
                      </a:r>
                    </a:p>
                    <a:p>
                      <a:r>
                        <a:rPr lang="es-MX" dirty="0" smtClean="0"/>
                        <a:t>3 APAGADORES EN REGULAR ESTADO</a:t>
                      </a:r>
                    </a:p>
                    <a:p>
                      <a:r>
                        <a:rPr lang="es-MX" dirty="0" smtClean="0"/>
                        <a:t>6 CONTACTOS EN REGULAR ESTADO</a:t>
                      </a:r>
                    </a:p>
                    <a:p>
                      <a:r>
                        <a:rPr lang="es-MX" dirty="0" smtClean="0"/>
                        <a:t>3 CONTACTOS DE ESFERA EN MAL ESTADO</a:t>
                      </a:r>
                    </a:p>
                    <a:p>
                      <a:r>
                        <a:rPr lang="es-MX" dirty="0" smtClean="0"/>
                        <a:t>1 CENTRO DE CARGA EN REGULAR ESTADO</a:t>
                      </a:r>
                    </a:p>
                    <a:p>
                      <a:r>
                        <a:rPr lang="es-MX" dirty="0" smtClean="0"/>
                        <a:t>1 AIRE ACONDICIONADO “NO TIENE”</a:t>
                      </a:r>
                    </a:p>
                    <a:p>
                      <a:r>
                        <a:rPr lang="es-MX" dirty="0" smtClean="0"/>
                        <a:t>1 TASA DE BAÑO CON SU CAJÓN DE DEPÓSITO</a:t>
                      </a:r>
                    </a:p>
                    <a:p>
                      <a:r>
                        <a:rPr lang="es-MX" dirty="0" smtClean="0"/>
                        <a:t>1 LAVABO CON SU LLAVE EN MAL ESTADO</a:t>
                      </a:r>
                    </a:p>
                    <a:p>
                      <a:r>
                        <a:rPr lang="es-MX" dirty="0" smtClean="0"/>
                        <a:t>1 LITERA DE DOS NIVELES CON SUS COLCHONES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73587" y="5959009"/>
            <a:ext cx="452701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INSURGENTES ESQUINA BELICE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COLONIA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CAMINERA (CAMPO DE FUTBOL)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99803" y="1505674"/>
            <a:ext cx="4600800" cy="4435362"/>
            <a:chOff x="813659" y="1355278"/>
            <a:chExt cx="4600800" cy="4435362"/>
          </a:xfrm>
        </p:grpSpPr>
        <p:grpSp>
          <p:nvGrpSpPr>
            <p:cNvPr id="20" name="Grupo 19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2" name="Forma libre 21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3" name="Medio marco 22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Medio marco 24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Medio marco 25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807" y="1895070"/>
              <a:ext cx="3882595" cy="340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4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50" y="247107"/>
            <a:ext cx="9122150" cy="602866"/>
          </a:xfrm>
        </p:spPr>
        <p:txBody>
          <a:bodyPr/>
          <a:lstStyle/>
          <a:p>
            <a:pPr algn="ctr"/>
            <a:r>
              <a:rPr lang="es-MX" sz="4000" dirty="0"/>
              <a:t>CASETAS MÓVILES DE LA SSP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09317" y="1868593"/>
            <a:ext cx="10610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T OT" pitchFamily="50" charset="0"/>
                <a:ea typeface="+mj-ea"/>
                <a:cs typeface="+mj-cs"/>
              </a:rPr>
              <a:t>SECRETARÍA DE SEGURIDAD PÚBLICA</a:t>
            </a:r>
          </a:p>
        </p:txBody>
      </p:sp>
      <p:grpSp>
        <p:nvGrpSpPr>
          <p:cNvPr id="14" name="Group 81"/>
          <p:cNvGrpSpPr/>
          <p:nvPr/>
        </p:nvGrpSpPr>
        <p:grpSpPr>
          <a:xfrm>
            <a:off x="5505628" y="1395786"/>
            <a:ext cx="1217577" cy="147389"/>
            <a:chOff x="4046879" y="2995611"/>
            <a:chExt cx="722558" cy="139656"/>
          </a:xfrm>
          <a:solidFill>
            <a:srgbClr val="41B0B6"/>
          </a:solidFill>
        </p:grpSpPr>
        <p:sp>
          <p:nvSpPr>
            <p:cNvPr id="15" name="Oval 82"/>
            <p:cNvSpPr/>
            <p:nvPr/>
          </p:nvSpPr>
          <p:spPr>
            <a:xfrm>
              <a:off x="4046879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83"/>
            <p:cNvSpPr/>
            <p:nvPr/>
          </p:nvSpPr>
          <p:spPr>
            <a:xfrm>
              <a:off x="4192604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84"/>
            <p:cNvSpPr/>
            <p:nvPr/>
          </p:nvSpPr>
          <p:spPr>
            <a:xfrm>
              <a:off x="4338329" y="2995611"/>
              <a:ext cx="139656" cy="139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85"/>
            <p:cNvSpPr/>
            <p:nvPr/>
          </p:nvSpPr>
          <p:spPr>
            <a:xfrm>
              <a:off x="4543699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86"/>
            <p:cNvSpPr/>
            <p:nvPr/>
          </p:nvSpPr>
          <p:spPr>
            <a:xfrm>
              <a:off x="4689426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2251101" y="3934376"/>
            <a:ext cx="772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Brush Script MT" panose="03060802040406070304" pitchFamily="66" charset="0"/>
              </a:rPr>
              <a:t>¡Gracias por su Atención!</a:t>
            </a:r>
            <a:endParaRPr lang="es-MX" sz="5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c 111"/>
          <p:cNvSpPr/>
          <p:nvPr/>
        </p:nvSpPr>
        <p:spPr>
          <a:xfrm rot="16200000" flipV="1">
            <a:off x="9915625" y="4460561"/>
            <a:ext cx="1190390" cy="1190390"/>
          </a:xfrm>
          <a:prstGeom prst="arc">
            <a:avLst>
              <a:gd name="adj1" fmla="val 8776185"/>
              <a:gd name="adj2" fmla="val 17771857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Arc 112"/>
          <p:cNvSpPr/>
          <p:nvPr/>
        </p:nvSpPr>
        <p:spPr>
          <a:xfrm rot="16200000" flipV="1">
            <a:off x="9940953" y="4485889"/>
            <a:ext cx="1139734" cy="1139734"/>
          </a:xfrm>
          <a:prstGeom prst="arc">
            <a:avLst>
              <a:gd name="adj1" fmla="val 15669959"/>
              <a:gd name="adj2" fmla="val 3394832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Arc 114"/>
          <p:cNvSpPr/>
          <p:nvPr/>
        </p:nvSpPr>
        <p:spPr>
          <a:xfrm rot="16200000" flipV="1">
            <a:off x="9966280" y="4511216"/>
            <a:ext cx="1089080" cy="1089080"/>
          </a:xfrm>
          <a:prstGeom prst="arc">
            <a:avLst>
              <a:gd name="adj1" fmla="val 21079283"/>
              <a:gd name="adj2" fmla="val 10545169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Arc 116"/>
          <p:cNvSpPr/>
          <p:nvPr/>
        </p:nvSpPr>
        <p:spPr>
          <a:xfrm rot="16200000" flipV="1">
            <a:off x="10042262" y="4587198"/>
            <a:ext cx="937116" cy="937116"/>
          </a:xfrm>
          <a:prstGeom prst="arc">
            <a:avLst>
              <a:gd name="adj1" fmla="val 16455221"/>
              <a:gd name="adj2" fmla="val 5773284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Arc 130"/>
          <p:cNvSpPr/>
          <p:nvPr/>
        </p:nvSpPr>
        <p:spPr>
          <a:xfrm rot="16200000" flipV="1">
            <a:off x="10067590" y="4612526"/>
            <a:ext cx="886460" cy="886460"/>
          </a:xfrm>
          <a:prstGeom prst="arc">
            <a:avLst>
              <a:gd name="adj1" fmla="val 1445308"/>
              <a:gd name="adj2" fmla="val 11222566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837" t="36269" r="21570" b="21117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3999" y="857517"/>
            <a:ext cx="8870867" cy="110701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800" b="1" spc="300" dirty="0" smtClean="0">
                <a:ln w="762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Futura Bk BT" panose="020B0502020204020303" pitchFamily="34" charset="0"/>
              </a:rPr>
              <a:t>CASETAS MÓVILES</a:t>
            </a:r>
            <a:endParaRPr lang="es-MX" sz="4800" b="1" spc="300" dirty="0">
              <a:ln w="762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Futura Bk BT" panose="020B05020202040203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7" y="124691"/>
            <a:ext cx="952449" cy="8312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10332"/>
          <a:stretch/>
        </p:blipFill>
        <p:spPr>
          <a:xfrm>
            <a:off x="10598727" y="166255"/>
            <a:ext cx="1316182" cy="678872"/>
          </a:xfrm>
          <a:prstGeom prst="rect">
            <a:avLst/>
          </a:prstGeom>
        </p:spPr>
      </p:pic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96" y="1732941"/>
            <a:ext cx="3597274" cy="42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 smtClean="0"/>
              <a:t>CASETAS MÓVILES DE LA SSP</a:t>
            </a:r>
            <a:endParaRPr lang="es-MX" sz="4000" dirty="0"/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21864"/>
              </p:ext>
            </p:extLst>
          </p:nvPr>
        </p:nvGraphicFramePr>
        <p:xfrm>
          <a:off x="1210764" y="1056597"/>
          <a:ext cx="9919856" cy="543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64">
                  <a:extLst>
                    <a:ext uri="{9D8B030D-6E8A-4147-A177-3AD203B41FA5}">
                      <a16:colId xmlns:a16="http://schemas.microsoft.com/office/drawing/2014/main" val="3979886974"/>
                    </a:ext>
                  </a:extLst>
                </a:gridCol>
                <a:gridCol w="1737947">
                  <a:extLst>
                    <a:ext uri="{9D8B030D-6E8A-4147-A177-3AD203B41FA5}">
                      <a16:colId xmlns:a16="http://schemas.microsoft.com/office/drawing/2014/main" val="754582750"/>
                    </a:ext>
                  </a:extLst>
                </a:gridCol>
                <a:gridCol w="2120938">
                  <a:extLst>
                    <a:ext uri="{9D8B030D-6E8A-4147-A177-3AD203B41FA5}">
                      <a16:colId xmlns:a16="http://schemas.microsoft.com/office/drawing/2014/main" val="1832497474"/>
                    </a:ext>
                  </a:extLst>
                </a:gridCol>
                <a:gridCol w="3581007">
                  <a:extLst>
                    <a:ext uri="{9D8B030D-6E8A-4147-A177-3AD203B41FA5}">
                      <a16:colId xmlns:a16="http://schemas.microsoft.com/office/drawing/2014/main" val="147417736"/>
                    </a:ext>
                  </a:extLst>
                </a:gridCol>
              </a:tblGrid>
              <a:tr h="36839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MUNICIPIO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CANTIDAD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PERSONAL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ESTADO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37461"/>
                  </a:ext>
                </a:extLst>
              </a:tr>
              <a:tr h="1059760"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BENITO JUÁREZ</a:t>
                      </a:r>
                    </a:p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4 ELEMENTOS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APOYO PARA ACCIONES DE VIGILANCIA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41049"/>
                  </a:ext>
                </a:extLst>
              </a:tr>
              <a:tr h="1059760">
                <a:tc v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3 ELEMENTOS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APOYO PARA ACCIONES DE VIGILANCIA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674483"/>
                  </a:ext>
                </a:extLst>
              </a:tr>
              <a:tr h="1544221">
                <a:tc vMerge="1"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3 ELEMENTOS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APOYO PARA ACCIONES DE VIGILANCIA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941477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SOLIDARIDAD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1</a:t>
                      </a:r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2 ELEMENTOS</a:t>
                      </a:r>
                    </a:p>
                    <a:p>
                      <a:pPr algn="ctr"/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APOYO PARA ACCIONES DE VIGILANCIA</a:t>
                      </a:r>
                    </a:p>
                    <a:p>
                      <a:pPr algn="ctr"/>
                      <a:endParaRPr lang="es-MX" sz="16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587665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/>
                      <a:endParaRPr lang="es-MX" sz="1600" b="1" dirty="0" smtClean="0"/>
                    </a:p>
                    <a:p>
                      <a:pPr algn="ctr"/>
                      <a:r>
                        <a:rPr lang="es-MX" sz="1600" b="1" dirty="0" smtClean="0"/>
                        <a:t>TULUM</a:t>
                      </a:r>
                    </a:p>
                    <a:p>
                      <a:pPr algn="ctr"/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1</a:t>
                      </a:r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1 ELEMENTO</a:t>
                      </a:r>
                    </a:p>
                    <a:p>
                      <a:pPr algn="ctr"/>
                      <a:endParaRPr lang="es-MX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APOYO PARA ACCIONES DE VIGILANCIA</a:t>
                      </a:r>
                      <a:endParaRPr lang="es-MX" sz="16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26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8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 smtClean="0"/>
              <a:t>CASETAS MÓVILES DE LA SSP</a:t>
            </a:r>
            <a:endParaRPr lang="es-MX" sz="4000" dirty="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02844"/>
              </p:ext>
            </p:extLst>
          </p:nvPr>
        </p:nvGraphicFramePr>
        <p:xfrm>
          <a:off x="1210764" y="1056597"/>
          <a:ext cx="9919856" cy="543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64">
                  <a:extLst>
                    <a:ext uri="{9D8B030D-6E8A-4147-A177-3AD203B41FA5}">
                      <a16:colId xmlns:a16="http://schemas.microsoft.com/office/drawing/2014/main" val="3979886974"/>
                    </a:ext>
                  </a:extLst>
                </a:gridCol>
                <a:gridCol w="1737947">
                  <a:extLst>
                    <a:ext uri="{9D8B030D-6E8A-4147-A177-3AD203B41FA5}">
                      <a16:colId xmlns:a16="http://schemas.microsoft.com/office/drawing/2014/main" val="754582750"/>
                    </a:ext>
                  </a:extLst>
                </a:gridCol>
                <a:gridCol w="2120938">
                  <a:extLst>
                    <a:ext uri="{9D8B030D-6E8A-4147-A177-3AD203B41FA5}">
                      <a16:colId xmlns:a16="http://schemas.microsoft.com/office/drawing/2014/main" val="1832497474"/>
                    </a:ext>
                  </a:extLst>
                </a:gridCol>
                <a:gridCol w="3581007">
                  <a:extLst>
                    <a:ext uri="{9D8B030D-6E8A-4147-A177-3AD203B41FA5}">
                      <a16:colId xmlns:a16="http://schemas.microsoft.com/office/drawing/2014/main" val="147417736"/>
                    </a:ext>
                  </a:extLst>
                </a:gridCol>
              </a:tblGrid>
              <a:tr h="36839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MUNICIPIO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CANTIDAD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PERSONAL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ESTADO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37461"/>
                  </a:ext>
                </a:extLst>
              </a:tr>
              <a:tr h="105976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JOSÉ MA. MORELOS</a:t>
                      </a:r>
                    </a:p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3 ELEMENTOS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APOYO PARA ACCIONES DE VIGILANCIA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41049"/>
                  </a:ext>
                </a:extLst>
              </a:tr>
              <a:tr h="105976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FELIPE CARRILLO PUERTO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PERSONAL ROTATIVO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APOYO PARA ACCIONES DE VIGILANCIA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674483"/>
                  </a:ext>
                </a:extLst>
              </a:tr>
              <a:tr h="154422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OTHÓN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</a:rPr>
                        <a:t> P. BLANCO</a:t>
                      </a:r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ELEMENTO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APOYO PARA ACCIONES DE VIGILANCIA</a:t>
                      </a:r>
                    </a:p>
                    <a:p>
                      <a:pPr algn="ctr"/>
                      <a:endParaRPr lang="es-MX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941477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OTHÓN P. BLANCO</a:t>
                      </a:r>
                    </a:p>
                    <a:p>
                      <a:pPr algn="ctr"/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1</a:t>
                      </a:r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SIN ELEMENTOS</a:t>
                      </a:r>
                    </a:p>
                    <a:p>
                      <a:pPr algn="ctr"/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EN RESGUARDO</a:t>
                      </a:r>
                      <a:r>
                        <a:rPr lang="es-MX" sz="1600" b="1" baseline="0" dirty="0" smtClean="0"/>
                        <a:t> DE LAS INSTALACIONES DE LA PEP</a:t>
                      </a:r>
                      <a:endParaRPr lang="es-MX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587665"/>
                  </a:ext>
                </a:extLst>
              </a:tr>
              <a:tr h="36839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OTHÓN P. BLANCO</a:t>
                      </a:r>
                    </a:p>
                    <a:p>
                      <a:pPr algn="ctr"/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1</a:t>
                      </a:r>
                      <a:endParaRPr lang="es-MX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SIN ELEMENTOS</a:t>
                      </a:r>
                    </a:p>
                    <a:p>
                      <a:pPr algn="ctr"/>
                      <a:endParaRPr lang="es-MX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EN RESGUARDO DE LAS INSTALACIONES DE LA PEP</a:t>
                      </a:r>
                    </a:p>
                    <a:p>
                      <a:pPr algn="ctr"/>
                      <a:endParaRPr lang="es-MX" sz="16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269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713" r="2674" b="890"/>
          <a:stretch/>
        </p:blipFill>
        <p:spPr>
          <a:xfrm>
            <a:off x="3752195" y="212871"/>
            <a:ext cx="4950372" cy="65269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7" name="Título 2"/>
          <p:cNvSpPr txBox="1">
            <a:spLocks/>
          </p:cNvSpPr>
          <p:nvPr/>
        </p:nvSpPr>
        <p:spPr bwMode="auto">
          <a:xfrm>
            <a:off x="1643733" y="212875"/>
            <a:ext cx="579838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MAPEO GEOGRÁFICO </a:t>
            </a:r>
          </a:p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DE </a:t>
            </a:r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-Heavy" panose="020B0A00000000000000" pitchFamily="34" charset="0"/>
                <a:ea typeface="+mn-ea"/>
                <a:cs typeface="Calibri" pitchFamily="34" charset="0"/>
              </a:rPr>
              <a:t>CASETAS</a:t>
            </a:r>
            <a:endParaRPr lang="es-MX" sz="3600" b="1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8214808" y="868135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uadroTexto 2"/>
          <p:cNvSpPr txBox="1"/>
          <p:nvPr/>
        </p:nvSpPr>
        <p:spPr>
          <a:xfrm>
            <a:off x="8461742" y="455093"/>
            <a:ext cx="144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ISLA MUJERES</a:t>
            </a:r>
            <a:endParaRPr lang="es-MX" sz="16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8591607" y="941734"/>
            <a:ext cx="160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BENITO JUÁREZ</a:t>
            </a:r>
            <a:endParaRPr lang="es-MX" sz="16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8297705" y="1353065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PUERTO MORELOS</a:t>
            </a:r>
            <a:endParaRPr lang="es-MX" sz="16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8078101" y="1671188"/>
            <a:ext cx="145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SOLIDARIDAD</a:t>
            </a:r>
            <a:endParaRPr lang="es-MX" sz="16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413999" y="1095992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LÁZARO CÁRDENAS</a:t>
            </a:r>
            <a:endParaRPr lang="es-MX" sz="16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7740869" y="2378758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COZUMEL</a:t>
            </a:r>
            <a:endParaRPr lang="es-MX" sz="1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7253095" y="2562068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TULUM</a:t>
            </a:r>
            <a:endParaRPr lang="es-MX" sz="1600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7296832" y="3253113"/>
            <a:ext cx="235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FELIPE CARRILLO PUERTO</a:t>
            </a:r>
            <a:endParaRPr lang="es-MX" sz="16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2919164" y="2594656"/>
            <a:ext cx="213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JOSÉ MARÍA MORELOS</a:t>
            </a:r>
            <a:endParaRPr lang="es-MX" sz="1600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7043380" y="4402603"/>
            <a:ext cx="107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BACALAR</a:t>
            </a:r>
            <a:endParaRPr lang="es-MX" sz="16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6609815" y="5649592"/>
            <a:ext cx="181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OTHÓN P. BLANCO</a:t>
            </a:r>
            <a:endParaRPr lang="es-MX" sz="1600" b="1" dirty="0"/>
          </a:p>
        </p:txBody>
      </p:sp>
      <p:sp>
        <p:nvSpPr>
          <p:cNvPr id="55" name="Elipse 54"/>
          <p:cNvSpPr/>
          <p:nvPr/>
        </p:nvSpPr>
        <p:spPr>
          <a:xfrm>
            <a:off x="4542924" y="3177896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Elipse 36"/>
          <p:cNvSpPr/>
          <p:nvPr/>
        </p:nvSpPr>
        <p:spPr>
          <a:xfrm>
            <a:off x="7938715" y="865461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Elipse 41"/>
          <p:cNvSpPr/>
          <p:nvPr/>
        </p:nvSpPr>
        <p:spPr>
          <a:xfrm>
            <a:off x="7784812" y="1625904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Elipse 57"/>
          <p:cNvSpPr/>
          <p:nvPr/>
        </p:nvSpPr>
        <p:spPr>
          <a:xfrm>
            <a:off x="8072341" y="1130955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Elipse 58"/>
          <p:cNvSpPr/>
          <p:nvPr/>
        </p:nvSpPr>
        <p:spPr>
          <a:xfrm>
            <a:off x="6776128" y="3193472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Elipse 59"/>
          <p:cNvSpPr/>
          <p:nvPr/>
        </p:nvSpPr>
        <p:spPr>
          <a:xfrm>
            <a:off x="7063855" y="2364176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Elipse 60"/>
          <p:cNvSpPr/>
          <p:nvPr/>
        </p:nvSpPr>
        <p:spPr>
          <a:xfrm>
            <a:off x="6059810" y="5065399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Elipse 61"/>
          <p:cNvSpPr/>
          <p:nvPr/>
        </p:nvSpPr>
        <p:spPr>
          <a:xfrm>
            <a:off x="5887297" y="5383824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Elipse 62"/>
          <p:cNvSpPr/>
          <p:nvPr/>
        </p:nvSpPr>
        <p:spPr>
          <a:xfrm>
            <a:off x="6248556" y="5383824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orma libre 4"/>
          <p:cNvSpPr/>
          <p:nvPr/>
        </p:nvSpPr>
        <p:spPr>
          <a:xfrm>
            <a:off x="432702" y="3454371"/>
            <a:ext cx="2920666" cy="962492"/>
          </a:xfrm>
          <a:custGeom>
            <a:avLst/>
            <a:gdLst>
              <a:gd name="connsiteX0" fmla="*/ 0 w 2920666"/>
              <a:gd name="connsiteY0" fmla="*/ 0 h 962492"/>
              <a:gd name="connsiteX1" fmla="*/ 2920666 w 2920666"/>
              <a:gd name="connsiteY1" fmla="*/ 0 h 962492"/>
              <a:gd name="connsiteX2" fmla="*/ 2920666 w 2920666"/>
              <a:gd name="connsiteY2" fmla="*/ 962492 h 962492"/>
              <a:gd name="connsiteX3" fmla="*/ 0 w 2920666"/>
              <a:gd name="connsiteY3" fmla="*/ 962492 h 962492"/>
              <a:gd name="connsiteX4" fmla="*/ 0 w 2920666"/>
              <a:gd name="connsiteY4" fmla="*/ 0 h 9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962492">
                <a:moveTo>
                  <a:pt x="0" y="0"/>
                </a:moveTo>
                <a:lnTo>
                  <a:pt x="2920666" y="0"/>
                </a:lnTo>
                <a:lnTo>
                  <a:pt x="2920666" y="962492"/>
                </a:lnTo>
                <a:lnTo>
                  <a:pt x="0" y="962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60" tIns="73660" rIns="73660" bIns="73660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800" kern="1200"/>
          </a:p>
        </p:txBody>
      </p:sp>
      <p:sp>
        <p:nvSpPr>
          <p:cNvPr id="6" name="Forma libre 5"/>
          <p:cNvSpPr/>
          <p:nvPr/>
        </p:nvSpPr>
        <p:spPr>
          <a:xfrm>
            <a:off x="432702" y="5483935"/>
            <a:ext cx="2920666" cy="1803241"/>
          </a:xfrm>
          <a:custGeom>
            <a:avLst/>
            <a:gdLst>
              <a:gd name="connsiteX0" fmla="*/ 0 w 2920666"/>
              <a:gd name="connsiteY0" fmla="*/ 0 h 1803241"/>
              <a:gd name="connsiteX1" fmla="*/ 2920666 w 2920666"/>
              <a:gd name="connsiteY1" fmla="*/ 0 h 1803241"/>
              <a:gd name="connsiteX2" fmla="*/ 2920666 w 2920666"/>
              <a:gd name="connsiteY2" fmla="*/ 1803241 h 1803241"/>
              <a:gd name="connsiteX3" fmla="*/ 0 w 2920666"/>
              <a:gd name="connsiteY3" fmla="*/ 1803241 h 1803241"/>
              <a:gd name="connsiteX4" fmla="*/ 0 w 2920666"/>
              <a:gd name="connsiteY4" fmla="*/ 0 h 18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1803241">
                <a:moveTo>
                  <a:pt x="0" y="0"/>
                </a:moveTo>
                <a:lnTo>
                  <a:pt x="2920666" y="0"/>
                </a:lnTo>
                <a:lnTo>
                  <a:pt x="2920666" y="1803241"/>
                </a:lnTo>
                <a:lnTo>
                  <a:pt x="0" y="1803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500" kern="1200"/>
          </a:p>
        </p:txBody>
      </p:sp>
      <p:sp>
        <p:nvSpPr>
          <p:cNvPr id="30" name="Forma libre 29"/>
          <p:cNvSpPr/>
          <p:nvPr/>
        </p:nvSpPr>
        <p:spPr>
          <a:xfrm>
            <a:off x="559170" y="3476333"/>
            <a:ext cx="2485548" cy="2485548"/>
          </a:xfrm>
          <a:custGeom>
            <a:avLst/>
            <a:gdLst>
              <a:gd name="connsiteX0" fmla="*/ 0 w 2485548"/>
              <a:gd name="connsiteY0" fmla="*/ 1242774 h 2485548"/>
              <a:gd name="connsiteX1" fmla="*/ 1242774 w 2485548"/>
              <a:gd name="connsiteY1" fmla="*/ 0 h 2485548"/>
              <a:gd name="connsiteX2" fmla="*/ 2485548 w 2485548"/>
              <a:gd name="connsiteY2" fmla="*/ 1242774 h 2485548"/>
              <a:gd name="connsiteX3" fmla="*/ 1242774 w 2485548"/>
              <a:gd name="connsiteY3" fmla="*/ 2485548 h 2485548"/>
              <a:gd name="connsiteX4" fmla="*/ 0 w 2485548"/>
              <a:gd name="connsiteY4" fmla="*/ 1242774 h 248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548" h="2485548">
                <a:moveTo>
                  <a:pt x="0" y="1242774"/>
                </a:moveTo>
                <a:cubicBezTo>
                  <a:pt x="0" y="556409"/>
                  <a:pt x="556409" y="0"/>
                  <a:pt x="1242774" y="0"/>
                </a:cubicBezTo>
                <a:cubicBezTo>
                  <a:pt x="1929139" y="0"/>
                  <a:pt x="2485548" y="556409"/>
                  <a:pt x="2485548" y="1242774"/>
                </a:cubicBezTo>
                <a:cubicBezTo>
                  <a:pt x="2485548" y="1929139"/>
                  <a:pt x="1929139" y="2485548"/>
                  <a:pt x="1242774" y="2485548"/>
                </a:cubicBezTo>
                <a:cubicBezTo>
                  <a:pt x="556409" y="2485548"/>
                  <a:pt x="0" y="1929139"/>
                  <a:pt x="0" y="1242774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00" tIns="364000" rIns="364000" bIns="364000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b="1" kern="1200" dirty="0" smtClean="0"/>
              <a:t>10 CASETAS</a:t>
            </a:r>
            <a:endParaRPr lang="es-ES" sz="3600" b="1" kern="1200" dirty="0"/>
          </a:p>
        </p:txBody>
      </p:sp>
      <p:sp>
        <p:nvSpPr>
          <p:cNvPr id="31" name="Forma libre 30"/>
          <p:cNvSpPr/>
          <p:nvPr/>
        </p:nvSpPr>
        <p:spPr>
          <a:xfrm>
            <a:off x="5411015" y="5483935"/>
            <a:ext cx="2924175" cy="1803241"/>
          </a:xfrm>
          <a:custGeom>
            <a:avLst/>
            <a:gdLst>
              <a:gd name="connsiteX0" fmla="*/ 0 w 2924175"/>
              <a:gd name="connsiteY0" fmla="*/ 0 h 1803241"/>
              <a:gd name="connsiteX1" fmla="*/ 2924175 w 2924175"/>
              <a:gd name="connsiteY1" fmla="*/ 0 h 1803241"/>
              <a:gd name="connsiteX2" fmla="*/ 2924175 w 2924175"/>
              <a:gd name="connsiteY2" fmla="*/ 1803241 h 1803241"/>
              <a:gd name="connsiteX3" fmla="*/ 0 w 2924175"/>
              <a:gd name="connsiteY3" fmla="*/ 1803241 h 1803241"/>
              <a:gd name="connsiteX4" fmla="*/ 0 w 2924175"/>
              <a:gd name="connsiteY4" fmla="*/ 0 h 18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175" h="1803241">
                <a:moveTo>
                  <a:pt x="0" y="0"/>
                </a:moveTo>
                <a:lnTo>
                  <a:pt x="2924175" y="0"/>
                </a:lnTo>
                <a:lnTo>
                  <a:pt x="2924175" y="1803241"/>
                </a:lnTo>
                <a:lnTo>
                  <a:pt x="0" y="1803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500" kern="1200"/>
          </a:p>
        </p:txBody>
      </p:sp>
    </p:spTree>
    <p:extLst>
      <p:ext uri="{BB962C8B-B14F-4D97-AF65-F5344CB8AC3E}">
        <p14:creationId xmlns:p14="http://schemas.microsoft.com/office/powerpoint/2010/main" val="950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1</a:t>
            </a:r>
            <a:r>
              <a:rPr lang="es-MX" sz="4000" dirty="0" smtClean="0"/>
              <a:t>. </a:t>
            </a:r>
            <a:r>
              <a:rPr lang="es-MX" sz="4000" dirty="0"/>
              <a:t>MUNICIPIO DE BENITO JUÁREZ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01166"/>
              </p:ext>
            </p:extLst>
          </p:nvPr>
        </p:nvGraphicFramePr>
        <p:xfrm>
          <a:off x="5753065" y="1355277"/>
          <a:ext cx="610432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3 PUERTAS (PRINCIPAL EN MAL ESTADO, DORMITORIO EN MAL ESTADO, BAÑO EN MAL ESTADO)</a:t>
                      </a:r>
                    </a:p>
                    <a:p>
                      <a:r>
                        <a:rPr lang="es-MX" dirty="0" smtClean="0"/>
                        <a:t>5 VENTANAS DE ALUMINIO EN REGULAR ESTADO</a:t>
                      </a:r>
                    </a:p>
                    <a:p>
                      <a:r>
                        <a:rPr lang="es-MX" dirty="0" smtClean="0"/>
                        <a:t>1 ESCALERA PRINCIPAL EN MAL ESTADO</a:t>
                      </a:r>
                    </a:p>
                    <a:p>
                      <a:r>
                        <a:rPr lang="es-MX" dirty="0" smtClean="0"/>
                        <a:t>3 CÁMARAS EN MAL ESTADO</a:t>
                      </a:r>
                    </a:p>
                    <a:p>
                      <a:r>
                        <a:rPr lang="es-MX" dirty="0" smtClean="0"/>
                        <a:t>1 TORRE PARA ANTENA DE RADIO EN MAL ESTADO</a:t>
                      </a:r>
                    </a:p>
                    <a:p>
                      <a:r>
                        <a:rPr lang="es-MX" dirty="0" smtClean="0"/>
                        <a:t>3 APAGADORES EN REGULAR ESTADO</a:t>
                      </a:r>
                    </a:p>
                    <a:p>
                      <a:r>
                        <a:rPr lang="es-MX" dirty="0" smtClean="0"/>
                        <a:t>6 CONTACTOS EN MAL ESTADO</a:t>
                      </a:r>
                    </a:p>
                    <a:p>
                      <a:r>
                        <a:rPr lang="es-MX" dirty="0" smtClean="0"/>
                        <a:t>3 CONTACTOS DE ESFERA EN MAL ESTADO</a:t>
                      </a:r>
                    </a:p>
                    <a:p>
                      <a:r>
                        <a:rPr lang="es-MX" dirty="0" smtClean="0"/>
                        <a:t>1 CENTRO DE CARGA EN REGULAR ESTADO</a:t>
                      </a:r>
                    </a:p>
                    <a:p>
                      <a:r>
                        <a:rPr lang="es-MX" dirty="0" smtClean="0"/>
                        <a:t>1 AIRE ACONDICIONADO EN BUEN ESTADO NO TIENE SUS TAPAS DE ENFRENTE</a:t>
                      </a:r>
                    </a:p>
                    <a:p>
                      <a:r>
                        <a:rPr lang="es-MX" dirty="0" smtClean="0"/>
                        <a:t>1 TASA DE BAÑO CON SU CAJÓN DE DEPÓSITO</a:t>
                      </a:r>
                    </a:p>
                    <a:p>
                      <a:r>
                        <a:rPr lang="es-MX" dirty="0" smtClean="0"/>
                        <a:t>1 LAVABO CON SU LLAVE EN MAL ESTADO</a:t>
                      </a:r>
                    </a:p>
                    <a:p>
                      <a:r>
                        <a:rPr lang="es-MX" dirty="0" smtClean="0"/>
                        <a:t>1 LITERA DE DOS NIVELES CON SUS COLCHONES EN MAL ESTADO</a:t>
                      </a:r>
                    </a:p>
                    <a:p>
                      <a:r>
                        <a:rPr lang="es-MX" dirty="0" smtClean="0"/>
                        <a:t>TODO EL PISO YA NO SIRVE Y EL PLAFON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063432" y="5673802"/>
            <a:ext cx="4018479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REGIÓN 99 MZ-96 LT-01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AVENIDA  147 CON CALLE 14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(CÁRCEL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BENITO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JUÁREZ)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13659" y="1355278"/>
            <a:ext cx="4600800" cy="4435362"/>
            <a:chOff x="813659" y="1355278"/>
            <a:chExt cx="4600800" cy="4435362"/>
          </a:xfrm>
        </p:grpSpPr>
        <p:grpSp>
          <p:nvGrpSpPr>
            <p:cNvPr id="17" name="Grupo 16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0" name="Forma libre 19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1" name="Medio marco 20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Medio marco 21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264" y="1868346"/>
              <a:ext cx="3887730" cy="3429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6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2</a:t>
            </a:r>
            <a:r>
              <a:rPr lang="es-MX" sz="4000" dirty="0" smtClean="0"/>
              <a:t>. </a:t>
            </a:r>
            <a:r>
              <a:rPr lang="es-MX" sz="4000" dirty="0"/>
              <a:t>MUNICIPIO DE BENITO JUÁREZ</a:t>
            </a:r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61749"/>
              </p:ext>
            </p:extLst>
          </p:nvPr>
        </p:nvGraphicFramePr>
        <p:xfrm>
          <a:off x="5794628" y="1355277"/>
          <a:ext cx="610432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5 VENTANAS DE ALUMINIO.</a:t>
                      </a:r>
                    </a:p>
                    <a:p>
                      <a:r>
                        <a:rPr lang="es-MX" dirty="0" smtClean="0"/>
                        <a:t>3 PUERTAS (1 PRINCIPAL EN REGULAR ESTADO, 1 PUERTA DE DORMITORIO EN REGULAR ESTADO, UNA PUERTA DE BAÑO EN REGULAR ESTADO.)</a:t>
                      </a:r>
                    </a:p>
                    <a:p>
                      <a:r>
                        <a:rPr lang="es-MX" dirty="0" smtClean="0"/>
                        <a:t>6 CONTACTOS.</a:t>
                      </a:r>
                    </a:p>
                    <a:p>
                      <a:r>
                        <a:rPr lang="es-MX" dirty="0" smtClean="0"/>
                        <a:t>3 APAGADORES.</a:t>
                      </a:r>
                    </a:p>
                    <a:p>
                      <a:r>
                        <a:rPr lang="es-MX" dirty="0" smtClean="0"/>
                        <a:t>5 LÁMPARAS (F0COS).</a:t>
                      </a:r>
                    </a:p>
                    <a:p>
                      <a:r>
                        <a:rPr lang="es-MX" dirty="0" smtClean="0"/>
                        <a:t>1 CENTRO DE CARGA.</a:t>
                      </a:r>
                    </a:p>
                    <a:p>
                      <a:r>
                        <a:rPr lang="es-MX" dirty="0" smtClean="0"/>
                        <a:t>CON AIRE ACONDICIONADO ADAPTADO UN MINI SPLIT. </a:t>
                      </a:r>
                    </a:p>
                    <a:p>
                      <a:r>
                        <a:rPr lang="es-MX" dirty="0" smtClean="0"/>
                        <a:t>TASA DE BAÑO CON SU CAJÓN DE RECARGA.</a:t>
                      </a:r>
                    </a:p>
                    <a:p>
                      <a:r>
                        <a:rPr lang="es-MX" dirty="0" smtClean="0"/>
                        <a:t>LAVABO DE MANO CON SU LLAVE.</a:t>
                      </a:r>
                    </a:p>
                    <a:p>
                      <a:r>
                        <a:rPr lang="es-MX" dirty="0" smtClean="0"/>
                        <a:t>LITERAS DE DOS NIVELES CON SUS COLCHONES NO LOS TIENE.</a:t>
                      </a:r>
                    </a:p>
                    <a:p>
                      <a:r>
                        <a:rPr lang="es-MX" dirty="0" smtClean="0"/>
                        <a:t>TRES CÁMARAS NO SIRVEN.</a:t>
                      </a:r>
                    </a:p>
                    <a:p>
                      <a:r>
                        <a:rPr lang="es-MX" dirty="0" smtClean="0"/>
                        <a:t>ESCALERA DEL REMOLQUE BUEN ESTADO.</a:t>
                      </a:r>
                    </a:p>
                    <a:p>
                      <a:r>
                        <a:rPr lang="es-MX" dirty="0" smtClean="0"/>
                        <a:t>ESTRUCTURA PARA ANTENA DE RADIO.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26078" y="5979704"/>
            <a:ext cx="516855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SUPERMANZANA 21, MANZANA 3A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XCARET ENTRE AV. KABAH Y AV. LA COSTA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13659" y="1355278"/>
            <a:ext cx="4600800" cy="4435362"/>
            <a:chOff x="813659" y="1355278"/>
            <a:chExt cx="4600800" cy="4435362"/>
          </a:xfrm>
        </p:grpSpPr>
        <p:grpSp>
          <p:nvGrpSpPr>
            <p:cNvPr id="18" name="Grupo 17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0" name="Forma libre 19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1" name="Medio marco 20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Medio marco 21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672" y="1884983"/>
              <a:ext cx="3887730" cy="3412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6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3. MUNICIPIO DE BENITO JUÁREZ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10431"/>
              </p:ext>
            </p:extLst>
          </p:nvPr>
        </p:nvGraphicFramePr>
        <p:xfrm>
          <a:off x="5753065" y="1320231"/>
          <a:ext cx="610432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3 PUERTAS (PRINCIPAL EN REGULAR ESTADO, DORMITORIO EN REGULAR ESTADO, BAÑO EN REGULAR ESTADO)</a:t>
                      </a:r>
                    </a:p>
                    <a:p>
                      <a:r>
                        <a:rPr lang="es-MX" dirty="0" smtClean="0"/>
                        <a:t>5 VENTANAS DE ALUMINIO EN REGULAR ESTADO</a:t>
                      </a:r>
                    </a:p>
                    <a:p>
                      <a:r>
                        <a:rPr lang="es-MX" dirty="0" smtClean="0"/>
                        <a:t>1 ESCALERA PRINCIPAL EN REGULAR ESTADO</a:t>
                      </a:r>
                    </a:p>
                    <a:p>
                      <a:r>
                        <a:rPr lang="es-MX" dirty="0" smtClean="0"/>
                        <a:t>3 CÁMARAS EN MAL ESTADO</a:t>
                      </a:r>
                    </a:p>
                    <a:p>
                      <a:r>
                        <a:rPr lang="es-MX" dirty="0" smtClean="0"/>
                        <a:t>1 TORRE PARA ANTENA DE RADIO EN REGULAR ESTADO</a:t>
                      </a:r>
                    </a:p>
                    <a:p>
                      <a:r>
                        <a:rPr lang="es-MX" dirty="0" smtClean="0"/>
                        <a:t>3 APAGADORES EN REGULAR ESTADO</a:t>
                      </a:r>
                    </a:p>
                    <a:p>
                      <a:r>
                        <a:rPr lang="es-MX" dirty="0" smtClean="0"/>
                        <a:t>6 CONTACTOS EN REGULAR ESTADO</a:t>
                      </a:r>
                    </a:p>
                    <a:p>
                      <a:r>
                        <a:rPr lang="es-MX" dirty="0" smtClean="0"/>
                        <a:t>3 CONTACTOS DE ESFERA EN MAL ESTADO</a:t>
                      </a:r>
                    </a:p>
                    <a:p>
                      <a:r>
                        <a:rPr lang="es-MX" dirty="0" smtClean="0"/>
                        <a:t>1 CENTRO DE CARGA EN REGULAR ESTADO</a:t>
                      </a:r>
                    </a:p>
                    <a:p>
                      <a:r>
                        <a:rPr lang="es-MX" dirty="0" smtClean="0"/>
                        <a:t>1 AIRE ACONDICIONADO “NO TIENE”</a:t>
                      </a:r>
                    </a:p>
                    <a:p>
                      <a:r>
                        <a:rPr lang="es-MX" dirty="0" smtClean="0"/>
                        <a:t>1 TASA DE BAÑO CON SU CAJÓN DE DEPÓSITO</a:t>
                      </a:r>
                    </a:p>
                    <a:p>
                      <a:r>
                        <a:rPr lang="es-MX" dirty="0" smtClean="0"/>
                        <a:t>1 LAVABO CON SU LLAVE EN MAL ESTADO</a:t>
                      </a:r>
                    </a:p>
                    <a:p>
                      <a:r>
                        <a:rPr lang="es-MX" dirty="0" smtClean="0"/>
                        <a:t>SIN LITERA Y COLCHONES.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174268" y="6015913"/>
            <a:ext cx="391997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BONAMPAK CON AV. SAYIL ZONA HOTELERA.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(PLAZA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TOROS)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13659" y="1355278"/>
            <a:ext cx="4600800" cy="4435362"/>
            <a:chOff x="813659" y="1355278"/>
            <a:chExt cx="4600800" cy="4435362"/>
          </a:xfrm>
        </p:grpSpPr>
        <p:grpSp>
          <p:nvGrpSpPr>
            <p:cNvPr id="17" name="Grupo 16"/>
            <p:cNvGrpSpPr/>
            <p:nvPr/>
          </p:nvGrpSpPr>
          <p:grpSpPr>
            <a:xfrm>
              <a:off x="813659" y="1355278"/>
              <a:ext cx="4600800" cy="4435362"/>
              <a:chOff x="4905247" y="2580268"/>
              <a:chExt cx="5254752" cy="3526114"/>
            </a:xfrm>
          </p:grpSpPr>
          <p:sp>
            <p:nvSpPr>
              <p:cNvPr id="20" name="Forma libre 19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21" name="Medio marco 20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Medio marco 21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Medio marco 22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Medio marco 23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672" y="1884983"/>
              <a:ext cx="3887730" cy="3412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8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09617" y="302631"/>
            <a:ext cx="9122150" cy="4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000" dirty="0"/>
              <a:t>4</a:t>
            </a:r>
            <a:r>
              <a:rPr lang="es-MX" sz="4000" dirty="0" smtClean="0"/>
              <a:t>. </a:t>
            </a:r>
            <a:r>
              <a:rPr lang="es-MX" sz="4000" dirty="0"/>
              <a:t>MUNICIPIO DE SOLIDARIDAD</a:t>
            </a:r>
          </a:p>
        </p:txBody>
      </p:sp>
      <p:sp>
        <p:nvSpPr>
          <p:cNvPr id="19" name="Forma libre 18"/>
          <p:cNvSpPr/>
          <p:nvPr/>
        </p:nvSpPr>
        <p:spPr>
          <a:xfrm>
            <a:off x="8511289" y="3572959"/>
            <a:ext cx="3346097" cy="306401"/>
          </a:xfrm>
          <a:custGeom>
            <a:avLst/>
            <a:gdLst>
              <a:gd name="connsiteX0" fmla="*/ 0 w 3346097"/>
              <a:gd name="connsiteY0" fmla="*/ 0 h 306401"/>
              <a:gd name="connsiteX1" fmla="*/ 3346097 w 3346097"/>
              <a:gd name="connsiteY1" fmla="*/ 0 h 306401"/>
              <a:gd name="connsiteX2" fmla="*/ 3346097 w 3346097"/>
              <a:gd name="connsiteY2" fmla="*/ 306401 h 306401"/>
              <a:gd name="connsiteX3" fmla="*/ 0 w 3346097"/>
              <a:gd name="connsiteY3" fmla="*/ 306401 h 306401"/>
              <a:gd name="connsiteX4" fmla="*/ 0 w 3346097"/>
              <a:gd name="connsiteY4" fmla="*/ 0 h 30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6097" h="306401">
                <a:moveTo>
                  <a:pt x="0" y="0"/>
                </a:moveTo>
                <a:lnTo>
                  <a:pt x="3346097" y="0"/>
                </a:lnTo>
                <a:lnTo>
                  <a:pt x="3346097" y="306401"/>
                </a:lnTo>
                <a:lnTo>
                  <a:pt x="0" y="306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53340" rIns="1422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Forma libre 13"/>
          <p:cNvSpPr/>
          <p:nvPr/>
        </p:nvSpPr>
        <p:spPr>
          <a:xfrm>
            <a:off x="6942339" y="6358443"/>
            <a:ext cx="2891088" cy="264736"/>
          </a:xfrm>
          <a:custGeom>
            <a:avLst/>
            <a:gdLst>
              <a:gd name="connsiteX0" fmla="*/ 0 w 2891088"/>
              <a:gd name="connsiteY0" fmla="*/ 0 h 264736"/>
              <a:gd name="connsiteX1" fmla="*/ 2891088 w 2891088"/>
              <a:gd name="connsiteY1" fmla="*/ 0 h 264736"/>
              <a:gd name="connsiteX2" fmla="*/ 2891088 w 2891088"/>
              <a:gd name="connsiteY2" fmla="*/ 264736 h 264736"/>
              <a:gd name="connsiteX3" fmla="*/ 0 w 2891088"/>
              <a:gd name="connsiteY3" fmla="*/ 264736 h 264736"/>
              <a:gd name="connsiteX4" fmla="*/ 0 w 2891088"/>
              <a:gd name="connsiteY4" fmla="*/ 0 h 2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088" h="264736">
                <a:moveTo>
                  <a:pt x="0" y="0"/>
                </a:moveTo>
                <a:lnTo>
                  <a:pt x="2891088" y="0"/>
                </a:lnTo>
                <a:lnTo>
                  <a:pt x="2891088" y="264736"/>
                </a:lnTo>
                <a:lnTo>
                  <a:pt x="0" y="2647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45720" rIns="1219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grpSp>
        <p:nvGrpSpPr>
          <p:cNvPr id="2" name="Grupo 1"/>
          <p:cNvGrpSpPr/>
          <p:nvPr/>
        </p:nvGrpSpPr>
        <p:grpSpPr>
          <a:xfrm>
            <a:off x="813659" y="1355278"/>
            <a:ext cx="4600800" cy="4435362"/>
            <a:chOff x="2673909" y="1508478"/>
            <a:chExt cx="6993565" cy="4435362"/>
          </a:xfrm>
        </p:grpSpPr>
        <p:grpSp>
          <p:nvGrpSpPr>
            <p:cNvPr id="8" name="Grupo 7"/>
            <p:cNvGrpSpPr/>
            <p:nvPr/>
          </p:nvGrpSpPr>
          <p:grpSpPr>
            <a:xfrm>
              <a:off x="2673909" y="1508478"/>
              <a:ext cx="6993565" cy="4435362"/>
              <a:chOff x="4905247" y="2580268"/>
              <a:chExt cx="5254752" cy="3526114"/>
            </a:xfrm>
          </p:grpSpPr>
          <p:sp>
            <p:nvSpPr>
              <p:cNvPr id="9" name="Forma libre 8"/>
              <p:cNvSpPr/>
              <p:nvPr/>
            </p:nvSpPr>
            <p:spPr>
              <a:xfrm>
                <a:off x="5297017" y="2971702"/>
                <a:ext cx="4440326" cy="2742711"/>
              </a:xfrm>
              <a:custGeom>
                <a:avLst/>
                <a:gdLst>
                  <a:gd name="connsiteX0" fmla="*/ 0 w 4440326"/>
                  <a:gd name="connsiteY0" fmla="*/ 0 h 2742711"/>
                  <a:gd name="connsiteX1" fmla="*/ 4440326 w 4440326"/>
                  <a:gd name="connsiteY1" fmla="*/ 0 h 2742711"/>
                  <a:gd name="connsiteX2" fmla="*/ 4440326 w 4440326"/>
                  <a:gd name="connsiteY2" fmla="*/ 2742711 h 2742711"/>
                  <a:gd name="connsiteX3" fmla="*/ 0 w 4440326"/>
                  <a:gd name="connsiteY3" fmla="*/ 2742711 h 2742711"/>
                  <a:gd name="connsiteX4" fmla="*/ 0 w 4440326"/>
                  <a:gd name="connsiteY4" fmla="*/ 0 h 274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0326" h="2742711">
                    <a:moveTo>
                      <a:pt x="0" y="0"/>
                    </a:moveTo>
                    <a:lnTo>
                      <a:pt x="4440326" y="0"/>
                    </a:lnTo>
                    <a:lnTo>
                      <a:pt x="4440326" y="2742711"/>
                    </a:lnTo>
                    <a:lnTo>
                      <a:pt x="0" y="274271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6500" kern="1200"/>
              </a:p>
            </p:txBody>
          </p:sp>
          <p:sp>
            <p:nvSpPr>
              <p:cNvPr id="10" name="Medio marco 9"/>
              <p:cNvSpPr/>
              <p:nvPr/>
            </p:nvSpPr>
            <p:spPr>
              <a:xfrm>
                <a:off x="4905247" y="2580269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Medio marco 10"/>
              <p:cNvSpPr/>
              <p:nvPr/>
            </p:nvSpPr>
            <p:spPr>
              <a:xfrm rot="5400000">
                <a:off x="9093468" y="2580406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Medio marco 11"/>
              <p:cNvSpPr/>
              <p:nvPr/>
            </p:nvSpPr>
            <p:spPr>
              <a:xfrm rot="16200000">
                <a:off x="4905110" y="5039851"/>
                <a:ext cx="1066669" cy="106639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Medio marco 12"/>
              <p:cNvSpPr/>
              <p:nvPr/>
            </p:nvSpPr>
            <p:spPr>
              <a:xfrm rot="10800000">
                <a:off x="9093606" y="5039713"/>
                <a:ext cx="1066393" cy="106666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316" y="2038183"/>
              <a:ext cx="5909644" cy="3412615"/>
            </a:xfrm>
            <a:prstGeom prst="rect">
              <a:avLst/>
            </a:prstGeom>
          </p:spPr>
        </p:pic>
      </p:grp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80984"/>
              </p:ext>
            </p:extLst>
          </p:nvPr>
        </p:nvGraphicFramePr>
        <p:xfrm>
          <a:off x="5786394" y="1355277"/>
          <a:ext cx="610432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321">
                  <a:extLst>
                    <a:ext uri="{9D8B030D-6E8A-4147-A177-3AD203B41FA5}">
                      <a16:colId xmlns:a16="http://schemas.microsoft.com/office/drawing/2014/main" val="2934257313"/>
                    </a:ext>
                  </a:extLst>
                </a:gridCol>
              </a:tblGrid>
              <a:tr h="41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DEL EQUIPAMIENTO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91976"/>
                  </a:ext>
                </a:extLst>
              </a:tr>
              <a:tr h="417216">
                <a:tc>
                  <a:txBody>
                    <a:bodyPr/>
                    <a:lstStyle/>
                    <a:p>
                      <a:r>
                        <a:rPr lang="es-MX" dirty="0" smtClean="0"/>
                        <a:t>5 VENTANAS DE ALUMINIO</a:t>
                      </a:r>
                    </a:p>
                    <a:p>
                      <a:r>
                        <a:rPr lang="es-MX" dirty="0" smtClean="0"/>
                        <a:t>3 PUERTAS (PRINCIPAL EN MAL ESTADO, PUERTA DEL BAÑO REGULAR ESTADO, PERTA DEL DORMITORIO EN MAL ESTADO,</a:t>
                      </a:r>
                    </a:p>
                    <a:p>
                      <a:r>
                        <a:rPr lang="es-MX" dirty="0" smtClean="0"/>
                        <a:t>6 CONTACTOS </a:t>
                      </a:r>
                    </a:p>
                    <a:p>
                      <a:r>
                        <a:rPr lang="es-MX" dirty="0" smtClean="0"/>
                        <a:t>3 APAGADORES,</a:t>
                      </a:r>
                    </a:p>
                    <a:p>
                      <a:r>
                        <a:rPr lang="es-MX" dirty="0" smtClean="0"/>
                        <a:t>5 LÁMPARAS (FOCOS)</a:t>
                      </a:r>
                    </a:p>
                    <a:p>
                      <a:r>
                        <a:rPr lang="es-MX" dirty="0" smtClean="0"/>
                        <a:t>1 CENTRO DE CARGA, </a:t>
                      </a:r>
                    </a:p>
                    <a:p>
                      <a:r>
                        <a:rPr lang="es-MX" dirty="0" smtClean="0"/>
                        <a:t>3 CONTACTOS DE ESFERA</a:t>
                      </a:r>
                    </a:p>
                    <a:p>
                      <a:r>
                        <a:rPr lang="es-MX" dirty="0" smtClean="0"/>
                        <a:t>SIN AIRE ACONDICIONADA (A/A)</a:t>
                      </a:r>
                    </a:p>
                    <a:p>
                      <a:r>
                        <a:rPr lang="es-MX" dirty="0" smtClean="0"/>
                        <a:t>TASA DEL BAÑO CON SU CAJÓN DE RECARGA</a:t>
                      </a:r>
                    </a:p>
                    <a:p>
                      <a:r>
                        <a:rPr lang="es-MX" dirty="0" smtClean="0"/>
                        <a:t>LAVABO DE MANOS CON SU LLAVE</a:t>
                      </a:r>
                    </a:p>
                    <a:p>
                      <a:r>
                        <a:rPr lang="es-MX" dirty="0" smtClean="0"/>
                        <a:t>LITERA DE DOS NIVELES CON SUS COLCHONES EN MAL ESTADO</a:t>
                      </a:r>
                    </a:p>
                    <a:p>
                      <a:r>
                        <a:rPr lang="es-MX" dirty="0" smtClean="0"/>
                        <a:t>LAS TRES CÁMARAS NO SIRVEN</a:t>
                      </a:r>
                    </a:p>
                    <a:p>
                      <a:r>
                        <a:rPr lang="es-MX" dirty="0" smtClean="0"/>
                        <a:t>ESCALERA DEL REMOLQUE EN REGULAR ESTADO</a:t>
                      </a:r>
                    </a:p>
                    <a:p>
                      <a:r>
                        <a:rPr lang="es-MX" dirty="0" smtClean="0"/>
                        <a:t>ANTENA PARA RADIO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42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925586" y="5770764"/>
            <a:ext cx="4488873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FRACCIONAMIENTO VILLAMAR 1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AVENIDA PETENPICH ESQUINA JACINTO PAT (SEGURIDAD PÚBLICA MUNICIPAL)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6433</TotalTime>
  <Words>1423</Words>
  <Application>Microsoft Office PowerPoint</Application>
  <PresentationFormat>Panorámica</PresentationFormat>
  <Paragraphs>259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Brush Script MT</vt:lpstr>
      <vt:lpstr>Calibri</vt:lpstr>
      <vt:lpstr>Calibri Light</vt:lpstr>
      <vt:lpstr>Futura Bk BT</vt:lpstr>
      <vt:lpstr>Futura Hv</vt:lpstr>
      <vt:lpstr>Futura T OT</vt:lpstr>
      <vt:lpstr>Futura-Heavy</vt:lpstr>
      <vt:lpstr>Times New Roman</vt:lpstr>
      <vt:lpstr>Tema de Office</vt:lpstr>
      <vt:lpstr>Comité de Planeación para el  Desarrollo del Estado   Subcomité Sectorial de Seguridad y Paz Social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CASETAS MÓVILES DE LA SSP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Planeación para el  Desarrollo del Estado   Subcomité Sectorial de Seguridad y Paz Social</dc:title>
  <dc:creator>Walmart</dc:creator>
  <cp:lastModifiedBy>Usuario de Windows</cp:lastModifiedBy>
  <cp:revision>699</cp:revision>
  <cp:lastPrinted>2019-03-28T14:32:59Z</cp:lastPrinted>
  <dcterms:created xsi:type="dcterms:W3CDTF">2018-04-01T14:42:05Z</dcterms:created>
  <dcterms:modified xsi:type="dcterms:W3CDTF">2019-03-28T14:39:18Z</dcterms:modified>
</cp:coreProperties>
</file>