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5" r:id="rId1"/>
  </p:sldMasterIdLst>
  <p:notesMasterIdLst>
    <p:notesMasterId r:id="rId15"/>
  </p:notesMasterIdLst>
  <p:handoutMasterIdLst>
    <p:handoutMasterId r:id="rId16"/>
  </p:handoutMasterIdLst>
  <p:sldIdLst>
    <p:sldId id="937" r:id="rId2"/>
    <p:sldId id="1022" r:id="rId3"/>
    <p:sldId id="1030" r:id="rId4"/>
    <p:sldId id="1032" r:id="rId5"/>
    <p:sldId id="1031" r:id="rId6"/>
    <p:sldId id="1023" r:id="rId7"/>
    <p:sldId id="1028" r:id="rId8"/>
    <p:sldId id="1029" r:id="rId9"/>
    <p:sldId id="1033" r:id="rId10"/>
    <p:sldId id="1034" r:id="rId11"/>
    <p:sldId id="1035" r:id="rId12"/>
    <p:sldId id="1036" r:id="rId13"/>
    <p:sldId id="1037" r:id="rId14"/>
  </p:sldIdLst>
  <p:sldSz cx="11880850" cy="6858000"/>
  <p:notesSz cx="6797675" cy="9926638"/>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22EE684D-C756-4E75-81F1-3C6AD109184A}">
          <p14:sldIdLst>
            <p14:sldId id="937"/>
            <p14:sldId id="1022"/>
            <p14:sldId id="1030"/>
            <p14:sldId id="1032"/>
            <p14:sldId id="1031"/>
            <p14:sldId id="1023"/>
            <p14:sldId id="1028"/>
            <p14:sldId id="1029"/>
          </p14:sldIdLst>
        </p14:section>
        <p14:section name="Sección sin título" id="{DBA1A2B1-916B-4B95-83B0-BCF76294FF90}">
          <p14:sldIdLst>
            <p14:sldId id="1033"/>
            <p14:sldId id="1034"/>
            <p14:sldId id="1035"/>
            <p14:sldId id="1036"/>
            <p14:sldId id="103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205">
          <p15:clr>
            <a:srgbClr val="A4A3A4"/>
          </p15:clr>
        </p15:guide>
        <p15:guide id="4" pos="3742">
          <p15:clr>
            <a:srgbClr val="A4A3A4"/>
          </p15:clr>
        </p15:guide>
        <p15:guide id="5" orient="horz" pos="234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6531"/>
    <a:srgbClr val="45BB5B"/>
    <a:srgbClr val="E9EDF4"/>
    <a:srgbClr val="DFEDF4"/>
    <a:srgbClr val="00BFD5"/>
    <a:srgbClr val="FF8046"/>
    <a:srgbClr val="C0C0FF"/>
    <a:srgbClr val="00FFFF"/>
    <a:srgbClr val="00569B"/>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99652" autoAdjust="0"/>
  </p:normalViewPr>
  <p:slideViewPr>
    <p:cSldViewPr>
      <p:cViewPr varScale="1">
        <p:scale>
          <a:sx n="70" d="100"/>
          <a:sy n="70" d="100"/>
        </p:scale>
        <p:origin x="810" y="72"/>
      </p:cViewPr>
      <p:guideLst>
        <p:guide orient="horz" pos="2160"/>
        <p:guide pos="2880"/>
        <p:guide orient="horz" pos="2205"/>
        <p:guide pos="3742"/>
        <p:guide orient="horz" pos="234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393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Hoja1!$B$1</c:f>
              <c:strCache>
                <c:ptCount val="1"/>
                <c:pt idx="0">
                  <c:v>Serie 1</c:v>
                </c:pt>
              </c:strCache>
            </c:strRef>
          </c:tx>
          <c:invertIfNegative val="0"/>
          <c:cat>
            <c:strRef>
              <c:f>Hoja1!$A$2:$A$5</c:f>
              <c:strCache>
                <c:ptCount val="4"/>
                <c:pt idx="0">
                  <c:v>Categoría 1</c:v>
                </c:pt>
                <c:pt idx="1">
                  <c:v>Categoría 2</c:v>
                </c:pt>
                <c:pt idx="2">
                  <c:v>Categoría 3</c:v>
                </c:pt>
                <c:pt idx="3">
                  <c:v>Categoría 4</c:v>
                </c:pt>
              </c:strCache>
            </c:strRef>
          </c:cat>
          <c:val>
            <c:numRef>
              <c:f>Hoja1!$B$2:$B$5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77A-4EAC-9F1F-9F1A2396797F}"/>
            </c:ext>
          </c:extLst>
        </c:ser>
        <c:ser>
          <c:idx val="1"/>
          <c:order val="1"/>
          <c:tx>
            <c:strRef>
              <c:f>Hoja1!$C$1</c:f>
              <c:strCache>
                <c:ptCount val="1"/>
                <c:pt idx="0">
                  <c:v>Serie 2</c:v>
                </c:pt>
              </c:strCache>
            </c:strRef>
          </c:tx>
          <c:invertIfNegative val="0"/>
          <c:cat>
            <c:strRef>
              <c:f>Hoja1!$A$2:$A$5</c:f>
              <c:strCache>
                <c:ptCount val="4"/>
                <c:pt idx="0">
                  <c:v>Categoría 1</c:v>
                </c:pt>
                <c:pt idx="1">
                  <c:v>Categoría 2</c:v>
                </c:pt>
                <c:pt idx="2">
                  <c:v>Categoría 3</c:v>
                </c:pt>
                <c:pt idx="3">
                  <c:v>Categoría 4</c:v>
                </c:pt>
              </c:strCache>
            </c:strRef>
          </c:cat>
          <c:val>
            <c:numRef>
              <c:f>Hoja1!$C$2:$C$5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77A-4EAC-9F1F-9F1A2396797F}"/>
            </c:ext>
          </c:extLst>
        </c:ser>
        <c:ser>
          <c:idx val="2"/>
          <c:order val="2"/>
          <c:tx>
            <c:strRef>
              <c:f>Hoja1!$D$1</c:f>
              <c:strCache>
                <c:ptCount val="1"/>
                <c:pt idx="0">
                  <c:v>Serie 3</c:v>
                </c:pt>
              </c:strCache>
            </c:strRef>
          </c:tx>
          <c:invertIfNegative val="0"/>
          <c:dLbls>
            <c:spPr>
              <a:noFill/>
              <a:ln>
                <a:noFill/>
              </a:ln>
              <a:effectLst/>
            </c:spPr>
            <c:txPr>
              <a:bodyPr/>
              <a:lstStyle/>
              <a:p>
                <a:pPr>
                  <a:defRPr sz="2000"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Hoja1!$A$2:$A$5</c:f>
              <c:strCache>
                <c:ptCount val="4"/>
                <c:pt idx="0">
                  <c:v>Categoría 1</c:v>
                </c:pt>
                <c:pt idx="1">
                  <c:v>Categoría 2</c:v>
                </c:pt>
                <c:pt idx="2">
                  <c:v>Categoría 3</c:v>
                </c:pt>
                <c:pt idx="3">
                  <c:v>Categoría 4</c:v>
                </c:pt>
              </c:strCache>
            </c:strRef>
          </c:cat>
          <c:val>
            <c:numRef>
              <c:f>Hoja1!$D$2:$D$5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77A-4EAC-9F1F-9F1A2396797F}"/>
            </c:ext>
          </c:extLst>
        </c:ser>
        <c:dLbls>
          <c:showLegendKey val="0"/>
          <c:showVal val="0"/>
          <c:showCatName val="0"/>
          <c:showSerName val="0"/>
          <c:showPercent val="0"/>
          <c:showBubbleSize val="0"/>
        </c:dLbls>
        <c:gapWidth val="150"/>
        <c:shape val="cylinder"/>
        <c:axId val="11782784"/>
        <c:axId val="11800960"/>
        <c:axId val="0"/>
      </c:bar3DChart>
      <c:catAx>
        <c:axId val="11782784"/>
        <c:scaling>
          <c:orientation val="minMax"/>
        </c:scaling>
        <c:delete val="0"/>
        <c:axPos val="b"/>
        <c:numFmt formatCode="General" sourceLinked="0"/>
        <c:majorTickMark val="out"/>
        <c:minorTickMark val="none"/>
        <c:tickLblPos val="nextTo"/>
        <c:txPr>
          <a:bodyPr/>
          <a:lstStyle/>
          <a:p>
            <a:pPr>
              <a:defRPr sz="2000" b="1" cap="none" spc="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defRPr>
            </a:pPr>
            <a:endParaRPr lang="es-MX"/>
          </a:p>
        </c:txPr>
        <c:crossAx val="11800960"/>
        <c:crosses val="autoZero"/>
        <c:auto val="1"/>
        <c:lblAlgn val="ctr"/>
        <c:lblOffset val="100"/>
        <c:noMultiLvlLbl val="0"/>
      </c:catAx>
      <c:valAx>
        <c:axId val="11800960"/>
        <c:scaling>
          <c:orientation val="minMax"/>
        </c:scaling>
        <c:delete val="0"/>
        <c:axPos val="l"/>
        <c:majorGridlines/>
        <c:numFmt formatCode="General" sourceLinked="1"/>
        <c:majorTickMark val="out"/>
        <c:minorTickMark val="none"/>
        <c:tickLblPos val="nextTo"/>
        <c:crossAx val="11782784"/>
        <c:crosses val="autoZero"/>
        <c:crossBetween val="between"/>
      </c:valAx>
    </c:plotArea>
    <c:legend>
      <c:legendPos val="r"/>
      <c:overlay val="0"/>
    </c:legend>
    <c:plotVisOnly val="1"/>
    <c:dispBlanksAs val="gap"/>
    <c:showDLblsOverMax val="0"/>
  </c:chart>
  <c:txPr>
    <a:bodyPr/>
    <a:lstStyle/>
    <a:p>
      <a:pPr>
        <a:defRPr sz="1800"/>
      </a:pPr>
      <a:endParaRPr lang="es-MX"/>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s-MX" dirty="0"/>
          </a:p>
        </p:txBody>
      </p:sp>
      <p:sp>
        <p:nvSpPr>
          <p:cNvPr id="3" name="Marcador de fecha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9B731FD-60CF-4F25-AAEA-37BE417DE4DE}" type="datetimeFigureOut">
              <a:rPr lang="es-MX" smtClean="0"/>
              <a:pPr/>
              <a:t>26/03/2019</a:t>
            </a:fld>
            <a:endParaRPr lang="es-MX" dirty="0"/>
          </a:p>
        </p:txBody>
      </p:sp>
      <p:sp>
        <p:nvSpPr>
          <p:cNvPr id="4" name="Marcador de pie de página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s-MX" dirty="0"/>
          </a:p>
        </p:txBody>
      </p:sp>
      <p:sp>
        <p:nvSpPr>
          <p:cNvPr id="5" name="Marcador de número de diapositiva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D1C28C2-A684-4576-AC6E-951EAE2B1E7C}" type="slidenum">
              <a:rPr lang="es-MX" smtClean="0"/>
              <a:pPr/>
              <a:t>‹Nº›</a:t>
            </a:fld>
            <a:endParaRPr lang="es-MX" dirty="0"/>
          </a:p>
        </p:txBody>
      </p:sp>
    </p:spTree>
    <p:extLst>
      <p:ext uri="{BB962C8B-B14F-4D97-AF65-F5344CB8AC3E}">
        <p14:creationId xmlns:p14="http://schemas.microsoft.com/office/powerpoint/2010/main" val="810090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4181A51-75F9-4335-81F0-25C5F22A6FBF}" type="datetimeFigureOut">
              <a:rPr lang="es-MX" smtClean="0"/>
              <a:pPr/>
              <a:t>26/03/2019</a:t>
            </a:fld>
            <a:endParaRPr lang="es-MX" dirty="0"/>
          </a:p>
        </p:txBody>
      </p:sp>
      <p:sp>
        <p:nvSpPr>
          <p:cNvPr id="4" name="3 Marcador de imagen de diapositiva"/>
          <p:cNvSpPr>
            <a:spLocks noGrp="1" noRot="1" noChangeAspect="1"/>
          </p:cNvSpPr>
          <p:nvPr>
            <p:ph type="sldImg" idx="2"/>
          </p:nvPr>
        </p:nvSpPr>
        <p:spPr>
          <a:xfrm>
            <a:off x="174625" y="744538"/>
            <a:ext cx="6448425" cy="3722687"/>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2A09854-B032-42D3-80D1-43608F67A973}" type="slidenum">
              <a:rPr lang="es-MX" smtClean="0"/>
              <a:pPr/>
              <a:t>‹Nº›</a:t>
            </a:fld>
            <a:endParaRPr lang="es-MX" dirty="0"/>
          </a:p>
        </p:txBody>
      </p:sp>
    </p:spTree>
    <p:extLst>
      <p:ext uri="{BB962C8B-B14F-4D97-AF65-F5344CB8AC3E}">
        <p14:creationId xmlns:p14="http://schemas.microsoft.com/office/powerpoint/2010/main" val="512783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_tradnl" dirty="0"/>
          </a:p>
        </p:txBody>
      </p:sp>
      <p:sp>
        <p:nvSpPr>
          <p:cNvPr id="4" name="3 Marcador de número de diapositiva"/>
          <p:cNvSpPr>
            <a:spLocks noGrp="1"/>
          </p:cNvSpPr>
          <p:nvPr>
            <p:ph type="sldNum" sz="quarter" idx="10"/>
          </p:nvPr>
        </p:nvSpPr>
        <p:spPr/>
        <p:txBody>
          <a:bodyPr/>
          <a:lstStyle/>
          <a:p>
            <a:fld id="{02A09854-B032-42D3-80D1-43608F67A973}" type="slidenum">
              <a:rPr lang="es-MX" smtClean="0"/>
              <a:pPr/>
              <a:t>1</a:t>
            </a:fld>
            <a:endParaRPr lang="es-MX" dirty="0"/>
          </a:p>
        </p:txBody>
      </p:sp>
    </p:spTree>
    <p:extLst>
      <p:ext uri="{BB962C8B-B14F-4D97-AF65-F5344CB8AC3E}">
        <p14:creationId xmlns:p14="http://schemas.microsoft.com/office/powerpoint/2010/main" val="1161814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4" y="2130426"/>
            <a:ext cx="10098723" cy="1470025"/>
          </a:xfrm>
        </p:spPr>
        <p:txBody>
          <a:bodyPr/>
          <a:lstStyle/>
          <a:p>
            <a:r>
              <a:rPr lang="es-ES"/>
              <a:t>Haga clic para modificar el estilo de título del patrón</a:t>
            </a:r>
            <a:endParaRPr lang="es-ES_tradnl"/>
          </a:p>
        </p:txBody>
      </p:sp>
      <p:sp>
        <p:nvSpPr>
          <p:cNvPr id="3" name="2 Subtítulo"/>
          <p:cNvSpPr>
            <a:spLocks noGrp="1"/>
          </p:cNvSpPr>
          <p:nvPr>
            <p:ph type="subTitle" idx="1"/>
          </p:nvPr>
        </p:nvSpPr>
        <p:spPr>
          <a:xfrm>
            <a:off x="1782128" y="3886200"/>
            <a:ext cx="831659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ES_tradnl"/>
          </a:p>
        </p:txBody>
      </p:sp>
      <p:sp>
        <p:nvSpPr>
          <p:cNvPr id="4" name="3 Marcador de fecha"/>
          <p:cNvSpPr>
            <a:spLocks noGrp="1"/>
          </p:cNvSpPr>
          <p:nvPr>
            <p:ph type="dt" sz="half" idx="10"/>
          </p:nvPr>
        </p:nvSpPr>
        <p:spPr/>
        <p:txBody>
          <a:bodyPr/>
          <a:lstStyle/>
          <a:p>
            <a:fld id="{10E45B89-0BA3-42B7-A1E5-7B821C55F316}" type="datetime1">
              <a:rPr lang="es-MX" smtClean="0"/>
              <a:pPr/>
              <a:t>26/03/2019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F1A4320A-9FB2-4C1F-9E59-6F25002C24EF}" type="slidenum">
              <a:rPr lang="es-MX" smtClean="0"/>
              <a:pPr/>
              <a:t>‹Nº›</a:t>
            </a:fld>
            <a:endParaRPr lang="es-MX" dirty="0"/>
          </a:p>
        </p:txBody>
      </p:sp>
    </p:spTree>
    <p:extLst>
      <p:ext uri="{BB962C8B-B14F-4D97-AF65-F5344CB8AC3E}">
        <p14:creationId xmlns:p14="http://schemas.microsoft.com/office/powerpoint/2010/main" val="1594922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fecha"/>
          <p:cNvSpPr>
            <a:spLocks noGrp="1"/>
          </p:cNvSpPr>
          <p:nvPr>
            <p:ph type="dt" sz="half" idx="10"/>
          </p:nvPr>
        </p:nvSpPr>
        <p:spPr/>
        <p:txBody>
          <a:bodyPr/>
          <a:lstStyle/>
          <a:p>
            <a:fld id="{F4DD171F-1B1D-4578-8130-E59F6FCE06B5}" type="datetime1">
              <a:rPr lang="es-MX" smtClean="0"/>
              <a:pPr/>
              <a:t>26/03/2019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F1A4320A-9FB2-4C1F-9E59-6F25002C24EF}" type="slidenum">
              <a:rPr lang="es-MX" smtClean="0"/>
              <a:pPr/>
              <a:t>‹Nº›</a:t>
            </a:fld>
            <a:endParaRPr lang="es-MX" dirty="0"/>
          </a:p>
        </p:txBody>
      </p:sp>
    </p:spTree>
    <p:extLst>
      <p:ext uri="{BB962C8B-B14F-4D97-AF65-F5344CB8AC3E}">
        <p14:creationId xmlns:p14="http://schemas.microsoft.com/office/powerpoint/2010/main" val="2538535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74639"/>
            <a:ext cx="2673191" cy="5851525"/>
          </a:xfrm>
        </p:spPr>
        <p:txBody>
          <a:bodyPr vert="eaVert"/>
          <a:lstStyle/>
          <a:p>
            <a:r>
              <a:rPr lang="es-ES"/>
              <a:t>Haga clic para modificar el estilo de título del patrón</a:t>
            </a:r>
            <a:endParaRPr lang="es-ES_tradnl"/>
          </a:p>
        </p:txBody>
      </p:sp>
      <p:sp>
        <p:nvSpPr>
          <p:cNvPr id="3" name="2 Marcador de texto vertical"/>
          <p:cNvSpPr>
            <a:spLocks noGrp="1"/>
          </p:cNvSpPr>
          <p:nvPr>
            <p:ph type="body" orient="vert" idx="1"/>
          </p:nvPr>
        </p:nvSpPr>
        <p:spPr>
          <a:xfrm>
            <a:off x="594042" y="274639"/>
            <a:ext cx="782156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fecha"/>
          <p:cNvSpPr>
            <a:spLocks noGrp="1"/>
          </p:cNvSpPr>
          <p:nvPr>
            <p:ph type="dt" sz="half" idx="10"/>
          </p:nvPr>
        </p:nvSpPr>
        <p:spPr/>
        <p:txBody>
          <a:bodyPr/>
          <a:lstStyle/>
          <a:p>
            <a:fld id="{665E7326-CA54-4F9E-BB0B-87643FBE074C}" type="datetime1">
              <a:rPr lang="es-MX" smtClean="0"/>
              <a:pPr/>
              <a:t>26/03/2019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F1A4320A-9FB2-4C1F-9E59-6F25002C24EF}" type="slidenum">
              <a:rPr lang="es-MX" smtClean="0"/>
              <a:pPr/>
              <a:t>‹Nº›</a:t>
            </a:fld>
            <a:endParaRPr lang="es-MX" dirty="0"/>
          </a:p>
        </p:txBody>
      </p:sp>
    </p:spTree>
    <p:extLst>
      <p:ext uri="{BB962C8B-B14F-4D97-AF65-F5344CB8AC3E}">
        <p14:creationId xmlns:p14="http://schemas.microsoft.com/office/powerpoint/2010/main" val="23489983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F9D6F71E-94D1-46E4-A96E-18F36230C620}" type="datetime1">
              <a:rPr lang="es-MX" smtClean="0"/>
              <a:pPr/>
              <a:t>26/03/2019</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F1A4320A-9FB2-4C1F-9E59-6F25002C24EF}" type="slidenum">
              <a:rPr lang="es-MX" smtClean="0"/>
              <a:pPr/>
              <a:t>‹Nº›</a:t>
            </a:fld>
            <a:endParaRPr lang="es-MX" dirty="0"/>
          </a:p>
        </p:txBody>
      </p:sp>
      <p:graphicFrame>
        <p:nvGraphicFramePr>
          <p:cNvPr id="6" name="5 Gráfico"/>
          <p:cNvGraphicFramePr/>
          <p:nvPr userDrawn="1"/>
        </p:nvGraphicFramePr>
        <p:xfrm>
          <a:off x="1980142" y="2420887"/>
          <a:ext cx="6696588" cy="36483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fecha"/>
          <p:cNvSpPr>
            <a:spLocks noGrp="1"/>
          </p:cNvSpPr>
          <p:nvPr>
            <p:ph type="dt" sz="half" idx="10"/>
          </p:nvPr>
        </p:nvSpPr>
        <p:spPr/>
        <p:txBody>
          <a:bodyPr/>
          <a:lstStyle/>
          <a:p>
            <a:fld id="{D8453E31-4C5D-4E9D-B2E1-CFCBFCB221C7}" type="datetime1">
              <a:rPr lang="es-MX" smtClean="0"/>
              <a:pPr/>
              <a:t>26/03/2019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F1A4320A-9FB2-4C1F-9E59-6F25002C24EF}" type="slidenum">
              <a:rPr lang="es-MX" smtClean="0"/>
              <a:pPr/>
              <a:t>‹Nº›</a:t>
            </a:fld>
            <a:endParaRPr lang="es-MX" dirty="0"/>
          </a:p>
        </p:txBody>
      </p:sp>
    </p:spTree>
    <p:extLst>
      <p:ext uri="{BB962C8B-B14F-4D97-AF65-F5344CB8AC3E}">
        <p14:creationId xmlns:p14="http://schemas.microsoft.com/office/powerpoint/2010/main" val="2091957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406901"/>
            <a:ext cx="10098723" cy="1362075"/>
          </a:xfrm>
        </p:spPr>
        <p:txBody>
          <a:bodyPr anchor="t"/>
          <a:lstStyle>
            <a:lvl1pPr algn="l">
              <a:defRPr sz="4000" b="1" cap="all"/>
            </a:lvl1pPr>
          </a:lstStyle>
          <a:p>
            <a:r>
              <a:rPr lang="es-ES"/>
              <a:t>Haga clic para modificar el estilo de título del patrón</a:t>
            </a:r>
            <a:endParaRPr lang="es-ES_tradnl"/>
          </a:p>
        </p:txBody>
      </p:sp>
      <p:sp>
        <p:nvSpPr>
          <p:cNvPr id="3" name="2 Marcador de texto"/>
          <p:cNvSpPr>
            <a:spLocks noGrp="1"/>
          </p:cNvSpPr>
          <p:nvPr>
            <p:ph type="body" idx="1"/>
          </p:nvPr>
        </p:nvSpPr>
        <p:spPr>
          <a:xfrm>
            <a:off x="938505" y="2906713"/>
            <a:ext cx="1009872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516E2495-13A2-4054-BDF5-125763B23ECB}" type="datetime1">
              <a:rPr lang="es-MX" smtClean="0"/>
              <a:pPr/>
              <a:t>26/03/2019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F1A4320A-9FB2-4C1F-9E59-6F25002C24EF}" type="slidenum">
              <a:rPr lang="es-MX" smtClean="0"/>
              <a:pPr/>
              <a:t>‹Nº›</a:t>
            </a:fld>
            <a:endParaRPr lang="es-MX" dirty="0"/>
          </a:p>
        </p:txBody>
      </p:sp>
    </p:spTree>
    <p:extLst>
      <p:ext uri="{BB962C8B-B14F-4D97-AF65-F5344CB8AC3E}">
        <p14:creationId xmlns:p14="http://schemas.microsoft.com/office/powerpoint/2010/main" val="3571336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contenido"/>
          <p:cNvSpPr>
            <a:spLocks noGrp="1"/>
          </p:cNvSpPr>
          <p:nvPr>
            <p:ph sz="half" idx="1"/>
          </p:nvPr>
        </p:nvSpPr>
        <p:spPr>
          <a:xfrm>
            <a:off x="594043" y="1600201"/>
            <a:ext cx="52473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contenido"/>
          <p:cNvSpPr>
            <a:spLocks noGrp="1"/>
          </p:cNvSpPr>
          <p:nvPr>
            <p:ph sz="half" idx="2"/>
          </p:nvPr>
        </p:nvSpPr>
        <p:spPr>
          <a:xfrm>
            <a:off x="6039432" y="1600201"/>
            <a:ext cx="52473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4 Marcador de fecha"/>
          <p:cNvSpPr>
            <a:spLocks noGrp="1"/>
          </p:cNvSpPr>
          <p:nvPr>
            <p:ph type="dt" sz="half" idx="10"/>
          </p:nvPr>
        </p:nvSpPr>
        <p:spPr/>
        <p:txBody>
          <a:bodyPr/>
          <a:lstStyle/>
          <a:p>
            <a:fld id="{686E7F44-C366-4E53-AD0C-DC73B5DDEE9A}" type="datetime1">
              <a:rPr lang="es-MX" smtClean="0"/>
              <a:pPr/>
              <a:t>26/03/2019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F1A4320A-9FB2-4C1F-9E59-6F25002C24EF}" type="slidenum">
              <a:rPr lang="es-MX" smtClean="0"/>
              <a:pPr/>
              <a:t>‹Nº›</a:t>
            </a:fld>
            <a:endParaRPr lang="es-MX" dirty="0"/>
          </a:p>
        </p:txBody>
      </p:sp>
    </p:spTree>
    <p:extLst>
      <p:ext uri="{BB962C8B-B14F-4D97-AF65-F5344CB8AC3E}">
        <p14:creationId xmlns:p14="http://schemas.microsoft.com/office/powerpoint/2010/main" val="35169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ES_tradnl"/>
          </a:p>
        </p:txBody>
      </p:sp>
      <p:sp>
        <p:nvSpPr>
          <p:cNvPr id="3" name="2 Marcador de texto"/>
          <p:cNvSpPr>
            <a:spLocks noGrp="1"/>
          </p:cNvSpPr>
          <p:nvPr>
            <p:ph type="body" idx="1"/>
          </p:nvPr>
        </p:nvSpPr>
        <p:spPr>
          <a:xfrm>
            <a:off x="594042" y="1535113"/>
            <a:ext cx="524943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594042" y="2174875"/>
            <a:ext cx="524943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4 Marcador de texto"/>
          <p:cNvSpPr>
            <a:spLocks noGrp="1"/>
          </p:cNvSpPr>
          <p:nvPr>
            <p:ph type="body" sz="quarter" idx="3"/>
          </p:nvPr>
        </p:nvSpPr>
        <p:spPr>
          <a:xfrm>
            <a:off x="6035307" y="1535113"/>
            <a:ext cx="52515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07" y="2174875"/>
            <a:ext cx="52515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7" name="6 Marcador de fecha"/>
          <p:cNvSpPr>
            <a:spLocks noGrp="1"/>
          </p:cNvSpPr>
          <p:nvPr>
            <p:ph type="dt" sz="half" idx="10"/>
          </p:nvPr>
        </p:nvSpPr>
        <p:spPr/>
        <p:txBody>
          <a:bodyPr/>
          <a:lstStyle/>
          <a:p>
            <a:fld id="{AE130E27-EF02-4ADF-ADF2-89CD6F7A1948}" type="datetime1">
              <a:rPr lang="es-MX" smtClean="0"/>
              <a:pPr/>
              <a:t>26/03/2019</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F1A4320A-9FB2-4C1F-9E59-6F25002C24EF}" type="slidenum">
              <a:rPr lang="es-MX" smtClean="0"/>
              <a:pPr/>
              <a:t>‹Nº›</a:t>
            </a:fld>
            <a:endParaRPr lang="es-MX" dirty="0"/>
          </a:p>
        </p:txBody>
      </p:sp>
    </p:spTree>
    <p:extLst>
      <p:ext uri="{BB962C8B-B14F-4D97-AF65-F5344CB8AC3E}">
        <p14:creationId xmlns:p14="http://schemas.microsoft.com/office/powerpoint/2010/main" val="316557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fecha"/>
          <p:cNvSpPr>
            <a:spLocks noGrp="1"/>
          </p:cNvSpPr>
          <p:nvPr>
            <p:ph type="dt" sz="half" idx="10"/>
          </p:nvPr>
        </p:nvSpPr>
        <p:spPr/>
        <p:txBody>
          <a:bodyPr/>
          <a:lstStyle/>
          <a:p>
            <a:fld id="{49CD1A97-7A1F-40DD-8F43-C0118F2BD570}" type="datetime1">
              <a:rPr lang="es-MX" smtClean="0"/>
              <a:pPr/>
              <a:t>26/03/2019</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F1A4320A-9FB2-4C1F-9E59-6F25002C24EF}" type="slidenum">
              <a:rPr lang="es-MX" smtClean="0"/>
              <a:pPr/>
              <a:t>‹Nº›</a:t>
            </a:fld>
            <a:endParaRPr lang="es-MX" dirty="0"/>
          </a:p>
        </p:txBody>
      </p:sp>
    </p:spTree>
    <p:extLst>
      <p:ext uri="{BB962C8B-B14F-4D97-AF65-F5344CB8AC3E}">
        <p14:creationId xmlns:p14="http://schemas.microsoft.com/office/powerpoint/2010/main" val="2910258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87BF695-6BE4-468A-9A4C-D079E8102700}" type="datetime1">
              <a:rPr lang="es-MX" smtClean="0"/>
              <a:pPr/>
              <a:t>26/03/2019</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F1A4320A-9FB2-4C1F-9E59-6F25002C24EF}" type="slidenum">
              <a:rPr lang="es-MX" smtClean="0"/>
              <a:pPr/>
              <a:t>‹Nº›</a:t>
            </a:fld>
            <a:endParaRPr lang="es-MX" dirty="0"/>
          </a:p>
        </p:txBody>
      </p:sp>
      <p:sp>
        <p:nvSpPr>
          <p:cNvPr id="10" name="CuadroTexto 9"/>
          <p:cNvSpPr txBox="1"/>
          <p:nvPr userDrawn="1"/>
        </p:nvSpPr>
        <p:spPr>
          <a:xfrm>
            <a:off x="211679" y="406014"/>
            <a:ext cx="4070855" cy="338554"/>
          </a:xfrm>
          <a:prstGeom prst="rect">
            <a:avLst/>
          </a:prstGeom>
          <a:noFill/>
        </p:spPr>
        <p:txBody>
          <a:bodyPr wrap="square" rtlCol="0">
            <a:spAutoFit/>
          </a:bodyPr>
          <a:lstStyle/>
          <a:p>
            <a:r>
              <a:rPr lang="es-MX" sz="1600" b="1" dirty="0">
                <a:solidFill>
                  <a:schemeClr val="bg1"/>
                </a:solidFill>
                <a:latin typeface="Arial Black" panose="020B0A04020102020204" pitchFamily="34" charset="0"/>
              </a:rPr>
              <a:t>Dirección de Centro de Control C4</a:t>
            </a:r>
          </a:p>
        </p:txBody>
      </p:sp>
      <p:cxnSp>
        <p:nvCxnSpPr>
          <p:cNvPr id="12" name="11 Conector recto"/>
          <p:cNvCxnSpPr/>
          <p:nvPr userDrawn="1"/>
        </p:nvCxnSpPr>
        <p:spPr>
          <a:xfrm>
            <a:off x="211679" y="1124744"/>
            <a:ext cx="11489386" cy="0"/>
          </a:xfrm>
          <a:prstGeom prst="line">
            <a:avLst/>
          </a:prstGeom>
          <a:ln cmpd="sng">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7363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3" y="273050"/>
            <a:ext cx="3908718" cy="1162050"/>
          </a:xfrm>
        </p:spPr>
        <p:txBody>
          <a:bodyPr anchor="b"/>
          <a:lstStyle>
            <a:lvl1pPr algn="l">
              <a:defRPr sz="2000" b="1"/>
            </a:lvl1pPr>
          </a:lstStyle>
          <a:p>
            <a:r>
              <a:rPr lang="es-ES"/>
              <a:t>Haga clic para modificar el estilo de título del patrón</a:t>
            </a:r>
            <a:endParaRPr lang="es-ES_tradnl"/>
          </a:p>
        </p:txBody>
      </p:sp>
      <p:sp>
        <p:nvSpPr>
          <p:cNvPr id="3" name="2 Marcador de contenido"/>
          <p:cNvSpPr>
            <a:spLocks noGrp="1"/>
          </p:cNvSpPr>
          <p:nvPr>
            <p:ph idx="1"/>
          </p:nvPr>
        </p:nvSpPr>
        <p:spPr>
          <a:xfrm>
            <a:off x="4645082" y="273051"/>
            <a:ext cx="66417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texto"/>
          <p:cNvSpPr>
            <a:spLocks noGrp="1"/>
          </p:cNvSpPr>
          <p:nvPr>
            <p:ph type="body" sz="half" idx="2"/>
          </p:nvPr>
        </p:nvSpPr>
        <p:spPr>
          <a:xfrm>
            <a:off x="594043" y="1435101"/>
            <a:ext cx="390871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A31DC29-7974-41A1-B595-9C63F8676D51}" type="datetime1">
              <a:rPr lang="es-MX" smtClean="0"/>
              <a:pPr/>
              <a:t>26/03/2019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F1A4320A-9FB2-4C1F-9E59-6F25002C24EF}" type="slidenum">
              <a:rPr lang="es-MX" smtClean="0"/>
              <a:pPr/>
              <a:t>‹Nº›</a:t>
            </a:fld>
            <a:endParaRPr lang="es-MX" dirty="0"/>
          </a:p>
        </p:txBody>
      </p:sp>
    </p:spTree>
    <p:extLst>
      <p:ext uri="{BB962C8B-B14F-4D97-AF65-F5344CB8AC3E}">
        <p14:creationId xmlns:p14="http://schemas.microsoft.com/office/powerpoint/2010/main" val="3785181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0" y="4800600"/>
            <a:ext cx="7128510" cy="566738"/>
          </a:xfrm>
        </p:spPr>
        <p:txBody>
          <a:bodyPr anchor="b"/>
          <a:lstStyle>
            <a:lvl1pPr algn="l">
              <a:defRPr sz="2000" b="1"/>
            </a:lvl1pPr>
          </a:lstStyle>
          <a:p>
            <a:r>
              <a:rPr lang="es-ES"/>
              <a:t>Haga clic para modificar el estilo de título del patrón</a:t>
            </a:r>
            <a:endParaRPr lang="es-ES_tradnl"/>
          </a:p>
        </p:txBody>
      </p:sp>
      <p:sp>
        <p:nvSpPr>
          <p:cNvPr id="3" name="2 Marcador de posición de imagen"/>
          <p:cNvSpPr>
            <a:spLocks noGrp="1"/>
          </p:cNvSpPr>
          <p:nvPr>
            <p:ph type="pic" idx="1"/>
          </p:nvPr>
        </p:nvSpPr>
        <p:spPr>
          <a:xfrm>
            <a:off x="2328730" y="612775"/>
            <a:ext cx="712851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dirty="0"/>
          </a:p>
        </p:txBody>
      </p:sp>
      <p:sp>
        <p:nvSpPr>
          <p:cNvPr id="4" name="3 Marcador de texto"/>
          <p:cNvSpPr>
            <a:spLocks noGrp="1"/>
          </p:cNvSpPr>
          <p:nvPr>
            <p:ph type="body" sz="half" idx="2"/>
          </p:nvPr>
        </p:nvSpPr>
        <p:spPr>
          <a:xfrm>
            <a:off x="2328730" y="5367338"/>
            <a:ext cx="712851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9BE7EA3-7807-4381-A1B0-42D973C64847}" type="datetime1">
              <a:rPr lang="es-MX" smtClean="0"/>
              <a:pPr/>
              <a:t>26/03/2019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F1A4320A-9FB2-4C1F-9E59-6F25002C24EF}" type="slidenum">
              <a:rPr lang="es-MX" smtClean="0"/>
              <a:pPr/>
              <a:t>‹Nº›</a:t>
            </a:fld>
            <a:endParaRPr lang="es-MX" dirty="0"/>
          </a:p>
        </p:txBody>
      </p:sp>
    </p:spTree>
    <p:extLst>
      <p:ext uri="{BB962C8B-B14F-4D97-AF65-F5344CB8AC3E}">
        <p14:creationId xmlns:p14="http://schemas.microsoft.com/office/powerpoint/2010/main" val="1736905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594043" y="274638"/>
            <a:ext cx="10692765" cy="1143000"/>
          </a:xfrm>
          <a:prstGeom prst="rect">
            <a:avLst/>
          </a:prstGeom>
        </p:spPr>
        <p:txBody>
          <a:bodyPr vert="horz" lIns="91440" tIns="45720" rIns="91440" bIns="45720" rtlCol="0" anchor="ctr">
            <a:normAutofit/>
          </a:bodyPr>
          <a:lstStyle/>
          <a:p>
            <a:r>
              <a:rPr lang="es-ES"/>
              <a:t>Haga clic para modificar el estilo de título del patrón</a:t>
            </a:r>
            <a:endParaRPr lang="es-ES_tradnl"/>
          </a:p>
        </p:txBody>
      </p:sp>
      <p:sp>
        <p:nvSpPr>
          <p:cNvPr id="3" name="2 Marcador de texto"/>
          <p:cNvSpPr>
            <a:spLocks noGrp="1"/>
          </p:cNvSpPr>
          <p:nvPr>
            <p:ph type="body" idx="1"/>
          </p:nvPr>
        </p:nvSpPr>
        <p:spPr>
          <a:xfrm>
            <a:off x="594043" y="1600201"/>
            <a:ext cx="10692765" cy="4525963"/>
          </a:xfrm>
          <a:prstGeom prst="rect">
            <a:avLst/>
          </a:prstGeom>
          <a:noFill/>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fecha"/>
          <p:cNvSpPr>
            <a:spLocks noGrp="1"/>
          </p:cNvSpPr>
          <p:nvPr>
            <p:ph type="dt" sz="half" idx="2"/>
          </p:nvPr>
        </p:nvSpPr>
        <p:spPr>
          <a:xfrm>
            <a:off x="594043" y="6356351"/>
            <a:ext cx="277219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60F52-8AAE-4AF2-A57E-D9CCD34AF4CA}" type="datetime1">
              <a:rPr lang="es-MX" smtClean="0"/>
              <a:pPr/>
              <a:t>26/03/2019</a:t>
            </a:fld>
            <a:endParaRPr lang="es-MX" dirty="0"/>
          </a:p>
        </p:txBody>
      </p:sp>
      <p:sp>
        <p:nvSpPr>
          <p:cNvPr id="5" name="4 Marcador de pie de página"/>
          <p:cNvSpPr>
            <a:spLocks noGrp="1"/>
          </p:cNvSpPr>
          <p:nvPr>
            <p:ph type="ftr" sz="quarter" idx="3"/>
          </p:nvPr>
        </p:nvSpPr>
        <p:spPr>
          <a:xfrm>
            <a:off x="4059291" y="6356351"/>
            <a:ext cx="376226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8514609" y="6356351"/>
            <a:ext cx="277219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A4320A-9FB2-4C1F-9E59-6F25002C24EF}" type="slidenum">
              <a:rPr lang="es-MX" smtClean="0"/>
              <a:pPr/>
              <a:t>‹Nº›</a:t>
            </a:fld>
            <a:endParaRPr lang="es-MX" dirty="0"/>
          </a:p>
        </p:txBody>
      </p:sp>
    </p:spTree>
    <p:extLst>
      <p:ext uri="{BB962C8B-B14F-4D97-AF65-F5344CB8AC3E}">
        <p14:creationId xmlns:p14="http://schemas.microsoft.com/office/powerpoint/2010/main" val="3550549638"/>
      </p:ext>
    </p:extLst>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 id="2147483924"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6.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Subtítulo 2"/>
          <p:cNvSpPr txBox="1">
            <a:spLocks/>
          </p:cNvSpPr>
          <p:nvPr/>
        </p:nvSpPr>
        <p:spPr>
          <a:xfrm>
            <a:off x="179785" y="5326571"/>
            <a:ext cx="11521280" cy="1846845"/>
          </a:xfrm>
          <a:prstGeom prst="rect">
            <a:avLst/>
          </a:prstGeom>
        </p:spPr>
        <p:txBody>
          <a:bodyPr vert="horz">
            <a:noAutofit/>
          </a:bodyPr>
          <a:lstStyle/>
          <a:p>
            <a:pPr marL="274320" lvl="0" indent="-274320" algn="ctr">
              <a:spcBef>
                <a:spcPct val="20000"/>
              </a:spcBef>
              <a:buClr>
                <a:schemeClr val="accent3"/>
              </a:buClr>
              <a:buSzPct val="95000"/>
              <a:defRPr/>
            </a:pPr>
            <a:r>
              <a:rPr lang="es-MX" sz="3200" b="1" dirty="0" smtClean="0">
                <a:ea typeface="Arial Unicode MS" panose="020B0604020202020204" pitchFamily="34" charset="-128"/>
                <a:cs typeface="Arial Unicode MS" panose="020B0604020202020204" pitchFamily="34" charset="-128"/>
              </a:rPr>
              <a:t>“</a:t>
            </a:r>
            <a:r>
              <a:rPr lang="es-MX" sz="3200" b="1" dirty="0"/>
              <a:t>PROYECTOS, PROGRAMAS Y ACCIONES 2019</a:t>
            </a:r>
            <a:r>
              <a:rPr lang="es-MX" sz="3200" b="1" dirty="0" smtClean="0">
                <a:ea typeface="Arial Unicode MS" panose="020B0604020202020204" pitchFamily="34" charset="-128"/>
                <a:cs typeface="Arial Unicode MS" panose="020B0604020202020204" pitchFamily="34" charset="-128"/>
              </a:rPr>
              <a:t>”</a:t>
            </a:r>
            <a:endParaRPr lang="es-MX" sz="3200" b="1" dirty="0">
              <a:ea typeface="Arial Unicode MS" panose="020B0604020202020204" pitchFamily="34" charset="-128"/>
              <a:cs typeface="Arial Unicode MS" panose="020B0604020202020204" pitchFamily="34" charset="-128"/>
            </a:endParaRPr>
          </a:p>
        </p:txBody>
      </p:sp>
      <p:pic>
        <p:nvPicPr>
          <p:cNvPr id="10" name="Picture 2" descr="C:\NELLY\Logotipos\ESTRELLA.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140225" y="1560887"/>
            <a:ext cx="3672408" cy="3521731"/>
          </a:xfrm>
          <a:prstGeom prst="rect">
            <a:avLst/>
          </a:prstGeom>
          <a:noFill/>
          <a:ln>
            <a:noFill/>
          </a:ln>
        </p:spPr>
      </p:pic>
      <p:grpSp>
        <p:nvGrpSpPr>
          <p:cNvPr id="6" name="5 Grupo"/>
          <p:cNvGrpSpPr/>
          <p:nvPr/>
        </p:nvGrpSpPr>
        <p:grpSpPr>
          <a:xfrm>
            <a:off x="359570" y="-315416"/>
            <a:ext cx="11521280" cy="1656184"/>
            <a:chOff x="359570" y="1"/>
            <a:chExt cx="11521280" cy="1112861"/>
          </a:xfrm>
        </p:grpSpPr>
        <p:cxnSp>
          <p:nvCxnSpPr>
            <p:cNvPr id="7" name="Conector recto 6"/>
            <p:cNvCxnSpPr/>
            <p:nvPr/>
          </p:nvCxnSpPr>
          <p:spPr>
            <a:xfrm>
              <a:off x="9108777"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grpSp>
          <p:nvGrpSpPr>
            <p:cNvPr id="2" name="1 Grupo"/>
            <p:cNvGrpSpPr/>
            <p:nvPr/>
          </p:nvGrpSpPr>
          <p:grpSpPr>
            <a:xfrm>
              <a:off x="359570" y="1"/>
              <a:ext cx="11521280" cy="1112861"/>
              <a:chOff x="323801" y="1"/>
              <a:chExt cx="11521280" cy="1112861"/>
            </a:xfrm>
          </p:grpSpPr>
          <p:sp>
            <p:nvSpPr>
              <p:cNvPr id="5" name="CuadroTexto 4"/>
              <p:cNvSpPr txBox="1"/>
              <p:nvPr/>
            </p:nvSpPr>
            <p:spPr>
              <a:xfrm>
                <a:off x="9252793" y="328033"/>
                <a:ext cx="2592288" cy="784829"/>
              </a:xfrm>
              <a:prstGeom prst="rect">
                <a:avLst/>
              </a:prstGeom>
              <a:noFill/>
            </p:spPr>
            <p:txBody>
              <a:bodyPr wrap="square" rtlCol="0">
                <a:spAutoFit/>
              </a:bodyPr>
              <a:lstStyle/>
              <a:p>
                <a:r>
                  <a:rPr lang="es-MX" sz="1300" b="1" dirty="0">
                    <a:ln>
                      <a:solidFill>
                        <a:sysClr val="windowText" lastClr="000000"/>
                      </a:solidFill>
                    </a:ln>
                    <a:solidFill>
                      <a:sysClr val="windowText" lastClr="000000"/>
                    </a:solidFill>
                    <a:latin typeface="Arial Black" panose="020B0A04020102020204" pitchFamily="34" charset="0"/>
                  </a:rPr>
                  <a:t>Dirección General de </a:t>
                </a:r>
                <a:r>
                  <a:rPr lang="es-MX" sz="1600" b="1" dirty="0">
                    <a:ln>
                      <a:solidFill>
                        <a:sysClr val="windowText" lastClr="000000"/>
                      </a:solidFill>
                    </a:ln>
                    <a:solidFill>
                      <a:sysClr val="windowText" lastClr="000000"/>
                    </a:solidFill>
                    <a:latin typeface="Arial Black" panose="020B0A04020102020204" pitchFamily="34" charset="0"/>
                  </a:rPr>
                  <a:t>Seguridad Pública y Tránsito Municipal</a:t>
                </a:r>
              </a:p>
            </p:txBody>
          </p:sp>
          <p:pic>
            <p:nvPicPr>
              <p:cNvPr id="1028" name="Picture 4" descr="C4SUBCENTRO-1821-01"/>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20587" b="88016"/>
              <a:stretch/>
            </p:blipFill>
            <p:spPr bwMode="auto">
              <a:xfrm>
                <a:off x="323801" y="1"/>
                <a:ext cx="8640960" cy="96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8" name="Conector recto 6"/>
            <p:cNvCxnSpPr/>
            <p:nvPr/>
          </p:nvCxnSpPr>
          <p:spPr>
            <a:xfrm>
              <a:off x="8991583"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cxnSp>
          <p:nvCxnSpPr>
            <p:cNvPr id="11" name="Conector recto 6"/>
            <p:cNvCxnSpPr/>
            <p:nvPr/>
          </p:nvCxnSpPr>
          <p:spPr>
            <a:xfrm>
              <a:off x="2457219"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cxnSp>
          <p:nvCxnSpPr>
            <p:cNvPr id="12" name="Conector recto 6"/>
            <p:cNvCxnSpPr/>
            <p:nvPr/>
          </p:nvCxnSpPr>
          <p:spPr>
            <a:xfrm>
              <a:off x="2340025"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grpSp>
    </p:spTree>
    <p:extLst>
      <p:ext uri="{BB962C8B-B14F-4D97-AF65-F5344CB8AC3E}">
        <p14:creationId xmlns:p14="http://schemas.microsoft.com/office/powerpoint/2010/main" val="364572018"/>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NELLY\Logotipos\ESTRELLA.jpg"/>
          <p:cNvPicPr>
            <a:picLocks noChangeAspect="1" noChangeArrowheads="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4106317" y="1560887"/>
            <a:ext cx="3672408" cy="3521731"/>
          </a:xfrm>
          <a:prstGeom prst="rect">
            <a:avLst/>
          </a:prstGeom>
          <a:noFill/>
          <a:ln>
            <a:noFill/>
          </a:ln>
        </p:spPr>
      </p:pic>
      <p:grpSp>
        <p:nvGrpSpPr>
          <p:cNvPr id="19" name="18 Grupo"/>
          <p:cNvGrpSpPr/>
          <p:nvPr/>
        </p:nvGrpSpPr>
        <p:grpSpPr>
          <a:xfrm>
            <a:off x="359570" y="-315416"/>
            <a:ext cx="11521280" cy="1656184"/>
            <a:chOff x="359570" y="1"/>
            <a:chExt cx="11521280" cy="1112861"/>
          </a:xfrm>
        </p:grpSpPr>
        <p:cxnSp>
          <p:nvCxnSpPr>
            <p:cNvPr id="20" name="Conector recto 6"/>
            <p:cNvCxnSpPr/>
            <p:nvPr/>
          </p:nvCxnSpPr>
          <p:spPr>
            <a:xfrm>
              <a:off x="9108777"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grpSp>
          <p:nvGrpSpPr>
            <p:cNvPr id="21" name="1 Grupo"/>
            <p:cNvGrpSpPr/>
            <p:nvPr/>
          </p:nvGrpSpPr>
          <p:grpSpPr>
            <a:xfrm>
              <a:off x="359570" y="1"/>
              <a:ext cx="11521280" cy="1112861"/>
              <a:chOff x="323801" y="1"/>
              <a:chExt cx="11521280" cy="1112861"/>
            </a:xfrm>
          </p:grpSpPr>
          <p:sp>
            <p:nvSpPr>
              <p:cNvPr id="25" name="CuadroTexto 4"/>
              <p:cNvSpPr txBox="1"/>
              <p:nvPr/>
            </p:nvSpPr>
            <p:spPr>
              <a:xfrm>
                <a:off x="9252793" y="328033"/>
                <a:ext cx="2592288" cy="784829"/>
              </a:xfrm>
              <a:prstGeom prst="rect">
                <a:avLst/>
              </a:prstGeom>
              <a:noFill/>
            </p:spPr>
            <p:txBody>
              <a:bodyPr wrap="square" rtlCol="0">
                <a:spAutoFit/>
              </a:bodyPr>
              <a:lstStyle/>
              <a:p>
                <a:r>
                  <a:rPr lang="es-MX" sz="1300" b="1" dirty="0">
                    <a:ln>
                      <a:solidFill>
                        <a:sysClr val="windowText" lastClr="000000"/>
                      </a:solidFill>
                    </a:ln>
                    <a:solidFill>
                      <a:sysClr val="windowText" lastClr="000000"/>
                    </a:solidFill>
                    <a:latin typeface="Arial Black" panose="020B0A04020102020204" pitchFamily="34" charset="0"/>
                  </a:rPr>
                  <a:t>Dirección General de </a:t>
                </a:r>
                <a:r>
                  <a:rPr lang="es-MX" sz="1600" b="1" dirty="0">
                    <a:ln>
                      <a:solidFill>
                        <a:sysClr val="windowText" lastClr="000000"/>
                      </a:solidFill>
                    </a:ln>
                    <a:solidFill>
                      <a:sysClr val="windowText" lastClr="000000"/>
                    </a:solidFill>
                    <a:latin typeface="Arial Black" panose="020B0A04020102020204" pitchFamily="34" charset="0"/>
                  </a:rPr>
                  <a:t>Seguridad Pública y Tránsito Municipal</a:t>
                </a:r>
              </a:p>
            </p:txBody>
          </p:sp>
          <p:pic>
            <p:nvPicPr>
              <p:cNvPr id="26" name="Picture 4" descr="C4SUBCENTRO-1821-0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0587" b="88016"/>
              <a:stretch/>
            </p:blipFill>
            <p:spPr bwMode="auto">
              <a:xfrm>
                <a:off x="323801" y="1"/>
                <a:ext cx="8640960" cy="96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 name="Conector recto 6"/>
            <p:cNvCxnSpPr/>
            <p:nvPr/>
          </p:nvCxnSpPr>
          <p:spPr>
            <a:xfrm>
              <a:off x="8991583"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cxnSp>
          <p:nvCxnSpPr>
            <p:cNvPr id="23" name="Conector recto 6"/>
            <p:cNvCxnSpPr/>
            <p:nvPr/>
          </p:nvCxnSpPr>
          <p:spPr>
            <a:xfrm>
              <a:off x="2457219"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cxnSp>
          <p:nvCxnSpPr>
            <p:cNvPr id="24" name="Conector recto 6"/>
            <p:cNvCxnSpPr/>
            <p:nvPr/>
          </p:nvCxnSpPr>
          <p:spPr>
            <a:xfrm>
              <a:off x="2340025"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grpSp>
      <p:sp>
        <p:nvSpPr>
          <p:cNvPr id="13" name="17 CuadroTexto"/>
          <p:cNvSpPr txBox="1"/>
          <p:nvPr/>
        </p:nvSpPr>
        <p:spPr>
          <a:xfrm>
            <a:off x="827857" y="1484784"/>
            <a:ext cx="10081120" cy="1200329"/>
          </a:xfrm>
          <a:prstGeom prst="rect">
            <a:avLst/>
          </a:prstGeom>
          <a:noFill/>
        </p:spPr>
        <p:txBody>
          <a:bodyPr wrap="square" rtlCol="0">
            <a:spAutoFit/>
          </a:bodyPr>
          <a:lstStyle/>
          <a:p>
            <a:pPr algn="just"/>
            <a:r>
              <a:rPr lang="es-MX" dirty="0" smtClean="0"/>
              <a:t>DIRECCION DE PLANEACIÓN Y ADMINISTRACIÓN</a:t>
            </a:r>
          </a:p>
          <a:p>
            <a:pPr algn="just"/>
            <a:r>
              <a:rPr lang="es-MX" dirty="0" smtClean="0"/>
              <a:t>PRESUPUESTO PERIODO 1-3: 		</a:t>
            </a:r>
            <a:r>
              <a:rPr lang="es-MX" b="1" dirty="0" smtClean="0"/>
              <a:t>$</a:t>
            </a:r>
            <a:r>
              <a:rPr lang="es-MX" b="1" i="1" dirty="0" smtClean="0"/>
              <a:t>3,864,730.22</a:t>
            </a:r>
          </a:p>
          <a:p>
            <a:pPr algn="just"/>
            <a:r>
              <a:rPr lang="es-MX" dirty="0" smtClean="0"/>
              <a:t>EJERCIDO </a:t>
            </a:r>
            <a:r>
              <a:rPr lang="es-MX" dirty="0"/>
              <a:t>1-3:	 		</a:t>
            </a:r>
            <a:r>
              <a:rPr lang="es-MX" b="1" dirty="0" smtClean="0"/>
              <a:t>$</a:t>
            </a:r>
            <a:r>
              <a:rPr lang="es-MX" b="1" i="1" dirty="0" smtClean="0"/>
              <a:t>1,470,027.10</a:t>
            </a:r>
          </a:p>
          <a:p>
            <a:pPr algn="just"/>
            <a:r>
              <a:rPr lang="es-MX" i="1" dirty="0" smtClean="0"/>
              <a:t>SALDO</a:t>
            </a:r>
            <a:r>
              <a:rPr lang="es-MX" i="1" dirty="0"/>
              <a:t>: </a:t>
            </a:r>
            <a:r>
              <a:rPr lang="es-MX" b="1" i="1" dirty="0"/>
              <a:t>				</a:t>
            </a:r>
            <a:r>
              <a:rPr lang="es-MX" b="1" i="1" dirty="0" smtClean="0"/>
              <a:t>$</a:t>
            </a:r>
            <a:r>
              <a:rPr lang="es-MX" b="1" i="1" dirty="0"/>
              <a:t>1,977,272.38</a:t>
            </a:r>
            <a:endParaRPr lang="es-MX" b="1" dirty="0"/>
          </a:p>
        </p:txBody>
      </p:sp>
      <p:sp>
        <p:nvSpPr>
          <p:cNvPr id="14" name="17 CuadroTexto"/>
          <p:cNvSpPr txBox="1"/>
          <p:nvPr/>
        </p:nvSpPr>
        <p:spPr>
          <a:xfrm>
            <a:off x="827857" y="3164775"/>
            <a:ext cx="10081120" cy="1200329"/>
          </a:xfrm>
          <a:prstGeom prst="rect">
            <a:avLst/>
          </a:prstGeom>
          <a:noFill/>
        </p:spPr>
        <p:txBody>
          <a:bodyPr wrap="square" rtlCol="0">
            <a:spAutoFit/>
          </a:bodyPr>
          <a:lstStyle/>
          <a:p>
            <a:pPr algn="just"/>
            <a:r>
              <a:rPr lang="es-MX" dirty="0" smtClean="0"/>
              <a:t>DIRECCION DEL CENTRO DE CONTROL C-4</a:t>
            </a:r>
          </a:p>
          <a:p>
            <a:pPr algn="just"/>
            <a:r>
              <a:rPr lang="es-MX" dirty="0" smtClean="0"/>
              <a:t>PRESUPUESTO PERIODO 1-3: 		</a:t>
            </a:r>
            <a:r>
              <a:rPr lang="es-MX" b="1" dirty="0" smtClean="0"/>
              <a:t>$</a:t>
            </a:r>
            <a:r>
              <a:rPr lang="es-MX" b="1" i="1" dirty="0" smtClean="0"/>
              <a:t>3,159,180.98</a:t>
            </a:r>
          </a:p>
          <a:p>
            <a:pPr algn="just"/>
            <a:r>
              <a:rPr lang="es-MX" dirty="0" smtClean="0"/>
              <a:t>EJERCIDO </a:t>
            </a:r>
            <a:r>
              <a:rPr lang="es-MX" dirty="0"/>
              <a:t>1-3:	 		</a:t>
            </a:r>
            <a:r>
              <a:rPr lang="es-MX" b="1" dirty="0" smtClean="0"/>
              <a:t>$</a:t>
            </a:r>
            <a:r>
              <a:rPr lang="es-MX" b="1" i="1" dirty="0" smtClean="0"/>
              <a:t>2,534,791.62</a:t>
            </a:r>
          </a:p>
          <a:p>
            <a:pPr algn="just"/>
            <a:r>
              <a:rPr lang="es-MX" i="1" dirty="0" smtClean="0"/>
              <a:t>SALDO</a:t>
            </a:r>
            <a:r>
              <a:rPr lang="es-MX" i="1" dirty="0"/>
              <a:t>: </a:t>
            </a:r>
            <a:r>
              <a:rPr lang="es-MX" b="1" i="1" dirty="0"/>
              <a:t>				</a:t>
            </a:r>
            <a:r>
              <a:rPr lang="es-MX" b="1" i="1" dirty="0" smtClean="0"/>
              <a:t>$</a:t>
            </a:r>
            <a:r>
              <a:rPr lang="es-MX" b="1" i="1" dirty="0"/>
              <a:t>688,583.33</a:t>
            </a:r>
            <a:endParaRPr lang="es-MX" b="1" dirty="0"/>
          </a:p>
        </p:txBody>
      </p:sp>
      <p:sp>
        <p:nvSpPr>
          <p:cNvPr id="17" name="17 CuadroTexto"/>
          <p:cNvSpPr txBox="1"/>
          <p:nvPr/>
        </p:nvSpPr>
        <p:spPr>
          <a:xfrm>
            <a:off x="827857" y="4676943"/>
            <a:ext cx="10081120" cy="1200329"/>
          </a:xfrm>
          <a:prstGeom prst="rect">
            <a:avLst/>
          </a:prstGeom>
          <a:noFill/>
        </p:spPr>
        <p:txBody>
          <a:bodyPr wrap="square" rtlCol="0">
            <a:spAutoFit/>
          </a:bodyPr>
          <a:lstStyle/>
          <a:p>
            <a:pPr algn="just"/>
            <a:r>
              <a:rPr lang="es-MX" dirty="0" smtClean="0"/>
              <a:t>DIRECCION DE POLICIA TURÍSTICA</a:t>
            </a:r>
          </a:p>
          <a:p>
            <a:pPr algn="just"/>
            <a:r>
              <a:rPr lang="es-MX" dirty="0" smtClean="0"/>
              <a:t>PRESUPUESTO PERIODO 1-3: 		</a:t>
            </a:r>
            <a:r>
              <a:rPr lang="es-MX" b="1" dirty="0" smtClean="0"/>
              <a:t>$</a:t>
            </a:r>
            <a:r>
              <a:rPr lang="es-MX" b="1" i="1" dirty="0"/>
              <a:t>2,577,185.08</a:t>
            </a:r>
            <a:endParaRPr lang="es-MX" b="1" i="1" dirty="0" smtClean="0"/>
          </a:p>
          <a:p>
            <a:pPr algn="just"/>
            <a:r>
              <a:rPr lang="es-MX" dirty="0" smtClean="0"/>
              <a:t>EJERCIDO </a:t>
            </a:r>
            <a:r>
              <a:rPr lang="es-MX" dirty="0"/>
              <a:t>1-3:	 		</a:t>
            </a:r>
            <a:r>
              <a:rPr lang="es-MX" b="1" dirty="0" smtClean="0"/>
              <a:t>$</a:t>
            </a:r>
            <a:r>
              <a:rPr lang="es-MX" b="1" i="1" dirty="0"/>
              <a:t>1,908,379.49</a:t>
            </a:r>
            <a:endParaRPr lang="es-MX" b="1" i="1" dirty="0" smtClean="0"/>
          </a:p>
          <a:p>
            <a:pPr algn="just"/>
            <a:r>
              <a:rPr lang="es-MX" i="1" dirty="0" smtClean="0"/>
              <a:t>SALDO</a:t>
            </a:r>
            <a:r>
              <a:rPr lang="es-MX" i="1" dirty="0"/>
              <a:t>: </a:t>
            </a:r>
            <a:r>
              <a:rPr lang="es-MX" b="1" i="1" dirty="0"/>
              <a:t>				</a:t>
            </a:r>
            <a:r>
              <a:rPr lang="es-MX" b="1" i="1" dirty="0" smtClean="0"/>
              <a:t>$</a:t>
            </a:r>
            <a:r>
              <a:rPr lang="es-MX" b="1" i="1" dirty="0"/>
              <a:t>808,346.49</a:t>
            </a:r>
            <a:endParaRPr lang="es-MX" b="1" dirty="0"/>
          </a:p>
        </p:txBody>
      </p:sp>
    </p:spTree>
    <p:extLst>
      <p:ext uri="{BB962C8B-B14F-4D97-AF65-F5344CB8AC3E}">
        <p14:creationId xmlns:p14="http://schemas.microsoft.com/office/powerpoint/2010/main" val="3972224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NELLY\Logotipos\ESTRELLA.jpg"/>
          <p:cNvPicPr>
            <a:picLocks noChangeAspect="1" noChangeArrowheads="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4106317" y="1560887"/>
            <a:ext cx="3672408" cy="3521731"/>
          </a:xfrm>
          <a:prstGeom prst="rect">
            <a:avLst/>
          </a:prstGeom>
          <a:noFill/>
          <a:ln>
            <a:noFill/>
          </a:ln>
        </p:spPr>
      </p:pic>
      <p:grpSp>
        <p:nvGrpSpPr>
          <p:cNvPr id="19" name="18 Grupo"/>
          <p:cNvGrpSpPr/>
          <p:nvPr/>
        </p:nvGrpSpPr>
        <p:grpSpPr>
          <a:xfrm>
            <a:off x="359570" y="-315416"/>
            <a:ext cx="11521280" cy="1656184"/>
            <a:chOff x="359570" y="1"/>
            <a:chExt cx="11521280" cy="1112861"/>
          </a:xfrm>
        </p:grpSpPr>
        <p:cxnSp>
          <p:nvCxnSpPr>
            <p:cNvPr id="20" name="Conector recto 6"/>
            <p:cNvCxnSpPr/>
            <p:nvPr/>
          </p:nvCxnSpPr>
          <p:spPr>
            <a:xfrm>
              <a:off x="9108777"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grpSp>
          <p:nvGrpSpPr>
            <p:cNvPr id="21" name="1 Grupo"/>
            <p:cNvGrpSpPr/>
            <p:nvPr/>
          </p:nvGrpSpPr>
          <p:grpSpPr>
            <a:xfrm>
              <a:off x="359570" y="1"/>
              <a:ext cx="11521280" cy="1112861"/>
              <a:chOff x="323801" y="1"/>
              <a:chExt cx="11521280" cy="1112861"/>
            </a:xfrm>
          </p:grpSpPr>
          <p:sp>
            <p:nvSpPr>
              <p:cNvPr id="25" name="CuadroTexto 4"/>
              <p:cNvSpPr txBox="1"/>
              <p:nvPr/>
            </p:nvSpPr>
            <p:spPr>
              <a:xfrm>
                <a:off x="9252793" y="328033"/>
                <a:ext cx="2592288" cy="784829"/>
              </a:xfrm>
              <a:prstGeom prst="rect">
                <a:avLst/>
              </a:prstGeom>
              <a:noFill/>
            </p:spPr>
            <p:txBody>
              <a:bodyPr wrap="square" rtlCol="0">
                <a:spAutoFit/>
              </a:bodyPr>
              <a:lstStyle/>
              <a:p>
                <a:r>
                  <a:rPr lang="es-MX" sz="1300" b="1" dirty="0">
                    <a:ln>
                      <a:solidFill>
                        <a:sysClr val="windowText" lastClr="000000"/>
                      </a:solidFill>
                    </a:ln>
                    <a:solidFill>
                      <a:sysClr val="windowText" lastClr="000000"/>
                    </a:solidFill>
                    <a:latin typeface="Arial Black" panose="020B0A04020102020204" pitchFamily="34" charset="0"/>
                  </a:rPr>
                  <a:t>Dirección General de </a:t>
                </a:r>
                <a:r>
                  <a:rPr lang="es-MX" sz="1600" b="1" dirty="0">
                    <a:ln>
                      <a:solidFill>
                        <a:sysClr val="windowText" lastClr="000000"/>
                      </a:solidFill>
                    </a:ln>
                    <a:solidFill>
                      <a:sysClr val="windowText" lastClr="000000"/>
                    </a:solidFill>
                    <a:latin typeface="Arial Black" panose="020B0A04020102020204" pitchFamily="34" charset="0"/>
                  </a:rPr>
                  <a:t>Seguridad Pública y Tránsito Municipal</a:t>
                </a:r>
              </a:p>
            </p:txBody>
          </p:sp>
          <p:pic>
            <p:nvPicPr>
              <p:cNvPr id="26" name="Picture 4" descr="C4SUBCENTRO-1821-0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0587" b="88016"/>
              <a:stretch/>
            </p:blipFill>
            <p:spPr bwMode="auto">
              <a:xfrm>
                <a:off x="323801" y="1"/>
                <a:ext cx="8640960" cy="96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 name="Conector recto 6"/>
            <p:cNvCxnSpPr/>
            <p:nvPr/>
          </p:nvCxnSpPr>
          <p:spPr>
            <a:xfrm>
              <a:off x="8991583"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cxnSp>
          <p:nvCxnSpPr>
            <p:cNvPr id="23" name="Conector recto 6"/>
            <p:cNvCxnSpPr/>
            <p:nvPr/>
          </p:nvCxnSpPr>
          <p:spPr>
            <a:xfrm>
              <a:off x="2457219"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cxnSp>
          <p:nvCxnSpPr>
            <p:cNvPr id="24" name="Conector recto 6"/>
            <p:cNvCxnSpPr/>
            <p:nvPr/>
          </p:nvCxnSpPr>
          <p:spPr>
            <a:xfrm>
              <a:off x="2340025"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grpSp>
      <p:sp>
        <p:nvSpPr>
          <p:cNvPr id="13" name="17 CuadroTexto"/>
          <p:cNvSpPr txBox="1"/>
          <p:nvPr/>
        </p:nvSpPr>
        <p:spPr>
          <a:xfrm>
            <a:off x="899865" y="3068960"/>
            <a:ext cx="10081120" cy="1200329"/>
          </a:xfrm>
          <a:prstGeom prst="rect">
            <a:avLst/>
          </a:prstGeom>
          <a:noFill/>
        </p:spPr>
        <p:txBody>
          <a:bodyPr wrap="square" rtlCol="0">
            <a:spAutoFit/>
          </a:bodyPr>
          <a:lstStyle/>
          <a:p>
            <a:pPr algn="just"/>
            <a:r>
              <a:rPr lang="es-MX" dirty="0" smtClean="0"/>
              <a:t>DIRECCION DE PROFESIONALIZACIÓN</a:t>
            </a:r>
          </a:p>
          <a:p>
            <a:pPr algn="just"/>
            <a:r>
              <a:rPr lang="es-MX" dirty="0" smtClean="0"/>
              <a:t>PRESUPUESTO PERIODO 1-3: 		</a:t>
            </a:r>
            <a:r>
              <a:rPr lang="es-MX" b="1" dirty="0" smtClean="0"/>
              <a:t>$</a:t>
            </a:r>
            <a:r>
              <a:rPr lang="es-MX" b="1" i="1" dirty="0"/>
              <a:t>2,115,703.56</a:t>
            </a:r>
            <a:endParaRPr lang="es-MX" b="1" i="1" dirty="0" smtClean="0"/>
          </a:p>
          <a:p>
            <a:pPr algn="just"/>
            <a:r>
              <a:rPr lang="es-MX" dirty="0" smtClean="0"/>
              <a:t>EJERCIDO </a:t>
            </a:r>
            <a:r>
              <a:rPr lang="es-MX" dirty="0"/>
              <a:t>1-3:	 		</a:t>
            </a:r>
            <a:r>
              <a:rPr lang="es-MX" b="1" dirty="0" smtClean="0"/>
              <a:t>$</a:t>
            </a:r>
            <a:r>
              <a:rPr lang="es-MX" b="1" i="1" dirty="0"/>
              <a:t>486,968.94</a:t>
            </a:r>
            <a:endParaRPr lang="es-MX" b="1" i="1" dirty="0" smtClean="0"/>
          </a:p>
          <a:p>
            <a:pPr algn="just"/>
            <a:r>
              <a:rPr lang="es-MX" i="1" dirty="0" smtClean="0"/>
              <a:t>SALDO</a:t>
            </a:r>
            <a:r>
              <a:rPr lang="es-MX" i="1" dirty="0"/>
              <a:t>: </a:t>
            </a:r>
            <a:r>
              <a:rPr lang="es-MX" b="1" i="1" dirty="0"/>
              <a:t>				</a:t>
            </a:r>
            <a:r>
              <a:rPr lang="es-MX" b="1" i="1" dirty="0" smtClean="0"/>
              <a:t>$</a:t>
            </a:r>
            <a:r>
              <a:rPr lang="es-MX" b="1" i="1" dirty="0"/>
              <a:t>373,746.36</a:t>
            </a:r>
            <a:endParaRPr lang="es-MX" b="1" dirty="0"/>
          </a:p>
        </p:txBody>
      </p:sp>
      <p:sp>
        <p:nvSpPr>
          <p:cNvPr id="14" name="17 CuadroTexto"/>
          <p:cNvSpPr txBox="1"/>
          <p:nvPr/>
        </p:nvSpPr>
        <p:spPr>
          <a:xfrm>
            <a:off x="899865" y="4460919"/>
            <a:ext cx="10081120" cy="1200329"/>
          </a:xfrm>
          <a:prstGeom prst="rect">
            <a:avLst/>
          </a:prstGeom>
          <a:noFill/>
        </p:spPr>
        <p:txBody>
          <a:bodyPr wrap="square" rtlCol="0">
            <a:spAutoFit/>
          </a:bodyPr>
          <a:lstStyle/>
          <a:p>
            <a:pPr algn="just"/>
            <a:r>
              <a:rPr lang="es-MX" dirty="0" smtClean="0"/>
              <a:t>DIRECCION DE PARTICIPACIÓN CIUDADANA Y PREVENCIÓN DEL DELITO</a:t>
            </a:r>
          </a:p>
          <a:p>
            <a:pPr algn="just"/>
            <a:r>
              <a:rPr lang="es-MX" dirty="0" smtClean="0"/>
              <a:t>PRESUPUESTO PERIODO 1-3: 		</a:t>
            </a:r>
            <a:r>
              <a:rPr lang="es-MX" b="1" dirty="0" smtClean="0"/>
              <a:t>$</a:t>
            </a:r>
            <a:r>
              <a:rPr lang="es-MX" b="1" i="1" dirty="0"/>
              <a:t>794,555.24</a:t>
            </a:r>
            <a:endParaRPr lang="es-MX" b="1" i="1" dirty="0" smtClean="0"/>
          </a:p>
          <a:p>
            <a:pPr algn="just"/>
            <a:r>
              <a:rPr lang="es-MX" dirty="0" smtClean="0"/>
              <a:t>EJERCIDO </a:t>
            </a:r>
            <a:r>
              <a:rPr lang="es-MX" dirty="0"/>
              <a:t>1-3:	 		</a:t>
            </a:r>
            <a:r>
              <a:rPr lang="es-MX" b="1" dirty="0" smtClean="0"/>
              <a:t>$</a:t>
            </a:r>
            <a:r>
              <a:rPr lang="es-MX" b="1" i="1" dirty="0"/>
              <a:t>461,430.69</a:t>
            </a:r>
            <a:endParaRPr lang="es-MX" b="1" i="1" dirty="0" smtClean="0"/>
          </a:p>
          <a:p>
            <a:pPr algn="just"/>
            <a:r>
              <a:rPr lang="es-MX" i="1" dirty="0" smtClean="0"/>
              <a:t>SALDO</a:t>
            </a:r>
            <a:r>
              <a:rPr lang="es-MX" i="1" dirty="0"/>
              <a:t>: </a:t>
            </a:r>
            <a:r>
              <a:rPr lang="es-MX" b="1" i="1" dirty="0"/>
              <a:t>				</a:t>
            </a:r>
            <a:r>
              <a:rPr lang="es-MX" b="1" i="1" dirty="0" smtClean="0"/>
              <a:t>$</a:t>
            </a:r>
            <a:r>
              <a:rPr lang="es-MX" b="1" i="1" dirty="0"/>
              <a:t>311,638.82</a:t>
            </a:r>
            <a:endParaRPr lang="es-MX" b="1" dirty="0"/>
          </a:p>
        </p:txBody>
      </p:sp>
      <p:sp>
        <p:nvSpPr>
          <p:cNvPr id="16" name="17 CuadroTexto"/>
          <p:cNvSpPr txBox="1"/>
          <p:nvPr/>
        </p:nvSpPr>
        <p:spPr>
          <a:xfrm>
            <a:off x="899865" y="1556792"/>
            <a:ext cx="10081120" cy="1200329"/>
          </a:xfrm>
          <a:prstGeom prst="rect">
            <a:avLst/>
          </a:prstGeom>
          <a:noFill/>
        </p:spPr>
        <p:txBody>
          <a:bodyPr wrap="square" rtlCol="0">
            <a:spAutoFit/>
          </a:bodyPr>
          <a:lstStyle/>
          <a:p>
            <a:pPr algn="just"/>
            <a:r>
              <a:rPr lang="es-MX" dirty="0" smtClean="0"/>
              <a:t>DIRECCION JURIDICA</a:t>
            </a:r>
          </a:p>
          <a:p>
            <a:pPr algn="just"/>
            <a:r>
              <a:rPr lang="es-MX" dirty="0" smtClean="0"/>
              <a:t>PRESUPUESTO PERIODO 1-3: 		</a:t>
            </a:r>
            <a:r>
              <a:rPr lang="es-MX" b="1" dirty="0" smtClean="0"/>
              <a:t>$</a:t>
            </a:r>
            <a:r>
              <a:rPr lang="es-MX" b="1" i="1" dirty="0" smtClean="0"/>
              <a:t>397,426.38</a:t>
            </a:r>
          </a:p>
          <a:p>
            <a:pPr algn="just"/>
            <a:r>
              <a:rPr lang="es-MX" dirty="0" smtClean="0"/>
              <a:t>EJERCIDO </a:t>
            </a:r>
            <a:r>
              <a:rPr lang="es-MX" dirty="0"/>
              <a:t>1-3:	 		</a:t>
            </a:r>
            <a:r>
              <a:rPr lang="es-MX" b="1" dirty="0" smtClean="0"/>
              <a:t>$</a:t>
            </a:r>
            <a:r>
              <a:rPr lang="es-MX" b="1" i="1" dirty="0" smtClean="0"/>
              <a:t>215,550.54</a:t>
            </a:r>
          </a:p>
          <a:p>
            <a:pPr algn="just"/>
            <a:r>
              <a:rPr lang="es-MX" i="1" dirty="0" smtClean="0"/>
              <a:t>SALDO</a:t>
            </a:r>
            <a:r>
              <a:rPr lang="es-MX" i="1" dirty="0"/>
              <a:t>: </a:t>
            </a:r>
            <a:r>
              <a:rPr lang="es-MX" b="1" i="1" dirty="0"/>
              <a:t>				</a:t>
            </a:r>
            <a:r>
              <a:rPr lang="es-MX" b="1" i="1" dirty="0" smtClean="0"/>
              <a:t>$</a:t>
            </a:r>
            <a:r>
              <a:rPr lang="es-MX" b="1" i="1" dirty="0"/>
              <a:t>179,762.52</a:t>
            </a:r>
            <a:endParaRPr lang="es-MX" b="1" dirty="0"/>
          </a:p>
        </p:txBody>
      </p:sp>
    </p:spTree>
    <p:extLst>
      <p:ext uri="{BB962C8B-B14F-4D97-AF65-F5344CB8AC3E}">
        <p14:creationId xmlns:p14="http://schemas.microsoft.com/office/powerpoint/2010/main" val="24752986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NELLY\Logotipos\ESTRELLA.jpg"/>
          <p:cNvPicPr>
            <a:picLocks noChangeAspect="1" noChangeArrowheads="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4106317" y="1560887"/>
            <a:ext cx="3672408" cy="3521731"/>
          </a:xfrm>
          <a:prstGeom prst="rect">
            <a:avLst/>
          </a:prstGeom>
          <a:noFill/>
          <a:ln>
            <a:noFill/>
          </a:ln>
        </p:spPr>
      </p:pic>
      <p:grpSp>
        <p:nvGrpSpPr>
          <p:cNvPr id="19" name="18 Grupo"/>
          <p:cNvGrpSpPr/>
          <p:nvPr/>
        </p:nvGrpSpPr>
        <p:grpSpPr>
          <a:xfrm>
            <a:off x="359570" y="-315416"/>
            <a:ext cx="11521280" cy="1656184"/>
            <a:chOff x="359570" y="1"/>
            <a:chExt cx="11521280" cy="1112861"/>
          </a:xfrm>
        </p:grpSpPr>
        <p:cxnSp>
          <p:nvCxnSpPr>
            <p:cNvPr id="20" name="Conector recto 6"/>
            <p:cNvCxnSpPr/>
            <p:nvPr/>
          </p:nvCxnSpPr>
          <p:spPr>
            <a:xfrm>
              <a:off x="9108777"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grpSp>
          <p:nvGrpSpPr>
            <p:cNvPr id="21" name="1 Grupo"/>
            <p:cNvGrpSpPr/>
            <p:nvPr/>
          </p:nvGrpSpPr>
          <p:grpSpPr>
            <a:xfrm>
              <a:off x="359570" y="1"/>
              <a:ext cx="11521280" cy="1112861"/>
              <a:chOff x="323801" y="1"/>
              <a:chExt cx="11521280" cy="1112861"/>
            </a:xfrm>
          </p:grpSpPr>
          <p:sp>
            <p:nvSpPr>
              <p:cNvPr id="25" name="CuadroTexto 4"/>
              <p:cNvSpPr txBox="1"/>
              <p:nvPr/>
            </p:nvSpPr>
            <p:spPr>
              <a:xfrm>
                <a:off x="9252793" y="328033"/>
                <a:ext cx="2592288" cy="784829"/>
              </a:xfrm>
              <a:prstGeom prst="rect">
                <a:avLst/>
              </a:prstGeom>
              <a:noFill/>
            </p:spPr>
            <p:txBody>
              <a:bodyPr wrap="square" rtlCol="0">
                <a:spAutoFit/>
              </a:bodyPr>
              <a:lstStyle/>
              <a:p>
                <a:r>
                  <a:rPr lang="es-MX" sz="1300" b="1" dirty="0">
                    <a:ln>
                      <a:solidFill>
                        <a:sysClr val="windowText" lastClr="000000"/>
                      </a:solidFill>
                    </a:ln>
                    <a:solidFill>
                      <a:sysClr val="windowText" lastClr="000000"/>
                    </a:solidFill>
                    <a:latin typeface="Arial Black" panose="020B0A04020102020204" pitchFamily="34" charset="0"/>
                  </a:rPr>
                  <a:t>Dirección General de </a:t>
                </a:r>
                <a:r>
                  <a:rPr lang="es-MX" sz="1600" b="1" dirty="0">
                    <a:ln>
                      <a:solidFill>
                        <a:sysClr val="windowText" lastClr="000000"/>
                      </a:solidFill>
                    </a:ln>
                    <a:solidFill>
                      <a:sysClr val="windowText" lastClr="000000"/>
                    </a:solidFill>
                    <a:latin typeface="Arial Black" panose="020B0A04020102020204" pitchFamily="34" charset="0"/>
                  </a:rPr>
                  <a:t>Seguridad Pública y Tránsito Municipal</a:t>
                </a:r>
              </a:p>
            </p:txBody>
          </p:sp>
          <p:pic>
            <p:nvPicPr>
              <p:cNvPr id="26" name="Picture 4" descr="C4SUBCENTRO-1821-0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0587" b="88016"/>
              <a:stretch/>
            </p:blipFill>
            <p:spPr bwMode="auto">
              <a:xfrm>
                <a:off x="323801" y="1"/>
                <a:ext cx="8640960" cy="96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 name="Conector recto 6"/>
            <p:cNvCxnSpPr/>
            <p:nvPr/>
          </p:nvCxnSpPr>
          <p:spPr>
            <a:xfrm>
              <a:off x="8991583"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cxnSp>
          <p:nvCxnSpPr>
            <p:cNvPr id="23" name="Conector recto 6"/>
            <p:cNvCxnSpPr/>
            <p:nvPr/>
          </p:nvCxnSpPr>
          <p:spPr>
            <a:xfrm>
              <a:off x="2457219"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cxnSp>
          <p:nvCxnSpPr>
            <p:cNvPr id="24" name="Conector recto 6"/>
            <p:cNvCxnSpPr/>
            <p:nvPr/>
          </p:nvCxnSpPr>
          <p:spPr>
            <a:xfrm>
              <a:off x="2340025"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grpSp>
      <p:sp>
        <p:nvSpPr>
          <p:cNvPr id="13" name="17 CuadroTexto"/>
          <p:cNvSpPr txBox="1"/>
          <p:nvPr/>
        </p:nvSpPr>
        <p:spPr>
          <a:xfrm>
            <a:off x="899865" y="3140968"/>
            <a:ext cx="10081120" cy="1200329"/>
          </a:xfrm>
          <a:prstGeom prst="rect">
            <a:avLst/>
          </a:prstGeom>
          <a:noFill/>
        </p:spPr>
        <p:txBody>
          <a:bodyPr wrap="square" rtlCol="0">
            <a:spAutoFit/>
          </a:bodyPr>
          <a:lstStyle/>
          <a:p>
            <a:pPr algn="just"/>
            <a:r>
              <a:rPr lang="es-MX" dirty="0" smtClean="0"/>
              <a:t>DIRECCION DE GRUPOS TACTIVOS Y FUERZAS ESPECIALES</a:t>
            </a:r>
          </a:p>
          <a:p>
            <a:pPr algn="just"/>
            <a:r>
              <a:rPr lang="es-MX" dirty="0" smtClean="0"/>
              <a:t>PRESUPUESTO PERIODO 1-3: 		</a:t>
            </a:r>
            <a:r>
              <a:rPr lang="es-MX" b="1" dirty="0" smtClean="0"/>
              <a:t>$</a:t>
            </a:r>
            <a:r>
              <a:rPr lang="es-MX" b="1" i="1" dirty="0"/>
              <a:t>2,115,703.56</a:t>
            </a:r>
            <a:endParaRPr lang="es-MX" b="1" i="1" dirty="0" smtClean="0"/>
          </a:p>
          <a:p>
            <a:pPr algn="just"/>
            <a:r>
              <a:rPr lang="es-MX" dirty="0" smtClean="0"/>
              <a:t>EJERCIDO </a:t>
            </a:r>
            <a:r>
              <a:rPr lang="es-MX" dirty="0"/>
              <a:t>1-3:	 		</a:t>
            </a:r>
            <a:r>
              <a:rPr lang="es-MX" b="1" dirty="0" smtClean="0"/>
              <a:t>$</a:t>
            </a:r>
            <a:r>
              <a:rPr lang="es-MX" b="1" i="1" dirty="0" smtClean="0"/>
              <a:t>1,847,616.30</a:t>
            </a:r>
          </a:p>
          <a:p>
            <a:pPr algn="just"/>
            <a:r>
              <a:rPr lang="es-MX" i="1" dirty="0" smtClean="0"/>
              <a:t>SALDO</a:t>
            </a:r>
            <a:r>
              <a:rPr lang="es-MX" i="1" dirty="0"/>
              <a:t>: </a:t>
            </a:r>
            <a:r>
              <a:rPr lang="es-MX" b="1" i="1" dirty="0"/>
              <a:t>				</a:t>
            </a:r>
            <a:r>
              <a:rPr lang="es-MX" b="1" i="1" dirty="0" smtClean="0"/>
              <a:t>$</a:t>
            </a:r>
            <a:r>
              <a:rPr lang="es-MX" b="1" i="1" dirty="0"/>
              <a:t>703,658.51</a:t>
            </a:r>
            <a:endParaRPr lang="es-MX" b="1" dirty="0"/>
          </a:p>
        </p:txBody>
      </p:sp>
      <p:sp>
        <p:nvSpPr>
          <p:cNvPr id="14" name="17 CuadroTexto"/>
          <p:cNvSpPr txBox="1"/>
          <p:nvPr/>
        </p:nvSpPr>
        <p:spPr>
          <a:xfrm>
            <a:off x="899865" y="4532927"/>
            <a:ext cx="10081120" cy="1200329"/>
          </a:xfrm>
          <a:prstGeom prst="rect">
            <a:avLst/>
          </a:prstGeom>
          <a:noFill/>
        </p:spPr>
        <p:txBody>
          <a:bodyPr wrap="square" rtlCol="0">
            <a:spAutoFit/>
          </a:bodyPr>
          <a:lstStyle/>
          <a:p>
            <a:pPr algn="just"/>
            <a:r>
              <a:rPr lang="es-MX" dirty="0" smtClean="0"/>
              <a:t>DIRECCION DE ASUNTOS INTERNOS</a:t>
            </a:r>
          </a:p>
          <a:p>
            <a:pPr algn="just"/>
            <a:r>
              <a:rPr lang="es-MX" dirty="0" smtClean="0"/>
              <a:t>PRESUPUESTO PERIODO 1-3: 		</a:t>
            </a:r>
            <a:r>
              <a:rPr lang="es-MX" b="1" dirty="0" smtClean="0"/>
              <a:t>$</a:t>
            </a:r>
            <a:r>
              <a:rPr lang="es-MX" b="1" i="1" dirty="0" smtClean="0"/>
              <a:t>443,690.84</a:t>
            </a:r>
          </a:p>
          <a:p>
            <a:pPr algn="just"/>
            <a:r>
              <a:rPr lang="es-MX" dirty="0" smtClean="0"/>
              <a:t>EJERCIDO </a:t>
            </a:r>
            <a:r>
              <a:rPr lang="es-MX" dirty="0"/>
              <a:t>1-3:	 		</a:t>
            </a:r>
            <a:r>
              <a:rPr lang="es-MX" b="1" dirty="0" smtClean="0"/>
              <a:t>$</a:t>
            </a:r>
            <a:r>
              <a:rPr lang="es-MX" b="1" i="1" dirty="0"/>
              <a:t>106,149.15</a:t>
            </a:r>
            <a:endParaRPr lang="es-MX" b="1" i="1" dirty="0" smtClean="0"/>
          </a:p>
          <a:p>
            <a:pPr algn="just"/>
            <a:r>
              <a:rPr lang="es-MX" i="1" dirty="0" smtClean="0"/>
              <a:t>SALDO</a:t>
            </a:r>
            <a:r>
              <a:rPr lang="es-MX" i="1" dirty="0"/>
              <a:t>: </a:t>
            </a:r>
            <a:r>
              <a:rPr lang="es-MX" b="1" i="1" dirty="0"/>
              <a:t>				</a:t>
            </a:r>
            <a:r>
              <a:rPr lang="es-MX" b="1" i="1" dirty="0" smtClean="0"/>
              <a:t>$</a:t>
            </a:r>
            <a:r>
              <a:rPr lang="es-MX" b="1" i="1" dirty="0"/>
              <a:t>177,539.46</a:t>
            </a:r>
            <a:endParaRPr lang="es-MX" b="1" dirty="0"/>
          </a:p>
        </p:txBody>
      </p:sp>
      <p:sp>
        <p:nvSpPr>
          <p:cNvPr id="16" name="17 CuadroTexto"/>
          <p:cNvSpPr txBox="1"/>
          <p:nvPr/>
        </p:nvSpPr>
        <p:spPr>
          <a:xfrm>
            <a:off x="899865" y="1772816"/>
            <a:ext cx="10081120" cy="1200329"/>
          </a:xfrm>
          <a:prstGeom prst="rect">
            <a:avLst/>
          </a:prstGeom>
          <a:noFill/>
        </p:spPr>
        <p:txBody>
          <a:bodyPr wrap="square" rtlCol="0">
            <a:spAutoFit/>
          </a:bodyPr>
          <a:lstStyle/>
          <a:p>
            <a:pPr algn="just"/>
            <a:r>
              <a:rPr lang="es-MX" dirty="0" smtClean="0"/>
              <a:t>DIRECCION OPERATIVA</a:t>
            </a:r>
          </a:p>
          <a:p>
            <a:pPr algn="just"/>
            <a:r>
              <a:rPr lang="es-MX" dirty="0" smtClean="0"/>
              <a:t>PRESUPUESTO PERIODO 1-3: 		</a:t>
            </a:r>
            <a:r>
              <a:rPr lang="es-MX" b="1" dirty="0" smtClean="0"/>
              <a:t>$</a:t>
            </a:r>
            <a:r>
              <a:rPr lang="es-MX" b="1" i="1" dirty="0"/>
              <a:t>694,950.72</a:t>
            </a:r>
            <a:endParaRPr lang="es-MX" b="1" i="1" dirty="0" smtClean="0"/>
          </a:p>
          <a:p>
            <a:pPr algn="just"/>
            <a:r>
              <a:rPr lang="es-MX" dirty="0" smtClean="0"/>
              <a:t>EJERCIDO </a:t>
            </a:r>
            <a:r>
              <a:rPr lang="es-MX" dirty="0"/>
              <a:t>1-3:	 		</a:t>
            </a:r>
            <a:r>
              <a:rPr lang="es-MX" b="1" dirty="0" smtClean="0"/>
              <a:t>$</a:t>
            </a:r>
            <a:r>
              <a:rPr lang="es-MX" b="1" i="1" dirty="0"/>
              <a:t>104,020.11</a:t>
            </a:r>
            <a:endParaRPr lang="es-MX" b="1" i="1" dirty="0" smtClean="0"/>
          </a:p>
          <a:p>
            <a:pPr algn="just"/>
            <a:r>
              <a:rPr lang="es-MX" i="1" dirty="0" smtClean="0"/>
              <a:t>SALDO</a:t>
            </a:r>
            <a:r>
              <a:rPr lang="es-MX" i="1" dirty="0"/>
              <a:t>: </a:t>
            </a:r>
            <a:r>
              <a:rPr lang="es-MX" b="1" i="1" dirty="0"/>
              <a:t>				</a:t>
            </a:r>
            <a:r>
              <a:rPr lang="es-MX" b="1" i="1" dirty="0" smtClean="0"/>
              <a:t>$</a:t>
            </a:r>
            <a:r>
              <a:rPr lang="es-MX" b="1" i="1" dirty="0"/>
              <a:t>546,618.38</a:t>
            </a:r>
            <a:endParaRPr lang="es-MX" b="1" dirty="0"/>
          </a:p>
        </p:txBody>
      </p:sp>
    </p:spTree>
    <p:extLst>
      <p:ext uri="{BB962C8B-B14F-4D97-AF65-F5344CB8AC3E}">
        <p14:creationId xmlns:p14="http://schemas.microsoft.com/office/powerpoint/2010/main" val="14128223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NELLY\Logotipos\ESTRELLA.jpg"/>
          <p:cNvPicPr>
            <a:picLocks noChangeAspect="1" noChangeArrowheads="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4106317" y="1560887"/>
            <a:ext cx="3672408" cy="3521731"/>
          </a:xfrm>
          <a:prstGeom prst="rect">
            <a:avLst/>
          </a:prstGeom>
          <a:noFill/>
          <a:ln>
            <a:noFill/>
          </a:ln>
        </p:spPr>
      </p:pic>
      <p:grpSp>
        <p:nvGrpSpPr>
          <p:cNvPr id="19" name="18 Grupo"/>
          <p:cNvGrpSpPr/>
          <p:nvPr/>
        </p:nvGrpSpPr>
        <p:grpSpPr>
          <a:xfrm>
            <a:off x="359570" y="-315416"/>
            <a:ext cx="11521280" cy="1656184"/>
            <a:chOff x="359570" y="1"/>
            <a:chExt cx="11521280" cy="1112861"/>
          </a:xfrm>
        </p:grpSpPr>
        <p:cxnSp>
          <p:nvCxnSpPr>
            <p:cNvPr id="20" name="Conector recto 6"/>
            <p:cNvCxnSpPr/>
            <p:nvPr/>
          </p:nvCxnSpPr>
          <p:spPr>
            <a:xfrm>
              <a:off x="9108777"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grpSp>
          <p:nvGrpSpPr>
            <p:cNvPr id="21" name="1 Grupo"/>
            <p:cNvGrpSpPr/>
            <p:nvPr/>
          </p:nvGrpSpPr>
          <p:grpSpPr>
            <a:xfrm>
              <a:off x="359570" y="1"/>
              <a:ext cx="11521280" cy="1112861"/>
              <a:chOff x="323801" y="1"/>
              <a:chExt cx="11521280" cy="1112861"/>
            </a:xfrm>
          </p:grpSpPr>
          <p:sp>
            <p:nvSpPr>
              <p:cNvPr id="25" name="CuadroTexto 4"/>
              <p:cNvSpPr txBox="1"/>
              <p:nvPr/>
            </p:nvSpPr>
            <p:spPr>
              <a:xfrm>
                <a:off x="9252793" y="328033"/>
                <a:ext cx="2592288" cy="784829"/>
              </a:xfrm>
              <a:prstGeom prst="rect">
                <a:avLst/>
              </a:prstGeom>
              <a:noFill/>
            </p:spPr>
            <p:txBody>
              <a:bodyPr wrap="square" rtlCol="0">
                <a:spAutoFit/>
              </a:bodyPr>
              <a:lstStyle/>
              <a:p>
                <a:r>
                  <a:rPr lang="es-MX" sz="1300" b="1" dirty="0">
                    <a:ln>
                      <a:solidFill>
                        <a:sysClr val="windowText" lastClr="000000"/>
                      </a:solidFill>
                    </a:ln>
                    <a:solidFill>
                      <a:sysClr val="windowText" lastClr="000000"/>
                    </a:solidFill>
                    <a:latin typeface="Arial Black" panose="020B0A04020102020204" pitchFamily="34" charset="0"/>
                  </a:rPr>
                  <a:t>Dirección General de </a:t>
                </a:r>
                <a:r>
                  <a:rPr lang="es-MX" sz="1600" b="1" dirty="0">
                    <a:ln>
                      <a:solidFill>
                        <a:sysClr val="windowText" lastClr="000000"/>
                      </a:solidFill>
                    </a:ln>
                    <a:solidFill>
                      <a:sysClr val="windowText" lastClr="000000"/>
                    </a:solidFill>
                    <a:latin typeface="Arial Black" panose="020B0A04020102020204" pitchFamily="34" charset="0"/>
                  </a:rPr>
                  <a:t>Seguridad Pública y Tránsito Municipal</a:t>
                </a:r>
              </a:p>
            </p:txBody>
          </p:sp>
          <p:pic>
            <p:nvPicPr>
              <p:cNvPr id="26" name="Picture 4" descr="C4SUBCENTRO-1821-0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0587" b="88016"/>
              <a:stretch/>
            </p:blipFill>
            <p:spPr bwMode="auto">
              <a:xfrm>
                <a:off x="323801" y="1"/>
                <a:ext cx="8640960" cy="96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 name="Conector recto 6"/>
            <p:cNvCxnSpPr/>
            <p:nvPr/>
          </p:nvCxnSpPr>
          <p:spPr>
            <a:xfrm>
              <a:off x="8991583"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cxnSp>
          <p:nvCxnSpPr>
            <p:cNvPr id="23" name="Conector recto 6"/>
            <p:cNvCxnSpPr/>
            <p:nvPr/>
          </p:nvCxnSpPr>
          <p:spPr>
            <a:xfrm>
              <a:off x="2457219"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cxnSp>
          <p:nvCxnSpPr>
            <p:cNvPr id="24" name="Conector recto 6"/>
            <p:cNvCxnSpPr/>
            <p:nvPr/>
          </p:nvCxnSpPr>
          <p:spPr>
            <a:xfrm>
              <a:off x="2340025"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grpSp>
      <p:sp>
        <p:nvSpPr>
          <p:cNvPr id="12" name="17 CuadroTexto"/>
          <p:cNvSpPr txBox="1"/>
          <p:nvPr/>
        </p:nvSpPr>
        <p:spPr>
          <a:xfrm>
            <a:off x="901961" y="1560887"/>
            <a:ext cx="10081120" cy="1261884"/>
          </a:xfrm>
          <a:prstGeom prst="rect">
            <a:avLst/>
          </a:prstGeom>
          <a:noFill/>
        </p:spPr>
        <p:txBody>
          <a:bodyPr wrap="square" rtlCol="0">
            <a:spAutoFit/>
          </a:bodyPr>
          <a:lstStyle/>
          <a:p>
            <a:pPr algn="just"/>
            <a:r>
              <a:rPr lang="es-MX" dirty="0" smtClean="0"/>
              <a:t>RECURSO FORTASEG 2019: 		</a:t>
            </a:r>
            <a:r>
              <a:rPr lang="es-MX" b="1" dirty="0" smtClean="0"/>
              <a:t>EN TRAMITE</a:t>
            </a:r>
          </a:p>
          <a:p>
            <a:pPr algn="just"/>
            <a:r>
              <a:rPr lang="es-MX" dirty="0"/>
              <a:t>	</a:t>
            </a:r>
            <a:r>
              <a:rPr lang="es-MX" dirty="0" smtClean="0"/>
              <a:t>	        </a:t>
            </a:r>
            <a:endParaRPr lang="es-MX" dirty="0"/>
          </a:p>
          <a:p>
            <a:pPr algn="just"/>
            <a:endParaRPr lang="es-MX" dirty="0" smtClean="0"/>
          </a:p>
          <a:p>
            <a:pPr algn="just"/>
            <a:r>
              <a:rPr lang="es-MX" dirty="0" smtClean="0"/>
              <a:t>TOTAL EJERCIDO POR LA DIR. GRAL. DE SEG. PUB. Y TTO. 	</a:t>
            </a:r>
            <a:r>
              <a:rPr lang="es-MX" dirty="0"/>
              <a:t> </a:t>
            </a:r>
            <a:r>
              <a:rPr lang="es-MX" sz="2200" b="1" dirty="0"/>
              <a:t>$</a:t>
            </a:r>
            <a:r>
              <a:rPr lang="es-MX" sz="2200" b="1" dirty="0" smtClean="0"/>
              <a:t>39,773,770.39</a:t>
            </a:r>
          </a:p>
        </p:txBody>
      </p:sp>
    </p:spTree>
    <p:extLst>
      <p:ext uri="{BB962C8B-B14F-4D97-AF65-F5344CB8AC3E}">
        <p14:creationId xmlns:p14="http://schemas.microsoft.com/office/powerpoint/2010/main" val="823935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2" descr="C:\NELLY\Logotipos\ESTRELLA.jpg"/>
          <p:cNvPicPr>
            <a:picLocks noChangeAspect="1" noChangeArrowheads="1"/>
          </p:cNvPicPr>
          <p:nvPr/>
        </p:nvPicPr>
        <p:blipFill>
          <a:blip r:embed="rId3" cstate="print">
            <a:clrChange>
              <a:clrFrom>
                <a:srgbClr val="FFFFFF"/>
              </a:clrFrom>
              <a:clrTo>
                <a:srgbClr val="FFFFFF">
                  <a:alpha val="0"/>
                </a:srgbClr>
              </a:clrTo>
            </a:clrChange>
            <a:lum bright="70000" contrast="-70000"/>
          </a:blip>
          <a:srcRect/>
          <a:stretch>
            <a:fillRect/>
          </a:stretch>
        </p:blipFill>
        <p:spPr bwMode="auto">
          <a:xfrm>
            <a:off x="4106317" y="1560887"/>
            <a:ext cx="3672408" cy="3521731"/>
          </a:xfrm>
          <a:prstGeom prst="rect">
            <a:avLst/>
          </a:prstGeom>
          <a:noFill/>
          <a:ln>
            <a:noFill/>
          </a:ln>
        </p:spPr>
      </p:pic>
      <p:grpSp>
        <p:nvGrpSpPr>
          <p:cNvPr id="19" name="18 Grupo"/>
          <p:cNvGrpSpPr/>
          <p:nvPr/>
        </p:nvGrpSpPr>
        <p:grpSpPr>
          <a:xfrm>
            <a:off x="359570" y="-315416"/>
            <a:ext cx="11521280" cy="1656184"/>
            <a:chOff x="359570" y="1"/>
            <a:chExt cx="11521280" cy="1112861"/>
          </a:xfrm>
        </p:grpSpPr>
        <p:cxnSp>
          <p:nvCxnSpPr>
            <p:cNvPr id="20" name="Conector recto 6"/>
            <p:cNvCxnSpPr/>
            <p:nvPr/>
          </p:nvCxnSpPr>
          <p:spPr>
            <a:xfrm>
              <a:off x="9108777"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grpSp>
          <p:nvGrpSpPr>
            <p:cNvPr id="21" name="1 Grupo"/>
            <p:cNvGrpSpPr/>
            <p:nvPr/>
          </p:nvGrpSpPr>
          <p:grpSpPr>
            <a:xfrm>
              <a:off x="359570" y="1"/>
              <a:ext cx="11521280" cy="1112861"/>
              <a:chOff x="323801" y="1"/>
              <a:chExt cx="11521280" cy="1112861"/>
            </a:xfrm>
          </p:grpSpPr>
          <p:sp>
            <p:nvSpPr>
              <p:cNvPr id="25" name="CuadroTexto 4"/>
              <p:cNvSpPr txBox="1"/>
              <p:nvPr/>
            </p:nvSpPr>
            <p:spPr>
              <a:xfrm>
                <a:off x="9252793" y="328033"/>
                <a:ext cx="2592288" cy="784829"/>
              </a:xfrm>
              <a:prstGeom prst="rect">
                <a:avLst/>
              </a:prstGeom>
              <a:noFill/>
            </p:spPr>
            <p:txBody>
              <a:bodyPr wrap="square" rtlCol="0">
                <a:spAutoFit/>
              </a:bodyPr>
              <a:lstStyle/>
              <a:p>
                <a:r>
                  <a:rPr lang="es-MX" sz="1300" b="1" dirty="0">
                    <a:ln>
                      <a:solidFill>
                        <a:sysClr val="windowText" lastClr="000000"/>
                      </a:solidFill>
                    </a:ln>
                    <a:solidFill>
                      <a:sysClr val="windowText" lastClr="000000"/>
                    </a:solidFill>
                    <a:latin typeface="Arial Black" panose="020B0A04020102020204" pitchFamily="34" charset="0"/>
                  </a:rPr>
                  <a:t>Dirección General de </a:t>
                </a:r>
                <a:r>
                  <a:rPr lang="es-MX" sz="1600" b="1" dirty="0">
                    <a:ln>
                      <a:solidFill>
                        <a:sysClr val="windowText" lastClr="000000"/>
                      </a:solidFill>
                    </a:ln>
                    <a:solidFill>
                      <a:sysClr val="windowText" lastClr="000000"/>
                    </a:solidFill>
                    <a:latin typeface="Arial Black" panose="020B0A04020102020204" pitchFamily="34" charset="0"/>
                  </a:rPr>
                  <a:t>Seguridad Pública y Tránsito Municipal</a:t>
                </a:r>
              </a:p>
            </p:txBody>
          </p:sp>
          <p:pic>
            <p:nvPicPr>
              <p:cNvPr id="26" name="Picture 4" descr="C4SUBCENTRO-1821-01"/>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20587" b="88016"/>
              <a:stretch/>
            </p:blipFill>
            <p:spPr bwMode="auto">
              <a:xfrm>
                <a:off x="323801" y="1"/>
                <a:ext cx="8640960" cy="96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 name="Conector recto 6"/>
            <p:cNvCxnSpPr/>
            <p:nvPr/>
          </p:nvCxnSpPr>
          <p:spPr>
            <a:xfrm>
              <a:off x="8991583"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cxnSp>
          <p:nvCxnSpPr>
            <p:cNvPr id="23" name="Conector recto 6"/>
            <p:cNvCxnSpPr/>
            <p:nvPr/>
          </p:nvCxnSpPr>
          <p:spPr>
            <a:xfrm>
              <a:off x="2457219"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cxnSp>
          <p:nvCxnSpPr>
            <p:cNvPr id="24" name="Conector recto 6"/>
            <p:cNvCxnSpPr/>
            <p:nvPr/>
          </p:nvCxnSpPr>
          <p:spPr>
            <a:xfrm>
              <a:off x="2340025"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grpSp>
      <p:sp>
        <p:nvSpPr>
          <p:cNvPr id="15" name="17 CuadroTexto"/>
          <p:cNvSpPr txBox="1"/>
          <p:nvPr/>
        </p:nvSpPr>
        <p:spPr>
          <a:xfrm>
            <a:off x="827857" y="1538330"/>
            <a:ext cx="10081120" cy="3785652"/>
          </a:xfrm>
          <a:prstGeom prst="rect">
            <a:avLst/>
          </a:prstGeom>
          <a:noFill/>
        </p:spPr>
        <p:txBody>
          <a:bodyPr wrap="square" rtlCol="0">
            <a:spAutoFit/>
          </a:bodyPr>
          <a:lstStyle/>
          <a:p>
            <a:pPr algn="just"/>
            <a:r>
              <a:rPr lang="es-ES_tradnl" sz="2400" b="1" dirty="0" smtClean="0"/>
              <a:t>Dirección </a:t>
            </a:r>
            <a:r>
              <a:rPr lang="es-ES_tradnl" sz="2400" b="1" dirty="0"/>
              <a:t>General de Seguridad Pública y Tránsito </a:t>
            </a:r>
            <a:r>
              <a:rPr lang="es-ES_tradnl" sz="2400" b="1" dirty="0" smtClean="0"/>
              <a:t>Municipal:</a:t>
            </a:r>
          </a:p>
          <a:p>
            <a:pPr algn="just"/>
            <a:endParaRPr lang="es-ES_tradnl" sz="2400" dirty="0" smtClean="0"/>
          </a:p>
          <a:p>
            <a:pPr algn="just"/>
            <a:r>
              <a:rPr lang="es-ES_tradnl" sz="2400" dirty="0" smtClean="0"/>
              <a:t>Programa: </a:t>
            </a:r>
            <a:r>
              <a:rPr lang="es-ES_tradnl" sz="2400" dirty="0"/>
              <a:t>Participación Ciudadana en Seguridad </a:t>
            </a:r>
            <a:r>
              <a:rPr lang="es-ES_tradnl" sz="2400" dirty="0" smtClean="0"/>
              <a:t>Pública.</a:t>
            </a:r>
          </a:p>
          <a:p>
            <a:pPr algn="just"/>
            <a:endParaRPr lang="es-ES_tradnl" sz="2400" b="1" i="1" dirty="0"/>
          </a:p>
          <a:p>
            <a:pPr algn="just"/>
            <a:r>
              <a:rPr lang="es-ES_tradnl" sz="2400" b="1" i="1" dirty="0" smtClean="0"/>
              <a:t>Su objetivo es la prevención de la comisión de delitos y faltas administrativas a través de jornadas de rescate de espacios públicos, brindar platicas a niveles preescolar, primaria, secundaria, preparatoria  para fomentar una cultura de paz y legalidad, platicas de prevención del delito con empleados de diferentes empresas, proximidad vecinal por medio de comités policiales vecinales, realización de jornadas de limpieza y acondicionamiento de espacios públicos.</a:t>
            </a:r>
            <a:endParaRPr lang="es-MX" sz="2400" b="1" i="1" dirty="0"/>
          </a:p>
        </p:txBody>
      </p:sp>
    </p:spTree>
    <p:extLst>
      <p:ext uri="{BB962C8B-B14F-4D97-AF65-F5344CB8AC3E}">
        <p14:creationId xmlns:p14="http://schemas.microsoft.com/office/powerpoint/2010/main" val="6801571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NELLY\Logotipos\ESTRELLA.jpg"/>
          <p:cNvPicPr>
            <a:picLocks noChangeAspect="1" noChangeArrowheads="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4106317" y="1560887"/>
            <a:ext cx="3672408" cy="3521731"/>
          </a:xfrm>
          <a:prstGeom prst="rect">
            <a:avLst/>
          </a:prstGeom>
          <a:noFill/>
          <a:ln>
            <a:noFill/>
          </a:ln>
        </p:spPr>
      </p:pic>
      <p:grpSp>
        <p:nvGrpSpPr>
          <p:cNvPr id="19" name="18 Grupo"/>
          <p:cNvGrpSpPr/>
          <p:nvPr/>
        </p:nvGrpSpPr>
        <p:grpSpPr>
          <a:xfrm>
            <a:off x="359570" y="-315416"/>
            <a:ext cx="11521280" cy="1656184"/>
            <a:chOff x="359570" y="1"/>
            <a:chExt cx="11521280" cy="1112861"/>
          </a:xfrm>
        </p:grpSpPr>
        <p:cxnSp>
          <p:nvCxnSpPr>
            <p:cNvPr id="20" name="Conector recto 6"/>
            <p:cNvCxnSpPr/>
            <p:nvPr/>
          </p:nvCxnSpPr>
          <p:spPr>
            <a:xfrm>
              <a:off x="9108777"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grpSp>
          <p:nvGrpSpPr>
            <p:cNvPr id="21" name="1 Grupo"/>
            <p:cNvGrpSpPr/>
            <p:nvPr/>
          </p:nvGrpSpPr>
          <p:grpSpPr>
            <a:xfrm>
              <a:off x="359570" y="1"/>
              <a:ext cx="11521280" cy="1112861"/>
              <a:chOff x="323801" y="1"/>
              <a:chExt cx="11521280" cy="1112861"/>
            </a:xfrm>
          </p:grpSpPr>
          <p:sp>
            <p:nvSpPr>
              <p:cNvPr id="25" name="CuadroTexto 4"/>
              <p:cNvSpPr txBox="1"/>
              <p:nvPr/>
            </p:nvSpPr>
            <p:spPr>
              <a:xfrm>
                <a:off x="9252793" y="328033"/>
                <a:ext cx="2592288" cy="784829"/>
              </a:xfrm>
              <a:prstGeom prst="rect">
                <a:avLst/>
              </a:prstGeom>
              <a:noFill/>
            </p:spPr>
            <p:txBody>
              <a:bodyPr wrap="square" rtlCol="0">
                <a:spAutoFit/>
              </a:bodyPr>
              <a:lstStyle/>
              <a:p>
                <a:r>
                  <a:rPr lang="es-MX" sz="1300" b="1" dirty="0">
                    <a:ln>
                      <a:solidFill>
                        <a:sysClr val="windowText" lastClr="000000"/>
                      </a:solidFill>
                    </a:ln>
                    <a:solidFill>
                      <a:sysClr val="windowText" lastClr="000000"/>
                    </a:solidFill>
                    <a:latin typeface="Arial Black" panose="020B0A04020102020204" pitchFamily="34" charset="0"/>
                  </a:rPr>
                  <a:t>Dirección General de </a:t>
                </a:r>
                <a:r>
                  <a:rPr lang="es-MX" sz="1600" b="1" dirty="0">
                    <a:ln>
                      <a:solidFill>
                        <a:sysClr val="windowText" lastClr="000000"/>
                      </a:solidFill>
                    </a:ln>
                    <a:solidFill>
                      <a:sysClr val="windowText" lastClr="000000"/>
                    </a:solidFill>
                    <a:latin typeface="Arial Black" panose="020B0A04020102020204" pitchFamily="34" charset="0"/>
                  </a:rPr>
                  <a:t>Seguridad Pública y Tránsito Municipal</a:t>
                </a:r>
              </a:p>
            </p:txBody>
          </p:sp>
          <p:pic>
            <p:nvPicPr>
              <p:cNvPr id="26" name="Picture 4" descr="C4SUBCENTRO-1821-0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0587" b="88016"/>
              <a:stretch/>
            </p:blipFill>
            <p:spPr bwMode="auto">
              <a:xfrm>
                <a:off x="323801" y="1"/>
                <a:ext cx="8640960" cy="96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 name="Conector recto 6"/>
            <p:cNvCxnSpPr/>
            <p:nvPr/>
          </p:nvCxnSpPr>
          <p:spPr>
            <a:xfrm>
              <a:off x="8991583"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cxnSp>
          <p:nvCxnSpPr>
            <p:cNvPr id="23" name="Conector recto 6"/>
            <p:cNvCxnSpPr/>
            <p:nvPr/>
          </p:nvCxnSpPr>
          <p:spPr>
            <a:xfrm>
              <a:off x="2457219"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cxnSp>
          <p:nvCxnSpPr>
            <p:cNvPr id="24" name="Conector recto 6"/>
            <p:cNvCxnSpPr/>
            <p:nvPr/>
          </p:nvCxnSpPr>
          <p:spPr>
            <a:xfrm>
              <a:off x="2340025"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grpSp>
      <p:sp>
        <p:nvSpPr>
          <p:cNvPr id="15" name="17 CuadroTexto"/>
          <p:cNvSpPr txBox="1"/>
          <p:nvPr/>
        </p:nvSpPr>
        <p:spPr>
          <a:xfrm>
            <a:off x="827857" y="1538330"/>
            <a:ext cx="10081120" cy="4893647"/>
          </a:xfrm>
          <a:prstGeom prst="rect">
            <a:avLst/>
          </a:prstGeom>
          <a:noFill/>
        </p:spPr>
        <p:txBody>
          <a:bodyPr wrap="square" rtlCol="0">
            <a:spAutoFit/>
          </a:bodyPr>
          <a:lstStyle/>
          <a:p>
            <a:pPr algn="just"/>
            <a:r>
              <a:rPr lang="es-ES_tradnl" sz="2400" b="1" dirty="0" smtClean="0"/>
              <a:t>Dirección </a:t>
            </a:r>
            <a:r>
              <a:rPr lang="es-ES_tradnl" sz="2400" b="1" dirty="0"/>
              <a:t>General de Seguridad Pública y Tránsito </a:t>
            </a:r>
            <a:r>
              <a:rPr lang="es-ES_tradnl" sz="2400" b="1" dirty="0" smtClean="0"/>
              <a:t>Municipal:</a:t>
            </a:r>
          </a:p>
          <a:p>
            <a:pPr algn="just"/>
            <a:endParaRPr lang="es-ES_tradnl" sz="2400" dirty="0" smtClean="0"/>
          </a:p>
          <a:p>
            <a:pPr algn="just"/>
            <a:r>
              <a:rPr lang="es-ES_tradnl" sz="2400" dirty="0" smtClean="0"/>
              <a:t>Programa: </a:t>
            </a:r>
            <a:r>
              <a:rPr lang="es-ES_tradnl" sz="2400" dirty="0"/>
              <a:t>Fortalecimiento institucional </a:t>
            </a:r>
            <a:r>
              <a:rPr lang="es-ES_tradnl" sz="2400" dirty="0" smtClean="0"/>
              <a:t>policial.</a:t>
            </a:r>
          </a:p>
          <a:p>
            <a:endParaRPr lang="es-ES_tradnl" sz="2400" b="1" i="1" dirty="0"/>
          </a:p>
          <a:p>
            <a:pPr algn="just"/>
            <a:r>
              <a:rPr lang="es-ES_tradnl" sz="2400" b="1" i="1" dirty="0" smtClean="0"/>
              <a:t>Aumentar la capacidad de reacción de las diferentes direcciones, al aumentar la plantilla laboral, mejorar el equipamiento policial y fortalecer la infraestructura existente, creación del escuadrón canino para la localización de sustancias prohibidas, armas y explosivos, construcción y puesta en marcha de la subdirección de</a:t>
            </a:r>
            <a:r>
              <a:rPr lang="es-ES_tradnl" sz="2400" i="1" dirty="0" smtClean="0"/>
              <a:t> </a:t>
            </a:r>
            <a:r>
              <a:rPr lang="es-ES_tradnl" sz="2400" b="1" i="1" dirty="0"/>
              <a:t>Policía Preventiva y Tránsito Municipal en villas del </a:t>
            </a:r>
            <a:r>
              <a:rPr lang="es-ES_tradnl" sz="2400" b="1" i="1" dirty="0" smtClean="0"/>
              <a:t>Sol, gestionar la edificación de espacios para la formación de elementos  de acuerdo a la Ley General del Sistema Nacional De Seguridad Pública, adquisición de 2 ambulancias de rescate, estancia infantil para hijos de madres o padres de la D</a:t>
            </a:r>
            <a:r>
              <a:rPr lang="es-MX" sz="2400" b="1" i="1" dirty="0" err="1" smtClean="0"/>
              <a:t>GSPyT</a:t>
            </a:r>
            <a:r>
              <a:rPr lang="es-MX" sz="2400" b="1" i="1" dirty="0" smtClean="0"/>
              <a:t>.</a:t>
            </a:r>
            <a:endParaRPr lang="es-ES_tradnl" sz="2400" b="1" i="1" dirty="0" smtClean="0"/>
          </a:p>
        </p:txBody>
      </p:sp>
    </p:spTree>
    <p:extLst>
      <p:ext uri="{BB962C8B-B14F-4D97-AF65-F5344CB8AC3E}">
        <p14:creationId xmlns:p14="http://schemas.microsoft.com/office/powerpoint/2010/main" val="1903688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NELLY\Logotipos\ESTRELLA.jpg"/>
          <p:cNvPicPr>
            <a:picLocks noChangeAspect="1" noChangeArrowheads="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4106317" y="1560887"/>
            <a:ext cx="3672408" cy="3521731"/>
          </a:xfrm>
          <a:prstGeom prst="rect">
            <a:avLst/>
          </a:prstGeom>
          <a:noFill/>
          <a:ln>
            <a:noFill/>
          </a:ln>
        </p:spPr>
      </p:pic>
      <p:grpSp>
        <p:nvGrpSpPr>
          <p:cNvPr id="19" name="18 Grupo"/>
          <p:cNvGrpSpPr/>
          <p:nvPr/>
        </p:nvGrpSpPr>
        <p:grpSpPr>
          <a:xfrm>
            <a:off x="359570" y="-315416"/>
            <a:ext cx="11521280" cy="1656184"/>
            <a:chOff x="359570" y="1"/>
            <a:chExt cx="11521280" cy="1112861"/>
          </a:xfrm>
        </p:grpSpPr>
        <p:cxnSp>
          <p:nvCxnSpPr>
            <p:cNvPr id="20" name="Conector recto 6"/>
            <p:cNvCxnSpPr/>
            <p:nvPr/>
          </p:nvCxnSpPr>
          <p:spPr>
            <a:xfrm>
              <a:off x="9108777"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grpSp>
          <p:nvGrpSpPr>
            <p:cNvPr id="21" name="1 Grupo"/>
            <p:cNvGrpSpPr/>
            <p:nvPr/>
          </p:nvGrpSpPr>
          <p:grpSpPr>
            <a:xfrm>
              <a:off x="359570" y="1"/>
              <a:ext cx="11521280" cy="1112861"/>
              <a:chOff x="323801" y="1"/>
              <a:chExt cx="11521280" cy="1112861"/>
            </a:xfrm>
          </p:grpSpPr>
          <p:sp>
            <p:nvSpPr>
              <p:cNvPr id="25" name="CuadroTexto 4"/>
              <p:cNvSpPr txBox="1"/>
              <p:nvPr/>
            </p:nvSpPr>
            <p:spPr>
              <a:xfrm>
                <a:off x="9252793" y="328033"/>
                <a:ext cx="2592288" cy="784829"/>
              </a:xfrm>
              <a:prstGeom prst="rect">
                <a:avLst/>
              </a:prstGeom>
              <a:noFill/>
            </p:spPr>
            <p:txBody>
              <a:bodyPr wrap="square" rtlCol="0">
                <a:spAutoFit/>
              </a:bodyPr>
              <a:lstStyle/>
              <a:p>
                <a:r>
                  <a:rPr lang="es-MX" sz="1300" b="1" dirty="0">
                    <a:ln>
                      <a:solidFill>
                        <a:sysClr val="windowText" lastClr="000000"/>
                      </a:solidFill>
                    </a:ln>
                    <a:solidFill>
                      <a:sysClr val="windowText" lastClr="000000"/>
                    </a:solidFill>
                    <a:latin typeface="Arial Black" panose="020B0A04020102020204" pitchFamily="34" charset="0"/>
                  </a:rPr>
                  <a:t>Dirección General de </a:t>
                </a:r>
                <a:r>
                  <a:rPr lang="es-MX" sz="1600" b="1" dirty="0">
                    <a:ln>
                      <a:solidFill>
                        <a:sysClr val="windowText" lastClr="000000"/>
                      </a:solidFill>
                    </a:ln>
                    <a:solidFill>
                      <a:sysClr val="windowText" lastClr="000000"/>
                    </a:solidFill>
                    <a:latin typeface="Arial Black" panose="020B0A04020102020204" pitchFamily="34" charset="0"/>
                  </a:rPr>
                  <a:t>Seguridad Pública y Tránsito Municipal</a:t>
                </a:r>
              </a:p>
            </p:txBody>
          </p:sp>
          <p:pic>
            <p:nvPicPr>
              <p:cNvPr id="26" name="Picture 4" descr="C4SUBCENTRO-1821-0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0587" b="88016"/>
              <a:stretch/>
            </p:blipFill>
            <p:spPr bwMode="auto">
              <a:xfrm>
                <a:off x="323801" y="1"/>
                <a:ext cx="8640960" cy="96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 name="Conector recto 6"/>
            <p:cNvCxnSpPr/>
            <p:nvPr/>
          </p:nvCxnSpPr>
          <p:spPr>
            <a:xfrm>
              <a:off x="8991583"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cxnSp>
          <p:nvCxnSpPr>
            <p:cNvPr id="23" name="Conector recto 6"/>
            <p:cNvCxnSpPr/>
            <p:nvPr/>
          </p:nvCxnSpPr>
          <p:spPr>
            <a:xfrm>
              <a:off x="2457219"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cxnSp>
          <p:nvCxnSpPr>
            <p:cNvPr id="24" name="Conector recto 6"/>
            <p:cNvCxnSpPr/>
            <p:nvPr/>
          </p:nvCxnSpPr>
          <p:spPr>
            <a:xfrm>
              <a:off x="2340025"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grpSp>
      <p:sp>
        <p:nvSpPr>
          <p:cNvPr id="15" name="17 CuadroTexto"/>
          <p:cNvSpPr txBox="1"/>
          <p:nvPr/>
        </p:nvSpPr>
        <p:spPr>
          <a:xfrm>
            <a:off x="827857" y="1538330"/>
            <a:ext cx="10081120" cy="3416320"/>
          </a:xfrm>
          <a:prstGeom prst="rect">
            <a:avLst/>
          </a:prstGeom>
          <a:noFill/>
        </p:spPr>
        <p:txBody>
          <a:bodyPr wrap="square" rtlCol="0">
            <a:spAutoFit/>
          </a:bodyPr>
          <a:lstStyle/>
          <a:p>
            <a:pPr algn="just"/>
            <a:r>
              <a:rPr lang="es-ES_tradnl" sz="2400" b="1" dirty="0" smtClean="0"/>
              <a:t>Dirección </a:t>
            </a:r>
            <a:r>
              <a:rPr lang="es-ES_tradnl" sz="2400" b="1" dirty="0"/>
              <a:t>General de Seguridad Pública y Tránsito Municipal.</a:t>
            </a:r>
            <a:r>
              <a:rPr lang="es-ES_tradnl" sz="2400" b="1" dirty="0" smtClean="0"/>
              <a:t>:</a:t>
            </a:r>
          </a:p>
          <a:p>
            <a:pPr algn="just"/>
            <a:endParaRPr lang="es-ES_tradnl" sz="2400" dirty="0" smtClean="0"/>
          </a:p>
          <a:p>
            <a:pPr algn="just"/>
            <a:r>
              <a:rPr lang="es-ES_tradnl" sz="2400" dirty="0" smtClean="0"/>
              <a:t>Programa: </a:t>
            </a:r>
            <a:r>
              <a:rPr lang="es-ES_tradnl" sz="2400" dirty="0"/>
              <a:t>Coordinación Interinstitucional en materia de seguridad pública.</a:t>
            </a:r>
            <a:endParaRPr lang="es-MX" sz="2400" dirty="0"/>
          </a:p>
          <a:p>
            <a:endParaRPr lang="es-ES_tradnl" sz="2400" b="1" i="1" dirty="0" smtClean="0"/>
          </a:p>
          <a:p>
            <a:pPr algn="just"/>
            <a:r>
              <a:rPr lang="es-ES_tradnl" sz="2400" b="1" i="1" dirty="0" smtClean="0"/>
              <a:t>Establecer </a:t>
            </a:r>
            <a:r>
              <a:rPr lang="es-ES_tradnl" sz="2400" b="1" i="1" dirty="0"/>
              <a:t>vínculos de trabajo con las diferentes autoridades federales, estatales y municipales para realizar trabajos continuos en materia de seguridad </a:t>
            </a:r>
            <a:r>
              <a:rPr lang="es-ES_tradnl" sz="2400" b="1" i="1" dirty="0" smtClean="0"/>
              <a:t>pública coordinando al menos 30 operativos por mes para recuperar </a:t>
            </a:r>
            <a:r>
              <a:rPr lang="es-ES_tradnl" sz="2400" b="1" i="1" dirty="0"/>
              <a:t>y mantener la seguridad y el orden en todos los rincones de este </a:t>
            </a:r>
            <a:r>
              <a:rPr lang="es-ES_tradnl" sz="2400" b="1" i="1" dirty="0" smtClean="0"/>
              <a:t>Municipio.</a:t>
            </a:r>
            <a:endParaRPr lang="es-MX" sz="2400" b="1" i="1" dirty="0"/>
          </a:p>
        </p:txBody>
      </p:sp>
    </p:spTree>
    <p:extLst>
      <p:ext uri="{BB962C8B-B14F-4D97-AF65-F5344CB8AC3E}">
        <p14:creationId xmlns:p14="http://schemas.microsoft.com/office/powerpoint/2010/main" val="3288261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NELLY\Logotipos\ESTRELLA.jpg"/>
          <p:cNvPicPr>
            <a:picLocks noChangeAspect="1" noChangeArrowheads="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4106317" y="1560887"/>
            <a:ext cx="3672408" cy="3521731"/>
          </a:xfrm>
          <a:prstGeom prst="rect">
            <a:avLst/>
          </a:prstGeom>
          <a:noFill/>
          <a:ln>
            <a:noFill/>
          </a:ln>
        </p:spPr>
      </p:pic>
      <p:grpSp>
        <p:nvGrpSpPr>
          <p:cNvPr id="19" name="18 Grupo"/>
          <p:cNvGrpSpPr/>
          <p:nvPr/>
        </p:nvGrpSpPr>
        <p:grpSpPr>
          <a:xfrm>
            <a:off x="359570" y="-315416"/>
            <a:ext cx="11521280" cy="1656184"/>
            <a:chOff x="359570" y="1"/>
            <a:chExt cx="11521280" cy="1112861"/>
          </a:xfrm>
        </p:grpSpPr>
        <p:cxnSp>
          <p:nvCxnSpPr>
            <p:cNvPr id="20" name="Conector recto 6"/>
            <p:cNvCxnSpPr/>
            <p:nvPr/>
          </p:nvCxnSpPr>
          <p:spPr>
            <a:xfrm>
              <a:off x="9108777"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grpSp>
          <p:nvGrpSpPr>
            <p:cNvPr id="21" name="1 Grupo"/>
            <p:cNvGrpSpPr/>
            <p:nvPr/>
          </p:nvGrpSpPr>
          <p:grpSpPr>
            <a:xfrm>
              <a:off x="359570" y="1"/>
              <a:ext cx="11521280" cy="1112861"/>
              <a:chOff x="323801" y="1"/>
              <a:chExt cx="11521280" cy="1112861"/>
            </a:xfrm>
          </p:grpSpPr>
          <p:sp>
            <p:nvSpPr>
              <p:cNvPr id="25" name="CuadroTexto 4"/>
              <p:cNvSpPr txBox="1"/>
              <p:nvPr/>
            </p:nvSpPr>
            <p:spPr>
              <a:xfrm>
                <a:off x="9252793" y="328033"/>
                <a:ext cx="2592288" cy="784829"/>
              </a:xfrm>
              <a:prstGeom prst="rect">
                <a:avLst/>
              </a:prstGeom>
              <a:noFill/>
            </p:spPr>
            <p:txBody>
              <a:bodyPr wrap="square" rtlCol="0">
                <a:spAutoFit/>
              </a:bodyPr>
              <a:lstStyle/>
              <a:p>
                <a:r>
                  <a:rPr lang="es-MX" sz="1300" b="1" dirty="0">
                    <a:ln>
                      <a:solidFill>
                        <a:sysClr val="windowText" lastClr="000000"/>
                      </a:solidFill>
                    </a:ln>
                    <a:solidFill>
                      <a:sysClr val="windowText" lastClr="000000"/>
                    </a:solidFill>
                    <a:latin typeface="Arial Black" panose="020B0A04020102020204" pitchFamily="34" charset="0"/>
                  </a:rPr>
                  <a:t>Dirección General de </a:t>
                </a:r>
                <a:r>
                  <a:rPr lang="es-MX" sz="1600" b="1" dirty="0">
                    <a:ln>
                      <a:solidFill>
                        <a:sysClr val="windowText" lastClr="000000"/>
                      </a:solidFill>
                    </a:ln>
                    <a:solidFill>
                      <a:sysClr val="windowText" lastClr="000000"/>
                    </a:solidFill>
                    <a:latin typeface="Arial Black" panose="020B0A04020102020204" pitchFamily="34" charset="0"/>
                  </a:rPr>
                  <a:t>Seguridad Pública y Tránsito Municipal</a:t>
                </a:r>
              </a:p>
            </p:txBody>
          </p:sp>
          <p:pic>
            <p:nvPicPr>
              <p:cNvPr id="26" name="Picture 4" descr="C4SUBCENTRO-1821-0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0587" b="88016"/>
              <a:stretch/>
            </p:blipFill>
            <p:spPr bwMode="auto">
              <a:xfrm>
                <a:off x="323801" y="1"/>
                <a:ext cx="8640960" cy="96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 name="Conector recto 6"/>
            <p:cNvCxnSpPr/>
            <p:nvPr/>
          </p:nvCxnSpPr>
          <p:spPr>
            <a:xfrm>
              <a:off x="8991583"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cxnSp>
          <p:nvCxnSpPr>
            <p:cNvPr id="23" name="Conector recto 6"/>
            <p:cNvCxnSpPr/>
            <p:nvPr/>
          </p:nvCxnSpPr>
          <p:spPr>
            <a:xfrm>
              <a:off x="2457219"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cxnSp>
          <p:nvCxnSpPr>
            <p:cNvPr id="24" name="Conector recto 6"/>
            <p:cNvCxnSpPr/>
            <p:nvPr/>
          </p:nvCxnSpPr>
          <p:spPr>
            <a:xfrm>
              <a:off x="2340025"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grpSp>
      <p:sp>
        <p:nvSpPr>
          <p:cNvPr id="15" name="17 CuadroTexto"/>
          <p:cNvSpPr txBox="1"/>
          <p:nvPr/>
        </p:nvSpPr>
        <p:spPr>
          <a:xfrm>
            <a:off x="827857" y="1538330"/>
            <a:ext cx="10081120" cy="3785652"/>
          </a:xfrm>
          <a:prstGeom prst="rect">
            <a:avLst/>
          </a:prstGeom>
          <a:noFill/>
        </p:spPr>
        <p:txBody>
          <a:bodyPr wrap="square" rtlCol="0">
            <a:spAutoFit/>
          </a:bodyPr>
          <a:lstStyle/>
          <a:p>
            <a:pPr algn="just"/>
            <a:r>
              <a:rPr lang="es-ES_tradnl" sz="2400" b="1" dirty="0" smtClean="0"/>
              <a:t>Dirección de Profesionalización.</a:t>
            </a:r>
          </a:p>
          <a:p>
            <a:pPr algn="just"/>
            <a:endParaRPr lang="es-ES_tradnl" sz="2400" dirty="0" smtClean="0"/>
          </a:p>
          <a:p>
            <a:pPr algn="just"/>
            <a:r>
              <a:rPr lang="es-ES_tradnl" sz="2400" dirty="0" smtClean="0"/>
              <a:t>Programa: </a:t>
            </a:r>
            <a:r>
              <a:rPr lang="es-ES_tradnl" sz="2400" dirty="0"/>
              <a:t>Profesionalización estratégica policial</a:t>
            </a:r>
            <a:r>
              <a:rPr lang="es-ES_tradnl" sz="2400" dirty="0" smtClean="0"/>
              <a:t>.</a:t>
            </a:r>
          </a:p>
          <a:p>
            <a:endParaRPr lang="es-ES_tradnl" sz="2400" b="1" i="1" dirty="0"/>
          </a:p>
          <a:p>
            <a:pPr algn="just"/>
            <a:r>
              <a:rPr lang="es-ES_tradnl" sz="2400" b="1" i="1" dirty="0" smtClean="0"/>
              <a:t>Capacitación  al personal en diferentes áreas de acuerdo a las funciones y necesidades de cada área, enfocándose en los niveles de formación del servicio profesional de carrera, con un programa anual  de capacitación en diferentes materias dirigido a la proximidad social, toma de decisiones y conocimientos generales de actuación apegados a derecho y en estricto respeto a los derechos humanos.</a:t>
            </a:r>
            <a:endParaRPr lang="es-MX" sz="2400" b="1" i="1" dirty="0"/>
          </a:p>
        </p:txBody>
      </p:sp>
    </p:spTree>
    <p:extLst>
      <p:ext uri="{BB962C8B-B14F-4D97-AF65-F5344CB8AC3E}">
        <p14:creationId xmlns:p14="http://schemas.microsoft.com/office/powerpoint/2010/main" val="4230643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NELLY\Logotipos\ESTRELLA.jpg"/>
          <p:cNvPicPr>
            <a:picLocks noChangeAspect="1" noChangeArrowheads="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4106317" y="1560887"/>
            <a:ext cx="3672408" cy="3521731"/>
          </a:xfrm>
          <a:prstGeom prst="rect">
            <a:avLst/>
          </a:prstGeom>
          <a:noFill/>
          <a:ln>
            <a:noFill/>
          </a:ln>
        </p:spPr>
      </p:pic>
      <p:grpSp>
        <p:nvGrpSpPr>
          <p:cNvPr id="19" name="18 Grupo"/>
          <p:cNvGrpSpPr/>
          <p:nvPr/>
        </p:nvGrpSpPr>
        <p:grpSpPr>
          <a:xfrm>
            <a:off x="359570" y="-315416"/>
            <a:ext cx="11521280" cy="1656184"/>
            <a:chOff x="359570" y="1"/>
            <a:chExt cx="11521280" cy="1112861"/>
          </a:xfrm>
        </p:grpSpPr>
        <p:cxnSp>
          <p:nvCxnSpPr>
            <p:cNvPr id="20" name="Conector recto 6"/>
            <p:cNvCxnSpPr/>
            <p:nvPr/>
          </p:nvCxnSpPr>
          <p:spPr>
            <a:xfrm>
              <a:off x="9108777"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grpSp>
          <p:nvGrpSpPr>
            <p:cNvPr id="21" name="1 Grupo"/>
            <p:cNvGrpSpPr/>
            <p:nvPr/>
          </p:nvGrpSpPr>
          <p:grpSpPr>
            <a:xfrm>
              <a:off x="359570" y="1"/>
              <a:ext cx="11521280" cy="1112861"/>
              <a:chOff x="323801" y="1"/>
              <a:chExt cx="11521280" cy="1112861"/>
            </a:xfrm>
          </p:grpSpPr>
          <p:sp>
            <p:nvSpPr>
              <p:cNvPr id="25" name="CuadroTexto 4"/>
              <p:cNvSpPr txBox="1"/>
              <p:nvPr/>
            </p:nvSpPr>
            <p:spPr>
              <a:xfrm>
                <a:off x="9252793" y="328033"/>
                <a:ext cx="2592288" cy="784829"/>
              </a:xfrm>
              <a:prstGeom prst="rect">
                <a:avLst/>
              </a:prstGeom>
              <a:noFill/>
            </p:spPr>
            <p:txBody>
              <a:bodyPr wrap="square" rtlCol="0">
                <a:spAutoFit/>
              </a:bodyPr>
              <a:lstStyle/>
              <a:p>
                <a:r>
                  <a:rPr lang="es-MX" sz="1300" b="1" dirty="0">
                    <a:ln>
                      <a:solidFill>
                        <a:sysClr val="windowText" lastClr="000000"/>
                      </a:solidFill>
                    </a:ln>
                    <a:solidFill>
                      <a:sysClr val="windowText" lastClr="000000"/>
                    </a:solidFill>
                    <a:latin typeface="Arial Black" panose="020B0A04020102020204" pitchFamily="34" charset="0"/>
                  </a:rPr>
                  <a:t>Dirección General de </a:t>
                </a:r>
                <a:r>
                  <a:rPr lang="es-MX" sz="1600" b="1" dirty="0">
                    <a:ln>
                      <a:solidFill>
                        <a:sysClr val="windowText" lastClr="000000"/>
                      </a:solidFill>
                    </a:ln>
                    <a:solidFill>
                      <a:sysClr val="windowText" lastClr="000000"/>
                    </a:solidFill>
                    <a:latin typeface="Arial Black" panose="020B0A04020102020204" pitchFamily="34" charset="0"/>
                  </a:rPr>
                  <a:t>Seguridad Pública y Tránsito Municipal</a:t>
                </a:r>
              </a:p>
            </p:txBody>
          </p:sp>
          <p:pic>
            <p:nvPicPr>
              <p:cNvPr id="26" name="Picture 4" descr="C4SUBCENTRO-1821-0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0587" b="88016"/>
              <a:stretch/>
            </p:blipFill>
            <p:spPr bwMode="auto">
              <a:xfrm>
                <a:off x="323801" y="1"/>
                <a:ext cx="8640960" cy="96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 name="Conector recto 6"/>
            <p:cNvCxnSpPr/>
            <p:nvPr/>
          </p:nvCxnSpPr>
          <p:spPr>
            <a:xfrm>
              <a:off x="8991583"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cxnSp>
          <p:nvCxnSpPr>
            <p:cNvPr id="23" name="Conector recto 6"/>
            <p:cNvCxnSpPr/>
            <p:nvPr/>
          </p:nvCxnSpPr>
          <p:spPr>
            <a:xfrm>
              <a:off x="2457219"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cxnSp>
          <p:nvCxnSpPr>
            <p:cNvPr id="24" name="Conector recto 6"/>
            <p:cNvCxnSpPr/>
            <p:nvPr/>
          </p:nvCxnSpPr>
          <p:spPr>
            <a:xfrm>
              <a:off x="2340025"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grpSp>
      <p:sp>
        <p:nvSpPr>
          <p:cNvPr id="12" name="17 CuadroTexto"/>
          <p:cNvSpPr txBox="1"/>
          <p:nvPr/>
        </p:nvSpPr>
        <p:spPr>
          <a:xfrm>
            <a:off x="827857" y="1538330"/>
            <a:ext cx="10081120" cy="3785652"/>
          </a:xfrm>
          <a:prstGeom prst="rect">
            <a:avLst/>
          </a:prstGeom>
          <a:noFill/>
        </p:spPr>
        <p:txBody>
          <a:bodyPr wrap="square" rtlCol="0">
            <a:spAutoFit/>
          </a:bodyPr>
          <a:lstStyle/>
          <a:p>
            <a:pPr algn="just"/>
            <a:r>
              <a:rPr lang="es-ES_tradnl" sz="2400" b="1" dirty="0"/>
              <a:t>Dirección de Participación Ciudadana y Prevención del </a:t>
            </a:r>
            <a:r>
              <a:rPr lang="es-ES_tradnl" sz="2400" b="1" dirty="0" smtClean="0"/>
              <a:t>Delito:</a:t>
            </a:r>
          </a:p>
          <a:p>
            <a:pPr algn="just"/>
            <a:endParaRPr lang="es-ES_tradnl" sz="2400" dirty="0" smtClean="0"/>
          </a:p>
          <a:p>
            <a:pPr algn="just"/>
            <a:r>
              <a:rPr lang="es-ES_tradnl" sz="2400" dirty="0" smtClean="0"/>
              <a:t>Programa: Prevención y </a:t>
            </a:r>
            <a:r>
              <a:rPr lang="es-ES_tradnl" sz="2400" dirty="0"/>
              <a:t>Seguridad pública</a:t>
            </a:r>
            <a:r>
              <a:rPr lang="es-ES_tradnl" sz="2400" dirty="0" smtClean="0"/>
              <a:t>.</a:t>
            </a:r>
          </a:p>
          <a:p>
            <a:pPr algn="just"/>
            <a:endParaRPr lang="es-ES_tradnl" sz="2400" b="1" i="1" dirty="0"/>
          </a:p>
          <a:p>
            <a:pPr algn="just"/>
            <a:r>
              <a:rPr lang="es-ES_tradnl" sz="2400" b="1" i="1" dirty="0" smtClean="0"/>
              <a:t>Tiene como objetivo fomentar la participación ciudadana para establecer estrategias en materia de seguridad pública por medio de cursos de prevención de delito, autoprotección, procedimientos de denuncia dirigidos a la población adulta, reuniones de trabajo con el sector empresarial, así como con el cuerpo consular para hacerlos participe de las estrategias en materia de seguridad.</a:t>
            </a:r>
            <a:endParaRPr lang="es-MX" sz="2400" b="1" i="1" dirty="0"/>
          </a:p>
        </p:txBody>
      </p:sp>
    </p:spTree>
    <p:extLst>
      <p:ext uri="{BB962C8B-B14F-4D97-AF65-F5344CB8AC3E}">
        <p14:creationId xmlns:p14="http://schemas.microsoft.com/office/powerpoint/2010/main" val="2802084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NELLY\Logotipos\ESTRELLA.jpg"/>
          <p:cNvPicPr>
            <a:picLocks noChangeAspect="1" noChangeArrowheads="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4106317" y="1560887"/>
            <a:ext cx="3672408" cy="3521731"/>
          </a:xfrm>
          <a:prstGeom prst="rect">
            <a:avLst/>
          </a:prstGeom>
          <a:noFill/>
          <a:ln>
            <a:noFill/>
          </a:ln>
        </p:spPr>
      </p:pic>
      <p:grpSp>
        <p:nvGrpSpPr>
          <p:cNvPr id="19" name="18 Grupo"/>
          <p:cNvGrpSpPr/>
          <p:nvPr/>
        </p:nvGrpSpPr>
        <p:grpSpPr>
          <a:xfrm>
            <a:off x="359570" y="-315416"/>
            <a:ext cx="11521280" cy="1656184"/>
            <a:chOff x="359570" y="1"/>
            <a:chExt cx="11521280" cy="1112861"/>
          </a:xfrm>
        </p:grpSpPr>
        <p:cxnSp>
          <p:nvCxnSpPr>
            <p:cNvPr id="20" name="Conector recto 6"/>
            <p:cNvCxnSpPr/>
            <p:nvPr/>
          </p:nvCxnSpPr>
          <p:spPr>
            <a:xfrm>
              <a:off x="9108777"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grpSp>
          <p:nvGrpSpPr>
            <p:cNvPr id="21" name="1 Grupo"/>
            <p:cNvGrpSpPr/>
            <p:nvPr/>
          </p:nvGrpSpPr>
          <p:grpSpPr>
            <a:xfrm>
              <a:off x="359570" y="1"/>
              <a:ext cx="11521280" cy="1112861"/>
              <a:chOff x="323801" y="1"/>
              <a:chExt cx="11521280" cy="1112861"/>
            </a:xfrm>
          </p:grpSpPr>
          <p:sp>
            <p:nvSpPr>
              <p:cNvPr id="25" name="CuadroTexto 4"/>
              <p:cNvSpPr txBox="1"/>
              <p:nvPr/>
            </p:nvSpPr>
            <p:spPr>
              <a:xfrm>
                <a:off x="9252793" y="328033"/>
                <a:ext cx="2592288" cy="784829"/>
              </a:xfrm>
              <a:prstGeom prst="rect">
                <a:avLst/>
              </a:prstGeom>
              <a:noFill/>
            </p:spPr>
            <p:txBody>
              <a:bodyPr wrap="square" rtlCol="0">
                <a:spAutoFit/>
              </a:bodyPr>
              <a:lstStyle/>
              <a:p>
                <a:r>
                  <a:rPr lang="es-MX" sz="1300" b="1" dirty="0">
                    <a:ln>
                      <a:solidFill>
                        <a:sysClr val="windowText" lastClr="000000"/>
                      </a:solidFill>
                    </a:ln>
                    <a:solidFill>
                      <a:sysClr val="windowText" lastClr="000000"/>
                    </a:solidFill>
                    <a:latin typeface="Arial Black" panose="020B0A04020102020204" pitchFamily="34" charset="0"/>
                  </a:rPr>
                  <a:t>Dirección General de </a:t>
                </a:r>
                <a:r>
                  <a:rPr lang="es-MX" sz="1600" b="1" dirty="0">
                    <a:ln>
                      <a:solidFill>
                        <a:sysClr val="windowText" lastClr="000000"/>
                      </a:solidFill>
                    </a:ln>
                    <a:solidFill>
                      <a:sysClr val="windowText" lastClr="000000"/>
                    </a:solidFill>
                    <a:latin typeface="Arial Black" panose="020B0A04020102020204" pitchFamily="34" charset="0"/>
                  </a:rPr>
                  <a:t>Seguridad Pública y Tránsito Municipal</a:t>
                </a:r>
              </a:p>
            </p:txBody>
          </p:sp>
          <p:pic>
            <p:nvPicPr>
              <p:cNvPr id="26" name="Picture 4" descr="C4SUBCENTRO-1821-0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0587" b="88016"/>
              <a:stretch/>
            </p:blipFill>
            <p:spPr bwMode="auto">
              <a:xfrm>
                <a:off x="323801" y="1"/>
                <a:ext cx="8640960" cy="96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 name="Conector recto 6"/>
            <p:cNvCxnSpPr/>
            <p:nvPr/>
          </p:nvCxnSpPr>
          <p:spPr>
            <a:xfrm>
              <a:off x="8991583"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cxnSp>
          <p:nvCxnSpPr>
            <p:cNvPr id="23" name="Conector recto 6"/>
            <p:cNvCxnSpPr/>
            <p:nvPr/>
          </p:nvCxnSpPr>
          <p:spPr>
            <a:xfrm>
              <a:off x="2457219"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cxnSp>
          <p:nvCxnSpPr>
            <p:cNvPr id="24" name="Conector recto 6"/>
            <p:cNvCxnSpPr/>
            <p:nvPr/>
          </p:nvCxnSpPr>
          <p:spPr>
            <a:xfrm>
              <a:off x="2340025"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grpSp>
      <p:sp>
        <p:nvSpPr>
          <p:cNvPr id="15" name="17 CuadroTexto"/>
          <p:cNvSpPr txBox="1"/>
          <p:nvPr/>
        </p:nvSpPr>
        <p:spPr>
          <a:xfrm>
            <a:off x="827857" y="1350549"/>
            <a:ext cx="10081120" cy="5262979"/>
          </a:xfrm>
          <a:prstGeom prst="rect">
            <a:avLst/>
          </a:prstGeom>
          <a:noFill/>
        </p:spPr>
        <p:txBody>
          <a:bodyPr wrap="square" rtlCol="0">
            <a:spAutoFit/>
          </a:bodyPr>
          <a:lstStyle/>
          <a:p>
            <a:r>
              <a:rPr lang="es-ES_tradnl" sz="2400" b="1" dirty="0"/>
              <a:t>Dirección de la Policía </a:t>
            </a:r>
            <a:r>
              <a:rPr lang="es-ES_tradnl" sz="2400" b="1" dirty="0" smtClean="0"/>
              <a:t>Preventiva, Dirección </a:t>
            </a:r>
            <a:r>
              <a:rPr lang="es-ES_tradnl" sz="2400" b="1" dirty="0"/>
              <a:t>de grupos tácticos y operativos </a:t>
            </a:r>
            <a:r>
              <a:rPr lang="es-ES_tradnl" sz="2400" b="1" dirty="0" smtClean="0"/>
              <a:t>especiales, Dirección </a:t>
            </a:r>
            <a:r>
              <a:rPr lang="es-ES_tradnl" sz="2400" b="1" dirty="0"/>
              <a:t>de Policía </a:t>
            </a:r>
            <a:r>
              <a:rPr lang="es-ES_tradnl" sz="2400" b="1" dirty="0" smtClean="0"/>
              <a:t>Turística:</a:t>
            </a:r>
          </a:p>
          <a:p>
            <a:pPr algn="just"/>
            <a:endParaRPr lang="es-ES_tradnl" sz="2400" dirty="0" smtClean="0"/>
          </a:p>
          <a:p>
            <a:pPr algn="just"/>
            <a:r>
              <a:rPr lang="es-ES_tradnl" sz="2400" dirty="0" smtClean="0"/>
              <a:t>Programa: </a:t>
            </a:r>
            <a:r>
              <a:rPr lang="es-ES_tradnl" sz="2400" dirty="0"/>
              <a:t>Seguridad y Atención de Delito y faltas </a:t>
            </a:r>
            <a:r>
              <a:rPr lang="es-ES_tradnl" sz="2400" dirty="0" smtClean="0"/>
              <a:t>administrativas </a:t>
            </a:r>
            <a:r>
              <a:rPr lang="es-ES_tradnl" sz="2400" dirty="0"/>
              <a:t>y atención turística especializada</a:t>
            </a:r>
            <a:r>
              <a:rPr lang="es-ES_tradnl" sz="2400" dirty="0" smtClean="0"/>
              <a:t>.</a:t>
            </a:r>
          </a:p>
          <a:p>
            <a:pPr algn="just"/>
            <a:endParaRPr lang="es-ES_tradnl" sz="2400" b="1" i="1" dirty="0"/>
          </a:p>
          <a:p>
            <a:pPr algn="just"/>
            <a:r>
              <a:rPr lang="es-ES_tradnl" sz="2400" b="1" i="1" dirty="0" smtClean="0"/>
              <a:t>El programa se enfoca a la atención eficiente de los auxilios solicitados por la ciudadanía y los turistas que nos visitan, así como la implementación de operativos de vigilancia, reforzamiento de la seguridad y atención de los delitos y faltas administrativas, disminución de los índices de robo, disuasión de la comisión de delitos, así como brindar seguridad en las cercanías de centros nocturnos, instituciones bancarias, escuelas, plazas comerciales, proporcionar atención y auxilio especializado a turistas nacionales y extranjeros.</a:t>
            </a:r>
            <a:endParaRPr lang="es-MX" sz="2400" b="1" i="1" dirty="0"/>
          </a:p>
        </p:txBody>
      </p:sp>
    </p:spTree>
    <p:extLst>
      <p:ext uri="{BB962C8B-B14F-4D97-AF65-F5344CB8AC3E}">
        <p14:creationId xmlns:p14="http://schemas.microsoft.com/office/powerpoint/2010/main" val="2150526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NELLY\Logotipos\ESTRELLA.jpg"/>
          <p:cNvPicPr>
            <a:picLocks noChangeAspect="1" noChangeArrowheads="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4106317" y="1560887"/>
            <a:ext cx="3672408" cy="3521731"/>
          </a:xfrm>
          <a:prstGeom prst="rect">
            <a:avLst/>
          </a:prstGeom>
          <a:noFill/>
          <a:ln>
            <a:noFill/>
          </a:ln>
        </p:spPr>
      </p:pic>
      <p:grpSp>
        <p:nvGrpSpPr>
          <p:cNvPr id="19" name="18 Grupo"/>
          <p:cNvGrpSpPr/>
          <p:nvPr/>
        </p:nvGrpSpPr>
        <p:grpSpPr>
          <a:xfrm>
            <a:off x="359570" y="-315416"/>
            <a:ext cx="11521280" cy="1656184"/>
            <a:chOff x="359570" y="1"/>
            <a:chExt cx="11521280" cy="1112861"/>
          </a:xfrm>
        </p:grpSpPr>
        <p:cxnSp>
          <p:nvCxnSpPr>
            <p:cNvPr id="20" name="Conector recto 6"/>
            <p:cNvCxnSpPr/>
            <p:nvPr/>
          </p:nvCxnSpPr>
          <p:spPr>
            <a:xfrm>
              <a:off x="9108777"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grpSp>
          <p:nvGrpSpPr>
            <p:cNvPr id="21" name="1 Grupo"/>
            <p:cNvGrpSpPr/>
            <p:nvPr/>
          </p:nvGrpSpPr>
          <p:grpSpPr>
            <a:xfrm>
              <a:off x="359570" y="1"/>
              <a:ext cx="11521280" cy="1112861"/>
              <a:chOff x="323801" y="1"/>
              <a:chExt cx="11521280" cy="1112861"/>
            </a:xfrm>
          </p:grpSpPr>
          <p:sp>
            <p:nvSpPr>
              <p:cNvPr id="25" name="CuadroTexto 4"/>
              <p:cNvSpPr txBox="1"/>
              <p:nvPr/>
            </p:nvSpPr>
            <p:spPr>
              <a:xfrm>
                <a:off x="9252793" y="328033"/>
                <a:ext cx="2592288" cy="784829"/>
              </a:xfrm>
              <a:prstGeom prst="rect">
                <a:avLst/>
              </a:prstGeom>
              <a:noFill/>
            </p:spPr>
            <p:txBody>
              <a:bodyPr wrap="square" rtlCol="0">
                <a:spAutoFit/>
              </a:bodyPr>
              <a:lstStyle/>
              <a:p>
                <a:r>
                  <a:rPr lang="es-MX" sz="1300" b="1" dirty="0">
                    <a:ln>
                      <a:solidFill>
                        <a:sysClr val="windowText" lastClr="000000"/>
                      </a:solidFill>
                    </a:ln>
                    <a:solidFill>
                      <a:sysClr val="windowText" lastClr="000000"/>
                    </a:solidFill>
                    <a:latin typeface="Arial Black" panose="020B0A04020102020204" pitchFamily="34" charset="0"/>
                  </a:rPr>
                  <a:t>Dirección General de </a:t>
                </a:r>
                <a:r>
                  <a:rPr lang="es-MX" sz="1600" b="1" dirty="0">
                    <a:ln>
                      <a:solidFill>
                        <a:sysClr val="windowText" lastClr="000000"/>
                      </a:solidFill>
                    </a:ln>
                    <a:solidFill>
                      <a:sysClr val="windowText" lastClr="000000"/>
                    </a:solidFill>
                    <a:latin typeface="Arial Black" panose="020B0A04020102020204" pitchFamily="34" charset="0"/>
                  </a:rPr>
                  <a:t>Seguridad Pública y Tránsito Municipal</a:t>
                </a:r>
              </a:p>
            </p:txBody>
          </p:sp>
          <p:pic>
            <p:nvPicPr>
              <p:cNvPr id="26" name="Picture 4" descr="C4SUBCENTRO-1821-0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0587" b="88016"/>
              <a:stretch/>
            </p:blipFill>
            <p:spPr bwMode="auto">
              <a:xfrm>
                <a:off x="323801" y="1"/>
                <a:ext cx="8640960" cy="96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 name="Conector recto 6"/>
            <p:cNvCxnSpPr/>
            <p:nvPr/>
          </p:nvCxnSpPr>
          <p:spPr>
            <a:xfrm>
              <a:off x="8991583"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cxnSp>
          <p:nvCxnSpPr>
            <p:cNvPr id="23" name="Conector recto 6"/>
            <p:cNvCxnSpPr/>
            <p:nvPr/>
          </p:nvCxnSpPr>
          <p:spPr>
            <a:xfrm>
              <a:off x="2457219"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cxnSp>
          <p:nvCxnSpPr>
            <p:cNvPr id="24" name="Conector recto 6"/>
            <p:cNvCxnSpPr/>
            <p:nvPr/>
          </p:nvCxnSpPr>
          <p:spPr>
            <a:xfrm>
              <a:off x="2340025"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grpSp>
      <p:sp>
        <p:nvSpPr>
          <p:cNvPr id="15" name="17 CuadroTexto"/>
          <p:cNvSpPr txBox="1"/>
          <p:nvPr/>
        </p:nvSpPr>
        <p:spPr>
          <a:xfrm>
            <a:off x="827857" y="1538330"/>
            <a:ext cx="10081120" cy="4154984"/>
          </a:xfrm>
          <a:prstGeom prst="rect">
            <a:avLst/>
          </a:prstGeom>
          <a:noFill/>
        </p:spPr>
        <p:txBody>
          <a:bodyPr wrap="square" rtlCol="0">
            <a:spAutoFit/>
          </a:bodyPr>
          <a:lstStyle/>
          <a:p>
            <a:r>
              <a:rPr lang="es-ES_tradnl" sz="2400" b="1" dirty="0"/>
              <a:t>Dirección de Tránsito M</a:t>
            </a:r>
            <a:r>
              <a:rPr lang="es-ES_tradnl" sz="2400" b="1" dirty="0" smtClean="0"/>
              <a:t>unicipal:</a:t>
            </a:r>
          </a:p>
          <a:p>
            <a:pPr algn="just"/>
            <a:endParaRPr lang="es-ES_tradnl" sz="2400" dirty="0" smtClean="0"/>
          </a:p>
          <a:p>
            <a:pPr algn="just"/>
            <a:r>
              <a:rPr lang="es-ES_tradnl" sz="2400" dirty="0" smtClean="0"/>
              <a:t>Programa: </a:t>
            </a:r>
            <a:r>
              <a:rPr lang="es-ES_tradnl" sz="2400" dirty="0"/>
              <a:t>Educación y Prevención Vial</a:t>
            </a:r>
            <a:r>
              <a:rPr lang="es-ES_tradnl" sz="2400" dirty="0" smtClean="0"/>
              <a:t>.</a:t>
            </a:r>
          </a:p>
          <a:p>
            <a:pPr algn="just"/>
            <a:endParaRPr lang="es-ES_tradnl" sz="2400" b="1" i="1" dirty="0"/>
          </a:p>
          <a:p>
            <a:pPr algn="just"/>
            <a:r>
              <a:rPr lang="es-ES_tradnl" sz="2400" b="1" i="1" dirty="0" smtClean="0"/>
              <a:t>Enfocado a la prevención de riesgos viales y sus efectos traumáticos en el tejido social, mediante talleres, cursos y platicas de prevención social y educación vial, promoviendo la concientización cívica y cultura de seguridad vial a través de hábitos, </a:t>
            </a:r>
            <a:r>
              <a:rPr lang="es-ES_tradnl" sz="2400" b="1" dirty="0"/>
              <a:t>comportamientos y acciones correctas relacionadas con la seguridad </a:t>
            </a:r>
            <a:r>
              <a:rPr lang="es-ES_tradnl" sz="2400" b="1" dirty="0" smtClean="0"/>
              <a:t>vial, estableciendo operativos de vigilancia estacionaria, control de trafico, alcoholímetros, de velocidad, polarizado, así como auxilios y orientación pública.</a:t>
            </a:r>
            <a:endParaRPr lang="es-MX" sz="2400" b="1" i="1" dirty="0"/>
          </a:p>
        </p:txBody>
      </p:sp>
    </p:spTree>
    <p:extLst>
      <p:ext uri="{BB962C8B-B14F-4D97-AF65-F5344CB8AC3E}">
        <p14:creationId xmlns:p14="http://schemas.microsoft.com/office/powerpoint/2010/main" val="3278312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NELLY\Logotipos\ESTRELLA.jpg"/>
          <p:cNvPicPr>
            <a:picLocks noChangeAspect="1" noChangeArrowheads="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4106317" y="1560887"/>
            <a:ext cx="3672408" cy="3521731"/>
          </a:xfrm>
          <a:prstGeom prst="rect">
            <a:avLst/>
          </a:prstGeom>
          <a:noFill/>
          <a:ln>
            <a:noFill/>
          </a:ln>
        </p:spPr>
      </p:pic>
      <p:grpSp>
        <p:nvGrpSpPr>
          <p:cNvPr id="19" name="18 Grupo"/>
          <p:cNvGrpSpPr/>
          <p:nvPr/>
        </p:nvGrpSpPr>
        <p:grpSpPr>
          <a:xfrm>
            <a:off x="359570" y="-315416"/>
            <a:ext cx="11521280" cy="1656184"/>
            <a:chOff x="359570" y="1"/>
            <a:chExt cx="11521280" cy="1112861"/>
          </a:xfrm>
        </p:grpSpPr>
        <p:cxnSp>
          <p:nvCxnSpPr>
            <p:cNvPr id="20" name="Conector recto 6"/>
            <p:cNvCxnSpPr/>
            <p:nvPr/>
          </p:nvCxnSpPr>
          <p:spPr>
            <a:xfrm>
              <a:off x="9108777"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grpSp>
          <p:nvGrpSpPr>
            <p:cNvPr id="21" name="1 Grupo"/>
            <p:cNvGrpSpPr/>
            <p:nvPr/>
          </p:nvGrpSpPr>
          <p:grpSpPr>
            <a:xfrm>
              <a:off x="359570" y="1"/>
              <a:ext cx="11521280" cy="1112861"/>
              <a:chOff x="323801" y="1"/>
              <a:chExt cx="11521280" cy="1112861"/>
            </a:xfrm>
          </p:grpSpPr>
          <p:sp>
            <p:nvSpPr>
              <p:cNvPr id="25" name="CuadroTexto 4"/>
              <p:cNvSpPr txBox="1"/>
              <p:nvPr/>
            </p:nvSpPr>
            <p:spPr>
              <a:xfrm>
                <a:off x="9252793" y="328033"/>
                <a:ext cx="2592288" cy="784829"/>
              </a:xfrm>
              <a:prstGeom prst="rect">
                <a:avLst/>
              </a:prstGeom>
              <a:noFill/>
            </p:spPr>
            <p:txBody>
              <a:bodyPr wrap="square" rtlCol="0">
                <a:spAutoFit/>
              </a:bodyPr>
              <a:lstStyle/>
              <a:p>
                <a:r>
                  <a:rPr lang="es-MX" sz="1300" b="1" dirty="0">
                    <a:ln>
                      <a:solidFill>
                        <a:sysClr val="windowText" lastClr="000000"/>
                      </a:solidFill>
                    </a:ln>
                    <a:solidFill>
                      <a:sysClr val="windowText" lastClr="000000"/>
                    </a:solidFill>
                    <a:latin typeface="Arial Black" panose="020B0A04020102020204" pitchFamily="34" charset="0"/>
                  </a:rPr>
                  <a:t>Dirección General de </a:t>
                </a:r>
                <a:r>
                  <a:rPr lang="es-MX" sz="1600" b="1" dirty="0">
                    <a:ln>
                      <a:solidFill>
                        <a:sysClr val="windowText" lastClr="000000"/>
                      </a:solidFill>
                    </a:ln>
                    <a:solidFill>
                      <a:sysClr val="windowText" lastClr="000000"/>
                    </a:solidFill>
                    <a:latin typeface="Arial Black" panose="020B0A04020102020204" pitchFamily="34" charset="0"/>
                  </a:rPr>
                  <a:t>Seguridad Pública y Tránsito Municipal</a:t>
                </a:r>
              </a:p>
            </p:txBody>
          </p:sp>
          <p:pic>
            <p:nvPicPr>
              <p:cNvPr id="26" name="Picture 4" descr="C4SUBCENTRO-1821-0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0587" b="88016"/>
              <a:stretch/>
            </p:blipFill>
            <p:spPr bwMode="auto">
              <a:xfrm>
                <a:off x="323801" y="1"/>
                <a:ext cx="8640960" cy="967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 name="Conector recto 6"/>
            <p:cNvCxnSpPr/>
            <p:nvPr/>
          </p:nvCxnSpPr>
          <p:spPr>
            <a:xfrm>
              <a:off x="8991583"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cxnSp>
          <p:nvCxnSpPr>
            <p:cNvPr id="23" name="Conector recto 6"/>
            <p:cNvCxnSpPr/>
            <p:nvPr/>
          </p:nvCxnSpPr>
          <p:spPr>
            <a:xfrm>
              <a:off x="2457219" y="116905"/>
              <a:ext cx="0" cy="850802"/>
            </a:xfrm>
            <a:prstGeom prst="line">
              <a:avLst/>
            </a:prstGeom>
            <a:ln>
              <a:solidFill>
                <a:srgbClr val="256531"/>
              </a:solidFill>
            </a:ln>
          </p:spPr>
          <p:style>
            <a:lnRef idx="3">
              <a:schemeClr val="accent3"/>
            </a:lnRef>
            <a:fillRef idx="0">
              <a:schemeClr val="accent3"/>
            </a:fillRef>
            <a:effectRef idx="2">
              <a:schemeClr val="accent3"/>
            </a:effectRef>
            <a:fontRef idx="minor">
              <a:schemeClr val="tx1"/>
            </a:fontRef>
          </p:style>
        </p:cxnSp>
        <p:cxnSp>
          <p:nvCxnSpPr>
            <p:cNvPr id="24" name="Conector recto 6"/>
            <p:cNvCxnSpPr/>
            <p:nvPr/>
          </p:nvCxnSpPr>
          <p:spPr>
            <a:xfrm>
              <a:off x="2340025" y="116905"/>
              <a:ext cx="0" cy="850802"/>
            </a:xfrm>
            <a:prstGeom prst="line">
              <a:avLst/>
            </a:prstGeom>
            <a:ln>
              <a:solidFill>
                <a:schemeClr val="accent3">
                  <a:lumMod val="75000"/>
                </a:schemeClr>
              </a:solidFill>
            </a:ln>
          </p:spPr>
          <p:style>
            <a:lnRef idx="3">
              <a:schemeClr val="accent6"/>
            </a:lnRef>
            <a:fillRef idx="0">
              <a:schemeClr val="accent6"/>
            </a:fillRef>
            <a:effectRef idx="2">
              <a:schemeClr val="accent6"/>
            </a:effectRef>
            <a:fontRef idx="minor">
              <a:schemeClr val="tx1"/>
            </a:fontRef>
          </p:style>
        </p:cxnSp>
      </p:grpSp>
      <p:sp>
        <p:nvSpPr>
          <p:cNvPr id="12" name="17 CuadroTexto"/>
          <p:cNvSpPr txBox="1"/>
          <p:nvPr/>
        </p:nvSpPr>
        <p:spPr>
          <a:xfrm>
            <a:off x="827857" y="1538330"/>
            <a:ext cx="10081120" cy="1200329"/>
          </a:xfrm>
          <a:prstGeom prst="rect">
            <a:avLst/>
          </a:prstGeom>
          <a:noFill/>
        </p:spPr>
        <p:txBody>
          <a:bodyPr wrap="square" rtlCol="0">
            <a:spAutoFit/>
          </a:bodyPr>
          <a:lstStyle/>
          <a:p>
            <a:pPr algn="just"/>
            <a:r>
              <a:rPr lang="es-MX" dirty="0" smtClean="0"/>
              <a:t>DIRECCION GENERAL DE SEGURIDAD PÚBLICA Y TRANSITO MUNICIPAL</a:t>
            </a:r>
          </a:p>
          <a:p>
            <a:pPr algn="just"/>
            <a:r>
              <a:rPr lang="es-MX" dirty="0" smtClean="0"/>
              <a:t>PRESUPUESTO PERIODO 1-3: 		</a:t>
            </a:r>
            <a:r>
              <a:rPr lang="es-MX" b="1" dirty="0" smtClean="0"/>
              <a:t>$</a:t>
            </a:r>
            <a:r>
              <a:rPr lang="es-MX" b="1" i="1" dirty="0" smtClean="0"/>
              <a:t>31,774,047.17</a:t>
            </a:r>
          </a:p>
          <a:p>
            <a:pPr algn="just"/>
            <a:r>
              <a:rPr lang="es-MX" dirty="0" smtClean="0"/>
              <a:t>EJERCIDO 1-3:	 </a:t>
            </a:r>
            <a:r>
              <a:rPr lang="es-MX" dirty="0"/>
              <a:t>		</a:t>
            </a:r>
            <a:r>
              <a:rPr lang="es-MX" b="1" dirty="0" smtClean="0"/>
              <a:t>$</a:t>
            </a:r>
            <a:r>
              <a:rPr lang="es-MX" b="1" i="1" dirty="0" smtClean="0"/>
              <a:t>3,290,743.20</a:t>
            </a:r>
          </a:p>
          <a:p>
            <a:pPr algn="just"/>
            <a:r>
              <a:rPr lang="es-MX" i="1" dirty="0" smtClean="0"/>
              <a:t>SALDO: </a:t>
            </a:r>
            <a:r>
              <a:rPr lang="es-MX" b="1" i="1" dirty="0" smtClean="0"/>
              <a:t>				$</a:t>
            </a:r>
            <a:r>
              <a:rPr lang="es-MX" b="1" i="1" dirty="0"/>
              <a:t>23,458,957.52</a:t>
            </a:r>
          </a:p>
        </p:txBody>
      </p:sp>
      <p:sp>
        <p:nvSpPr>
          <p:cNvPr id="13" name="17 CuadroTexto"/>
          <p:cNvSpPr txBox="1"/>
          <p:nvPr/>
        </p:nvSpPr>
        <p:spPr>
          <a:xfrm>
            <a:off x="827857" y="3212976"/>
            <a:ext cx="10081120" cy="1200329"/>
          </a:xfrm>
          <a:prstGeom prst="rect">
            <a:avLst/>
          </a:prstGeom>
          <a:noFill/>
        </p:spPr>
        <p:txBody>
          <a:bodyPr wrap="square" rtlCol="0">
            <a:spAutoFit/>
          </a:bodyPr>
          <a:lstStyle/>
          <a:p>
            <a:pPr algn="just"/>
            <a:r>
              <a:rPr lang="es-MX" dirty="0" smtClean="0"/>
              <a:t>DIRECCION DE LA POLICIA DE TRANSITO</a:t>
            </a:r>
          </a:p>
          <a:p>
            <a:pPr algn="just"/>
            <a:r>
              <a:rPr lang="es-MX" dirty="0" smtClean="0"/>
              <a:t>PRESUPUESTO PERIODO 1-3: 		</a:t>
            </a:r>
            <a:r>
              <a:rPr lang="es-MX" b="1" dirty="0" smtClean="0"/>
              <a:t>$</a:t>
            </a:r>
            <a:r>
              <a:rPr lang="es-MX" b="1" i="1" dirty="0" smtClean="0"/>
              <a:t>8,936,266.34</a:t>
            </a:r>
          </a:p>
          <a:p>
            <a:pPr algn="just"/>
            <a:r>
              <a:rPr lang="es-MX" dirty="0"/>
              <a:t>EJERCIDO 1-3:	 		</a:t>
            </a:r>
            <a:r>
              <a:rPr lang="es-MX" b="1" dirty="0" smtClean="0"/>
              <a:t>$</a:t>
            </a:r>
            <a:r>
              <a:rPr lang="es-MX" b="1" i="1" dirty="0" smtClean="0"/>
              <a:t>5,611,912.35</a:t>
            </a:r>
          </a:p>
          <a:p>
            <a:pPr algn="just"/>
            <a:r>
              <a:rPr lang="es-MX" i="1" dirty="0" smtClean="0"/>
              <a:t>SALDO</a:t>
            </a:r>
            <a:r>
              <a:rPr lang="es-MX" i="1" dirty="0"/>
              <a:t>: </a:t>
            </a:r>
            <a:r>
              <a:rPr lang="es-MX" b="1" i="1" dirty="0"/>
              <a:t>				</a:t>
            </a:r>
            <a:r>
              <a:rPr lang="es-MX" b="1" i="1" dirty="0" smtClean="0"/>
              <a:t>$</a:t>
            </a:r>
            <a:r>
              <a:rPr lang="es-MX" b="1" i="1" dirty="0"/>
              <a:t>3,775,842.81</a:t>
            </a:r>
            <a:endParaRPr lang="es-MX" b="1" dirty="0"/>
          </a:p>
        </p:txBody>
      </p:sp>
      <p:sp>
        <p:nvSpPr>
          <p:cNvPr id="14" name="17 CuadroTexto"/>
          <p:cNvSpPr txBox="1"/>
          <p:nvPr/>
        </p:nvSpPr>
        <p:spPr>
          <a:xfrm>
            <a:off x="827857" y="4797152"/>
            <a:ext cx="10081120" cy="1200329"/>
          </a:xfrm>
          <a:prstGeom prst="rect">
            <a:avLst/>
          </a:prstGeom>
          <a:noFill/>
        </p:spPr>
        <p:txBody>
          <a:bodyPr wrap="square" rtlCol="0">
            <a:spAutoFit/>
          </a:bodyPr>
          <a:lstStyle/>
          <a:p>
            <a:pPr algn="just"/>
            <a:r>
              <a:rPr lang="es-MX" dirty="0" smtClean="0"/>
              <a:t>DIRECCION DE LA POLICIA MUNICIPAL PREVENTIVA</a:t>
            </a:r>
          </a:p>
          <a:p>
            <a:pPr algn="just"/>
            <a:r>
              <a:rPr lang="es-MX" dirty="0" smtClean="0"/>
              <a:t>PRESUPUESTO PERIODO 1-3: 		</a:t>
            </a:r>
            <a:r>
              <a:rPr lang="es-MX" b="1" dirty="0" smtClean="0"/>
              <a:t>$</a:t>
            </a:r>
            <a:r>
              <a:rPr lang="es-MX" b="1" i="1" dirty="0" smtClean="0"/>
              <a:t>30,640,002.38</a:t>
            </a:r>
          </a:p>
          <a:p>
            <a:pPr algn="just"/>
            <a:r>
              <a:rPr lang="es-MX" dirty="0"/>
              <a:t>EJERCIDO 1-3:	 		</a:t>
            </a:r>
            <a:r>
              <a:rPr lang="es-MX" b="1" dirty="0" smtClean="0"/>
              <a:t>$</a:t>
            </a:r>
            <a:r>
              <a:rPr lang="es-MX" b="1" i="1" dirty="0" smtClean="0"/>
              <a:t>21,736,180.90</a:t>
            </a:r>
          </a:p>
          <a:p>
            <a:pPr algn="just"/>
            <a:r>
              <a:rPr lang="es-MX" i="1" dirty="0" smtClean="0"/>
              <a:t>SALDO</a:t>
            </a:r>
            <a:r>
              <a:rPr lang="es-MX" i="1" dirty="0"/>
              <a:t>: </a:t>
            </a:r>
            <a:r>
              <a:rPr lang="es-MX" b="1" i="1" dirty="0"/>
              <a:t>				</a:t>
            </a:r>
            <a:r>
              <a:rPr lang="es-MX" b="1" i="1" dirty="0" smtClean="0"/>
              <a:t>$</a:t>
            </a:r>
            <a:r>
              <a:rPr lang="es-MX" b="1" i="1" dirty="0"/>
              <a:t>10,730,697.93</a:t>
            </a:r>
            <a:endParaRPr lang="es-MX" b="1" dirty="0"/>
          </a:p>
        </p:txBody>
      </p:sp>
    </p:spTree>
    <p:extLst>
      <p:ext uri="{BB962C8B-B14F-4D97-AF65-F5344CB8AC3E}">
        <p14:creationId xmlns:p14="http://schemas.microsoft.com/office/powerpoint/2010/main" val="3785833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defPPr algn="ctr">
          <a:defRPr sz="1600" b="1" cap="all" spc="0" dirty="0" smtClean="0">
            <a:ln w="0"/>
            <a:solidFill>
              <a:schemeClr val="accent1">
                <a:lumMod val="75000"/>
              </a:schemeClr>
            </a:solidFill>
            <a:effectLst>
              <a:reflection blurRad="12700" stA="50000" endPos="50000" dist="5000" dir="5400000" sy="-100000" rotWithShape="0"/>
            </a:effectLst>
          </a:defRPr>
        </a:defPPr>
      </a:lstStyle>
      <a:style>
        <a:lnRef idx="1">
          <a:schemeClr val="accent3"/>
        </a:lnRef>
        <a:fillRef idx="1003">
          <a:schemeClr val="lt2"/>
        </a:fillRef>
        <a:effectRef idx="1">
          <a:schemeClr val="accent3"/>
        </a:effectRef>
        <a:fontRef idx="minor">
          <a:schemeClr val="dk1"/>
        </a:fontRef>
      </a:style>
    </a:sp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39975</TotalTime>
  <Words>861</Words>
  <Application>Microsoft Office PowerPoint</Application>
  <PresentationFormat>Personalizado</PresentationFormat>
  <Paragraphs>102</Paragraphs>
  <Slides>13</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Arial Black</vt:lpstr>
      <vt:lpstr>Arial Unicode MS</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 de Windows</cp:lastModifiedBy>
  <cp:revision>3019</cp:revision>
  <cp:lastPrinted>2017-10-07T02:31:42Z</cp:lastPrinted>
  <dcterms:created xsi:type="dcterms:W3CDTF">2012-01-23T16:57:23Z</dcterms:created>
  <dcterms:modified xsi:type="dcterms:W3CDTF">2019-03-26T14:10:12Z</dcterms:modified>
</cp:coreProperties>
</file>