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 id="2147483770" r:id="rId2"/>
  </p:sldMasterIdLst>
  <p:sldIdLst>
    <p:sldId id="256" r:id="rId3"/>
    <p:sldId id="257" r:id="rId4"/>
    <p:sldId id="258" r:id="rId5"/>
    <p:sldId id="259"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3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148619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207793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6178E61D-D431-422C-9764-11DAFE33AB63}" type="datetimeFigureOut">
              <a:rPr lang="en-US" smtClean="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4227563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5034059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6751342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0578ACC-22D6-47C1-A373-4FD133E34F3C}" type="datetimeFigureOut">
              <a:rPr lang="en-US" smtClean="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1464612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3/28/2019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8922019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3/28/2019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7010783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3/28/2019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050748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3/28/2019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1095423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331444B-B92B-4E27-8C94-BB93EAF5CB18}" type="datetimeFigureOut">
              <a:rPr lang="en-US" smtClean="0"/>
              <a:t>3/28/2019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644356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2341779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63EFA5E-FA76-400D-B3DC-F0BA90E6D107}" type="datetimeFigureOut">
              <a:rPr lang="en-US" smtClean="0"/>
              <a:t>3/28/2019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4443321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D6E9DEC-419B-4CC5-A080-3B06BD5A8291}" type="datetimeFigureOut">
              <a:rPr lang="en-US" smtClean="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623274291"/>
      </p:ext>
    </p:extLst>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D6E9DEC-419B-4CC5-A080-3B06BD5A8291}" type="datetimeFigureOut">
              <a:rPr lang="en-US" smtClean="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90412234"/>
      </p:ext>
    </p:extLst>
  </p:cSld>
  <p:clrMapOvr>
    <a:masterClrMapping/>
  </p:clrMapOvr>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9D6E9DEC-419B-4CC5-A080-3B06BD5A8291}" type="datetimeFigureOut">
              <a:rPr lang="en-US" smtClean="0"/>
              <a:t>3/28/2019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739119072"/>
      </p:ext>
    </p:extLst>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9D6E9DEC-419B-4CC5-A080-3B06BD5A8291}" type="datetimeFigureOut">
              <a:rPr lang="en-US" smtClean="0"/>
              <a:t>3/28/2019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84809581"/>
      </p:ext>
    </p:extLst>
  </p:cSld>
  <p:clrMapOvr>
    <a:masterClrMapping/>
  </p:clrMapOvr>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9D6E9DEC-419B-4CC5-A080-3B06BD5A8291}" type="datetimeFigureOut">
              <a:rPr lang="en-US" smtClean="0"/>
              <a:t>3/28/2019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223799432"/>
      </p:ext>
    </p:extLst>
  </p:cSld>
  <p:clrMapOvr>
    <a:masterClrMapping/>
  </p:clrMapOvr>
  <p:hf sldNum="0"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3366626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803046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0578ACC-22D6-47C1-A373-4FD133E34F3C}" type="datetimeFigureOut">
              <a:rPr lang="en-US" smtClean="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867901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3/28/2019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548784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845127" y="2507550"/>
            <a:ext cx="5156200" cy="36805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172200" y="2507550"/>
            <a:ext cx="5181601" cy="36805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D82014A1-A632-4878-A0D3-F52BA7563730}" type="datetimeFigureOut">
              <a:rPr lang="en-US" smtClean="0"/>
              <a:t>3/28/2019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
        <p:nvSpPr>
          <p:cNvPr id="10" name="Title 9"/>
          <p:cNvSpPr>
            <a:spLocks noGrp="1"/>
          </p:cNvSpPr>
          <p:nvPr>
            <p:ph type="title"/>
          </p:nvPr>
        </p:nvSpPr>
        <p:spPr/>
        <p:txBody>
          <a:bodyPr/>
          <a:lstStyle/>
          <a:p>
            <a:r>
              <a:rPr lang="es-ES" smtClean="0"/>
              <a:t>Haga clic para modificar el estilo de título del patrón</a:t>
            </a:r>
            <a:endParaRPr lang="en-US" dirty="0"/>
          </a:p>
        </p:txBody>
      </p:sp>
    </p:spTree>
    <p:extLst>
      <p:ext uri="{BB962C8B-B14F-4D97-AF65-F5344CB8AC3E}">
        <p14:creationId xmlns:p14="http://schemas.microsoft.com/office/powerpoint/2010/main" val="3888957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olo el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E99F462-093F-4566-844B-4C71F2739DA5}" type="datetimeFigureOut">
              <a:rPr lang="en-US" smtClean="0"/>
              <a:t>3/28/2019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
        <p:nvSpPr>
          <p:cNvPr id="6" name="Title 5"/>
          <p:cNvSpPr>
            <a:spLocks noGrp="1"/>
          </p:cNvSpPr>
          <p:nvPr>
            <p:ph type="title"/>
          </p:nvPr>
        </p:nvSpPr>
        <p:spPr/>
        <p:txBody>
          <a:bodyPr/>
          <a:lstStyle/>
          <a:p>
            <a:r>
              <a:rPr lang="es-ES" smtClean="0"/>
              <a:t>Haga clic para modificar el estilo de título del patrón</a:t>
            </a:r>
            <a:endParaRPr lang="en-US"/>
          </a:p>
        </p:txBody>
      </p:sp>
    </p:spTree>
    <p:extLst>
      <p:ext uri="{BB962C8B-B14F-4D97-AF65-F5344CB8AC3E}">
        <p14:creationId xmlns:p14="http://schemas.microsoft.com/office/powerpoint/2010/main" val="3621840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3/28/2019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696847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331444B-B92B-4E27-8C94-BB93EAF5CB18}" type="datetimeFigureOut">
              <a:rPr lang="en-US" smtClean="0"/>
              <a:t>3/28/2019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69000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63EFA5E-FA76-400D-B3DC-F0BA90E6D107}" type="datetimeFigureOut">
              <a:rPr lang="en-US" smtClean="0"/>
              <a:t>3/28/2019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87756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9D6E9DEC-419B-4CC5-A080-3B06BD5A8291}" type="datetimeFigureOut">
              <a:rPr lang="en-US" smtClean="0"/>
              <a:t>3/28/2019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255734453"/>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D6E9DEC-419B-4CC5-A080-3B06BD5A8291}" type="datetimeFigureOut">
              <a:rPr lang="en-US" smtClean="0"/>
              <a:t>3/28/2019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153386178"/>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 id="2147483783" r:id="rId13"/>
    <p:sldLayoutId id="2147483784" r:id="rId14"/>
    <p:sldLayoutId id="2147483785" r:id="rId15"/>
    <p:sldLayoutId id="2147483786" r:id="rId16"/>
  </p:sldLayoutIdLst>
  <p:hf sldNum="0" hdr="0" ft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CuadroTexto 8"/>
          <p:cNvSpPr txBox="1"/>
          <p:nvPr/>
        </p:nvSpPr>
        <p:spPr>
          <a:xfrm>
            <a:off x="1846078" y="4446388"/>
            <a:ext cx="2757714" cy="1815882"/>
          </a:xfrm>
          <a:prstGeom prst="rect">
            <a:avLst/>
          </a:prstGeom>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ln cmpd="thickThin">
            <a:solidFill>
              <a:schemeClr val="accent1"/>
            </a:solidFill>
          </a:ln>
        </p:spPr>
        <p:txBody>
          <a:bodyPr wrap="square" rtlCol="0">
            <a:spAutoFit/>
          </a:bodyPr>
          <a:lstStyle/>
          <a:p>
            <a:r>
              <a:rPr lang="es-MX" sz="1600" b="1" dirty="0">
                <a:solidFill>
                  <a:schemeClr val="accent2">
                    <a:lumMod val="50000"/>
                  </a:schemeClr>
                </a:solidFill>
              </a:rPr>
              <a:t>Estrategia </a:t>
            </a:r>
            <a:r>
              <a:rPr lang="es-MX" sz="1600" b="1" dirty="0" smtClean="0">
                <a:solidFill>
                  <a:schemeClr val="accent2">
                    <a:lumMod val="50000"/>
                  </a:schemeClr>
                </a:solidFill>
              </a:rPr>
              <a:t>1.1.1</a:t>
            </a:r>
          </a:p>
          <a:p>
            <a:r>
              <a:rPr lang="es-MX" sz="1600" b="1" dirty="0" smtClean="0"/>
              <a:t>Programa </a:t>
            </a:r>
            <a:r>
              <a:rPr lang="es-MX" sz="1600" b="1" dirty="0"/>
              <a:t>intersectorial para el fortalecimiento de la prevención con un</a:t>
            </a:r>
          </a:p>
          <a:p>
            <a:r>
              <a:rPr lang="es-MX" sz="1600" b="1" dirty="0"/>
              <a:t>enfoque de cultura de paz y de la legalidad</a:t>
            </a:r>
            <a:r>
              <a:rPr lang="es-MX" sz="1600" b="1" dirty="0" smtClean="0"/>
              <a:t>.</a:t>
            </a:r>
          </a:p>
          <a:p>
            <a:r>
              <a:rPr lang="es-MX" sz="1600" b="1" dirty="0" smtClean="0">
                <a:solidFill>
                  <a:schemeClr val="accent2">
                    <a:lumMod val="50000"/>
                  </a:schemeClr>
                </a:solidFill>
              </a:rPr>
              <a:t>Líneas de acción 13</a:t>
            </a:r>
            <a:endParaRPr lang="es-MX" sz="1600" dirty="0">
              <a:solidFill>
                <a:schemeClr val="accent2">
                  <a:lumMod val="50000"/>
                </a:schemeClr>
              </a:solidFill>
            </a:endParaRPr>
          </a:p>
        </p:txBody>
      </p:sp>
      <p:sp>
        <p:nvSpPr>
          <p:cNvPr id="2" name="Título 1"/>
          <p:cNvSpPr>
            <a:spLocks noGrp="1"/>
          </p:cNvSpPr>
          <p:nvPr>
            <p:ph type="ctrTitle"/>
          </p:nvPr>
        </p:nvSpPr>
        <p:spPr>
          <a:xfrm>
            <a:off x="1685857" y="1631012"/>
            <a:ext cx="9991165" cy="2293258"/>
          </a:xfrm>
          <a:gradFill>
            <a:gsLst>
              <a:gs pos="19000">
                <a:schemeClr val="bg2">
                  <a:tint val="90000"/>
                  <a:satMod val="92000"/>
                  <a:lumMod val="120000"/>
                </a:schemeClr>
              </a:gs>
              <a:gs pos="100000">
                <a:schemeClr val="bg2">
                  <a:shade val="98000"/>
                  <a:satMod val="120000"/>
                  <a:lumMod val="98000"/>
                </a:schemeClr>
              </a:gs>
            </a:gsLst>
            <a:path path="circle">
              <a:fillToRect l="50000" t="50000" r="100000" b="100000"/>
            </a:path>
          </a:gradFill>
          <a:ln cmpd="tri">
            <a:solidFill>
              <a:schemeClr val="accent1"/>
            </a:solidFill>
          </a:ln>
        </p:spPr>
        <p:txBody>
          <a:bodyPr>
            <a:normAutofit fontScale="90000"/>
          </a:bodyPr>
          <a:lstStyle/>
          <a:p>
            <a:r>
              <a:rPr lang="es-MX" sz="1800" b="1" dirty="0" smtClean="0">
                <a:solidFill>
                  <a:schemeClr val="accent2">
                    <a:lumMod val="50000"/>
                  </a:schemeClr>
                </a:solidFill>
              </a:rPr>
              <a:t>Objetivo estratégico 1</a:t>
            </a:r>
            <a:r>
              <a:rPr lang="es-MX" sz="1800" b="1" dirty="0" smtClean="0"/>
              <a:t/>
            </a:r>
            <a:br>
              <a:rPr lang="es-MX" sz="1800" b="1" dirty="0" smtClean="0"/>
            </a:br>
            <a:r>
              <a:rPr lang="es-MX" sz="1800" b="1" dirty="0" smtClean="0">
                <a:solidFill>
                  <a:schemeClr val="tx1"/>
                </a:solidFill>
              </a:rPr>
              <a:t>Contribuir a construir una isla de paz y seguridad a través de políticas públicas</a:t>
            </a:r>
            <a:br>
              <a:rPr lang="es-MX" sz="1800" b="1" dirty="0" smtClean="0">
                <a:solidFill>
                  <a:schemeClr val="tx1"/>
                </a:solidFill>
              </a:rPr>
            </a:br>
            <a:r>
              <a:rPr lang="es-MX" sz="1800" b="1" dirty="0" smtClean="0">
                <a:solidFill>
                  <a:schemeClr val="tx1"/>
                </a:solidFill>
              </a:rPr>
              <a:t>integrales de prevención y atención de los factores que ponen en riesgo la vida</a:t>
            </a:r>
            <a:br>
              <a:rPr lang="es-MX" sz="1800" b="1" dirty="0" smtClean="0">
                <a:solidFill>
                  <a:schemeClr val="tx1"/>
                </a:solidFill>
              </a:rPr>
            </a:br>
            <a:r>
              <a:rPr lang="es-MX" sz="1800" b="1" dirty="0" smtClean="0">
                <a:solidFill>
                  <a:schemeClr val="tx1"/>
                </a:solidFill>
              </a:rPr>
              <a:t>e integridad de las personas, sus bienes y su entorno, a fin de lograr el pleno ejercicio del derecho humano a un lugar seguro</a:t>
            </a:r>
            <a:r>
              <a:rPr lang="es-MX" sz="1800" b="1" dirty="0" smtClean="0"/>
              <a:t/>
            </a:r>
            <a:br>
              <a:rPr lang="es-MX" sz="1800" b="1" dirty="0" smtClean="0"/>
            </a:br>
            <a:r>
              <a:rPr lang="es-MX" sz="1800" b="1" dirty="0" smtClean="0"/>
              <a:t/>
            </a:r>
            <a:br>
              <a:rPr lang="es-MX" sz="1800" b="1" dirty="0" smtClean="0"/>
            </a:br>
            <a:endParaRPr lang="es-MX" dirty="0"/>
          </a:p>
        </p:txBody>
      </p:sp>
      <p:sp>
        <p:nvSpPr>
          <p:cNvPr id="8" name="CuadroTexto 7"/>
          <p:cNvSpPr txBox="1"/>
          <p:nvPr/>
        </p:nvSpPr>
        <p:spPr>
          <a:xfrm>
            <a:off x="4844124" y="4184778"/>
            <a:ext cx="3480325" cy="2339102"/>
          </a:xfrm>
          <a:prstGeom prst="rect">
            <a:avLst/>
          </a:prstGeom>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ln cmpd="thickThin">
            <a:solidFill>
              <a:schemeClr val="accent1"/>
            </a:solidFill>
          </a:ln>
        </p:spPr>
        <p:txBody>
          <a:bodyPr wrap="square" rtlCol="0">
            <a:spAutoFit/>
          </a:bodyPr>
          <a:lstStyle/>
          <a:p>
            <a:pPr algn="just"/>
            <a:r>
              <a:rPr lang="es-MX" sz="1600" b="1" dirty="0">
                <a:solidFill>
                  <a:schemeClr val="accent2">
                    <a:lumMod val="50000"/>
                  </a:schemeClr>
                </a:solidFill>
              </a:rPr>
              <a:t>Estrategia 1.1.2</a:t>
            </a:r>
            <a:endParaRPr lang="es-MX" sz="1600" b="1" dirty="0" smtClean="0">
              <a:solidFill>
                <a:schemeClr val="accent2">
                  <a:lumMod val="50000"/>
                </a:schemeClr>
              </a:solidFill>
            </a:endParaRPr>
          </a:p>
          <a:p>
            <a:pPr algn="just"/>
            <a:r>
              <a:rPr lang="es-MX" sz="1600" b="1" dirty="0" smtClean="0"/>
              <a:t>Promover </a:t>
            </a:r>
            <a:r>
              <a:rPr lang="es-MX" sz="1600" b="1" dirty="0"/>
              <a:t>la participación ciudadana, empresarial y la proximidad </a:t>
            </a:r>
            <a:r>
              <a:rPr lang="es-MX" sz="1600" b="1" dirty="0" smtClean="0"/>
              <a:t>social orientada </a:t>
            </a:r>
            <a:r>
              <a:rPr lang="es-MX" sz="1600" b="1" dirty="0"/>
              <a:t>a la prevención de la violencia, la delincuencia y el fortalecimiento </a:t>
            </a:r>
            <a:r>
              <a:rPr lang="es-MX" sz="1600" b="1" dirty="0" smtClean="0"/>
              <a:t>de una </a:t>
            </a:r>
            <a:r>
              <a:rPr lang="es-MX" sz="1600" b="1" dirty="0"/>
              <a:t>cultura de </a:t>
            </a:r>
            <a:r>
              <a:rPr lang="es-MX" sz="1600" b="1" dirty="0" smtClean="0"/>
              <a:t>paz.</a:t>
            </a:r>
            <a:endParaRPr lang="es-MX" sz="1600" b="1" dirty="0"/>
          </a:p>
          <a:p>
            <a:pPr algn="just"/>
            <a:r>
              <a:rPr lang="es-MX" sz="1600" b="1" dirty="0" smtClean="0">
                <a:solidFill>
                  <a:schemeClr val="accent2">
                    <a:lumMod val="50000"/>
                  </a:schemeClr>
                </a:solidFill>
              </a:rPr>
              <a:t>Líneas </a:t>
            </a:r>
            <a:r>
              <a:rPr lang="es-MX" sz="1600" b="1" dirty="0">
                <a:solidFill>
                  <a:schemeClr val="accent2">
                    <a:lumMod val="50000"/>
                  </a:schemeClr>
                </a:solidFill>
              </a:rPr>
              <a:t>de acción 6</a:t>
            </a:r>
            <a:endParaRPr lang="es-MX" sz="1600" dirty="0">
              <a:solidFill>
                <a:schemeClr val="accent2">
                  <a:lumMod val="50000"/>
                </a:schemeClr>
              </a:solidFill>
            </a:endParaRPr>
          </a:p>
          <a:p>
            <a:endParaRPr lang="es-MX" dirty="0"/>
          </a:p>
        </p:txBody>
      </p:sp>
      <p:sp>
        <p:nvSpPr>
          <p:cNvPr id="10" name="Rectángulo 9"/>
          <p:cNvSpPr/>
          <p:nvPr/>
        </p:nvSpPr>
        <p:spPr>
          <a:xfrm>
            <a:off x="2654176" y="398599"/>
            <a:ext cx="4685898" cy="369332"/>
          </a:xfrm>
          <a:prstGeom prst="rect">
            <a:avLst/>
          </a:prstGeom>
        </p:spPr>
        <p:txBody>
          <a:bodyPr wrap="none">
            <a:spAutoFit/>
          </a:bodyPr>
          <a:lstStyle/>
          <a:p>
            <a:r>
              <a:rPr lang="es-MX" b="1" i="1" dirty="0">
                <a:solidFill>
                  <a:srgbClr val="404040"/>
                </a:solidFill>
                <a:latin typeface="Calibri-BoldItalic"/>
              </a:rPr>
              <a:t>Plan Municipal de Desarrollo 2018 </a:t>
            </a:r>
            <a:r>
              <a:rPr lang="es-MX" b="1" i="1" dirty="0" smtClean="0">
                <a:solidFill>
                  <a:srgbClr val="404040"/>
                </a:solidFill>
                <a:latin typeface="Calibri-BoldItalic"/>
              </a:rPr>
              <a:t>– 2021</a:t>
            </a:r>
            <a:endParaRPr lang="es-MX" dirty="0"/>
          </a:p>
        </p:txBody>
      </p:sp>
      <p:pic>
        <p:nvPicPr>
          <p:cNvPr id="11" name="Imagen 10"/>
          <p:cNvPicPr>
            <a:picLocks noChangeAspect="1"/>
          </p:cNvPicPr>
          <p:nvPr/>
        </p:nvPicPr>
        <p:blipFill>
          <a:blip r:embed="rId2"/>
          <a:stretch>
            <a:fillRect/>
          </a:stretch>
        </p:blipFill>
        <p:spPr>
          <a:xfrm>
            <a:off x="10085292" y="404430"/>
            <a:ext cx="1740650" cy="750891"/>
          </a:xfrm>
          <a:prstGeom prst="rect">
            <a:avLst/>
          </a:prstGeom>
        </p:spPr>
      </p:pic>
      <p:pic>
        <p:nvPicPr>
          <p:cNvPr id="12" name="Imagen 11"/>
          <p:cNvPicPr>
            <a:picLocks noChangeAspect="1"/>
          </p:cNvPicPr>
          <p:nvPr/>
        </p:nvPicPr>
        <p:blipFill>
          <a:blip r:embed="rId3"/>
          <a:stretch>
            <a:fillRect/>
          </a:stretch>
        </p:blipFill>
        <p:spPr>
          <a:xfrm>
            <a:off x="1685857" y="124130"/>
            <a:ext cx="1012024" cy="1310754"/>
          </a:xfrm>
          <a:prstGeom prst="rect">
            <a:avLst/>
          </a:prstGeom>
        </p:spPr>
      </p:pic>
      <p:pic>
        <p:nvPicPr>
          <p:cNvPr id="13" name="Imagen 12"/>
          <p:cNvPicPr>
            <a:picLocks noChangeAspect="1"/>
          </p:cNvPicPr>
          <p:nvPr/>
        </p:nvPicPr>
        <p:blipFill>
          <a:blip r:embed="rId4"/>
          <a:stretch>
            <a:fillRect/>
          </a:stretch>
        </p:blipFill>
        <p:spPr>
          <a:xfrm>
            <a:off x="2606463" y="653345"/>
            <a:ext cx="2786113" cy="493819"/>
          </a:xfrm>
          <a:prstGeom prst="rect">
            <a:avLst/>
          </a:prstGeom>
        </p:spPr>
      </p:pic>
      <p:sp>
        <p:nvSpPr>
          <p:cNvPr id="14" name="Rectángulo 13"/>
          <p:cNvSpPr/>
          <p:nvPr/>
        </p:nvSpPr>
        <p:spPr>
          <a:xfrm>
            <a:off x="2755715" y="1133898"/>
            <a:ext cx="2096151" cy="276999"/>
          </a:xfrm>
          <a:prstGeom prst="rect">
            <a:avLst/>
          </a:prstGeom>
        </p:spPr>
        <p:txBody>
          <a:bodyPr wrap="none">
            <a:spAutoFit/>
          </a:bodyPr>
          <a:lstStyle/>
          <a:p>
            <a:r>
              <a:rPr lang="es-MX" sz="1200" dirty="0">
                <a:solidFill>
                  <a:schemeClr val="accent3">
                    <a:lumMod val="50000"/>
                  </a:schemeClr>
                </a:solidFill>
                <a:latin typeface="ArialNarrow"/>
              </a:rPr>
              <a:t>EJE I: COZUMEL SEGURO</a:t>
            </a:r>
            <a:endParaRPr lang="es-MX" sz="1200" dirty="0">
              <a:solidFill>
                <a:schemeClr val="accent3">
                  <a:lumMod val="50000"/>
                </a:schemeClr>
              </a:solidFill>
            </a:endParaRPr>
          </a:p>
        </p:txBody>
      </p:sp>
      <p:sp>
        <p:nvSpPr>
          <p:cNvPr id="15" name="Rectángulo 14"/>
          <p:cNvSpPr/>
          <p:nvPr/>
        </p:nvSpPr>
        <p:spPr>
          <a:xfrm>
            <a:off x="2755715" y="1347298"/>
            <a:ext cx="2231508" cy="276999"/>
          </a:xfrm>
          <a:prstGeom prst="rect">
            <a:avLst/>
          </a:prstGeom>
        </p:spPr>
        <p:txBody>
          <a:bodyPr wrap="none">
            <a:spAutoFit/>
          </a:bodyPr>
          <a:lstStyle/>
          <a:p>
            <a:r>
              <a:rPr lang="es-MX" sz="1200" b="1" dirty="0">
                <a:solidFill>
                  <a:schemeClr val="accent1"/>
                </a:solidFill>
                <a:latin typeface="ArialNarrow-BoldItalic"/>
              </a:rPr>
              <a:t>ISLA DE PAZ Y </a:t>
            </a:r>
            <a:r>
              <a:rPr lang="es-MX" sz="1200" b="1" dirty="0">
                <a:solidFill>
                  <a:schemeClr val="accent3">
                    <a:lumMod val="50000"/>
                  </a:schemeClr>
                </a:solidFill>
                <a:latin typeface="ArialNarrow-BoldItalic"/>
              </a:rPr>
              <a:t>SEGURIDAD</a:t>
            </a:r>
            <a:endParaRPr lang="es-MX" sz="1200" dirty="0">
              <a:solidFill>
                <a:schemeClr val="accent3">
                  <a:lumMod val="50000"/>
                </a:schemeClr>
              </a:solidFill>
            </a:endParaRPr>
          </a:p>
        </p:txBody>
      </p:sp>
      <p:sp>
        <p:nvSpPr>
          <p:cNvPr id="16" name="Rectángulo 15"/>
          <p:cNvSpPr/>
          <p:nvPr/>
        </p:nvSpPr>
        <p:spPr>
          <a:xfrm>
            <a:off x="8636000" y="4184778"/>
            <a:ext cx="3041022" cy="2308324"/>
          </a:xfrm>
          <a:prstGeom prst="rect">
            <a:avLst/>
          </a:prstGeom>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ln cmpd="thinThick">
            <a:solidFill>
              <a:schemeClr val="accent1"/>
            </a:solidFill>
          </a:ln>
        </p:spPr>
        <p:txBody>
          <a:bodyPr wrap="square">
            <a:spAutoFit/>
          </a:bodyPr>
          <a:lstStyle/>
          <a:p>
            <a:r>
              <a:rPr lang="es-MX" sz="1600" b="1" dirty="0">
                <a:solidFill>
                  <a:schemeClr val="accent2">
                    <a:lumMod val="50000"/>
                  </a:schemeClr>
                </a:solidFill>
              </a:rPr>
              <a:t>Estrategia </a:t>
            </a:r>
            <a:r>
              <a:rPr lang="es-MX" sz="1600" b="1" dirty="0" smtClean="0">
                <a:solidFill>
                  <a:schemeClr val="accent2">
                    <a:lumMod val="50000"/>
                  </a:schemeClr>
                </a:solidFill>
              </a:rPr>
              <a:t>1.1.3</a:t>
            </a:r>
            <a:endParaRPr lang="es-MX" sz="1600" b="1" dirty="0">
              <a:solidFill>
                <a:schemeClr val="accent2">
                  <a:lumMod val="50000"/>
                </a:schemeClr>
              </a:solidFill>
            </a:endParaRPr>
          </a:p>
          <a:p>
            <a:endParaRPr lang="es-MX" sz="1600" b="1" dirty="0" smtClean="0">
              <a:latin typeface="Century Gothic" panose="020B0502020202020204" pitchFamily="34" charset="0"/>
            </a:endParaRPr>
          </a:p>
          <a:p>
            <a:r>
              <a:rPr lang="es-MX" sz="1600" b="1" dirty="0" smtClean="0">
                <a:latin typeface="Century Gothic" panose="020B0502020202020204" pitchFamily="34" charset="0"/>
              </a:rPr>
              <a:t>Implementar </a:t>
            </a:r>
            <a:r>
              <a:rPr lang="es-MX" sz="1600" b="1" dirty="0">
                <a:latin typeface="Century Gothic" panose="020B0502020202020204" pitchFamily="34" charset="0"/>
              </a:rPr>
              <a:t>un nuevo sistema de prevención de riesgos de daños ante</a:t>
            </a:r>
          </a:p>
          <a:p>
            <a:r>
              <a:rPr lang="es-MX" sz="1600" b="1" dirty="0">
                <a:latin typeface="Century Gothic" panose="020B0502020202020204" pitchFamily="34" charset="0"/>
              </a:rPr>
              <a:t>accidentes y fenómenos naturales y </a:t>
            </a:r>
            <a:r>
              <a:rPr lang="es-MX" sz="1600" b="1" dirty="0" err="1">
                <a:latin typeface="Century Gothic" panose="020B0502020202020204" pitchFamily="34" charset="0"/>
              </a:rPr>
              <a:t>antropogénicos</a:t>
            </a:r>
            <a:r>
              <a:rPr lang="es-MX" sz="1600" b="1" dirty="0" smtClean="0">
                <a:latin typeface="Century Gothic" panose="020B0502020202020204" pitchFamily="34" charset="0"/>
              </a:rPr>
              <a:t>.</a:t>
            </a:r>
          </a:p>
          <a:p>
            <a:r>
              <a:rPr lang="es-MX" sz="1600" b="1" dirty="0">
                <a:solidFill>
                  <a:schemeClr val="accent2">
                    <a:lumMod val="50000"/>
                  </a:schemeClr>
                </a:solidFill>
              </a:rPr>
              <a:t>Líneas de acción 6</a:t>
            </a:r>
            <a:endParaRPr lang="es-MX" sz="1600" dirty="0">
              <a:solidFill>
                <a:schemeClr val="accent2">
                  <a:lumMod val="50000"/>
                </a:schemeClr>
              </a:solidFill>
            </a:endParaRPr>
          </a:p>
          <a:p>
            <a:endParaRPr lang="es-MX" sz="1600" dirty="0">
              <a:latin typeface="Century Gothic" panose="020B0502020202020204" pitchFamily="34" charset="0"/>
            </a:endParaRPr>
          </a:p>
        </p:txBody>
      </p:sp>
    </p:spTree>
    <p:extLst>
      <p:ext uri="{BB962C8B-B14F-4D97-AF65-F5344CB8AC3E}">
        <p14:creationId xmlns:p14="http://schemas.microsoft.com/office/powerpoint/2010/main" val="3578676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83658" y="812800"/>
            <a:ext cx="10029372" cy="5254171"/>
          </a:xfrm>
        </p:spPr>
        <p:txBody>
          <a:bodyPr>
            <a:normAutofit/>
          </a:bodyPr>
          <a:lstStyle/>
          <a:p>
            <a:r>
              <a:rPr lang="es-MX" sz="2200" b="1" dirty="0">
                <a:solidFill>
                  <a:schemeClr val="accent1">
                    <a:lumMod val="50000"/>
                  </a:schemeClr>
                </a:solidFill>
              </a:rPr>
              <a:t>1.1.1.6</a:t>
            </a:r>
            <a:r>
              <a:rPr lang="es-MX" sz="2200" dirty="0"/>
              <a:t> </a:t>
            </a:r>
            <a:r>
              <a:rPr lang="es-MX" sz="2200" dirty="0">
                <a:solidFill>
                  <a:schemeClr val="accent3">
                    <a:lumMod val="50000"/>
                  </a:schemeClr>
                </a:solidFill>
              </a:rPr>
              <a:t>Implementar operativos de presencia y disuasión en zonas con mayor incidencia delictiva y con base en los protocolos internacionales para salvaguardar los derechos humanos de las personas</a:t>
            </a:r>
            <a:r>
              <a:rPr lang="es-MX" sz="2200" dirty="0" smtClean="0">
                <a:solidFill>
                  <a:schemeClr val="accent3">
                    <a:lumMod val="50000"/>
                  </a:schemeClr>
                </a:solidFill>
              </a:rPr>
              <a:t>.</a:t>
            </a:r>
            <a:r>
              <a:rPr lang="es-MX" sz="2200" dirty="0" smtClean="0"/>
              <a:t> </a:t>
            </a:r>
            <a:br>
              <a:rPr lang="es-MX" sz="2200" dirty="0" smtClean="0"/>
            </a:br>
            <a:r>
              <a:rPr lang="es-MX" sz="2200" dirty="0"/>
              <a:t/>
            </a:r>
            <a:br>
              <a:rPr lang="es-MX" sz="2200" dirty="0"/>
            </a:br>
            <a:r>
              <a:rPr lang="es-MX" sz="2400" dirty="0"/>
              <a:t>Se empezara con 4 colonias San Miguel 1, San Miguel 2, Emiliano Zapata y 10 de Abril teniendo un total de 29,205habitantes.en coordinación con los tres ordenes de gobierno.</a:t>
            </a:r>
            <a:r>
              <a:rPr lang="es-MX" sz="2400" dirty="0" smtClean="0"/>
              <a:t/>
            </a:r>
            <a:br>
              <a:rPr lang="es-MX" sz="2400" dirty="0" smtClean="0"/>
            </a:br>
            <a:r>
              <a:rPr lang="es-MX" sz="2400" dirty="0"/>
              <a:t/>
            </a:r>
            <a:br>
              <a:rPr lang="es-MX" sz="2400" dirty="0"/>
            </a:br>
            <a:r>
              <a:rPr lang="es-MX" sz="2400" b="1" dirty="0">
                <a:solidFill>
                  <a:schemeClr val="accent3">
                    <a:lumMod val="50000"/>
                  </a:schemeClr>
                </a:solidFill>
              </a:rPr>
              <a:t>1.1.1.7</a:t>
            </a:r>
            <a:r>
              <a:rPr lang="es-MX" sz="2400" dirty="0"/>
              <a:t> </a:t>
            </a:r>
            <a:r>
              <a:rPr lang="es-MX" sz="2200" dirty="0">
                <a:solidFill>
                  <a:schemeClr val="accent3">
                    <a:lumMod val="50000"/>
                  </a:schemeClr>
                </a:solidFill>
              </a:rPr>
              <a:t>Realizar operativos conjuntos entre los tres órdenes de gobierno para inhibir acciones delictivas</a:t>
            </a:r>
            <a:r>
              <a:rPr lang="es-MX" sz="2200" dirty="0" smtClean="0"/>
              <a:t>.</a:t>
            </a:r>
            <a:br>
              <a:rPr lang="es-MX" sz="2200" dirty="0" smtClean="0"/>
            </a:br>
            <a:r>
              <a:rPr lang="es-MX" sz="2200" dirty="0"/>
              <a:t/>
            </a:r>
            <a:br>
              <a:rPr lang="es-MX" sz="2200" dirty="0"/>
            </a:br>
            <a:r>
              <a:rPr lang="es-MX" sz="2200" dirty="0" smtClean="0"/>
              <a:t>En toda la zona urbana  de la Isla </a:t>
            </a:r>
            <a:br>
              <a:rPr lang="es-MX" sz="2200" dirty="0" smtClean="0"/>
            </a:br>
            <a:r>
              <a:rPr lang="es-MX" sz="2200" dirty="0"/>
              <a:t/>
            </a:r>
            <a:br>
              <a:rPr lang="es-MX" sz="2200" dirty="0"/>
            </a:br>
            <a:endParaRPr lang="es-MX" sz="2200" dirty="0"/>
          </a:p>
        </p:txBody>
      </p:sp>
    </p:spTree>
    <p:extLst>
      <p:ext uri="{BB962C8B-B14F-4D97-AF65-F5344CB8AC3E}">
        <p14:creationId xmlns:p14="http://schemas.microsoft.com/office/powerpoint/2010/main" val="1027906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683657" y="580571"/>
            <a:ext cx="10072914" cy="5994400"/>
          </a:xfrm>
        </p:spPr>
        <p:txBody>
          <a:bodyPr>
            <a:normAutofit/>
          </a:bodyPr>
          <a:lstStyle/>
          <a:p>
            <a:pPr marL="0" indent="0" algn="just">
              <a:buNone/>
            </a:pPr>
            <a:r>
              <a:rPr lang="es-MX" b="1" dirty="0">
                <a:solidFill>
                  <a:schemeClr val="accent3">
                    <a:lumMod val="50000"/>
                  </a:schemeClr>
                </a:solidFill>
              </a:rPr>
              <a:t>1.1.2.1</a:t>
            </a:r>
            <a:r>
              <a:rPr lang="es-MX" dirty="0"/>
              <a:t> </a:t>
            </a:r>
            <a:r>
              <a:rPr lang="es-MX" sz="2200" dirty="0"/>
              <a:t>Implementar una estrategia integral de participación ciudadana, empresarial y de proximidad social para la prevención de la violencia, la </a:t>
            </a:r>
            <a:r>
              <a:rPr lang="es-MX" sz="2200" dirty="0" smtClean="0"/>
              <a:t>delincuencia </a:t>
            </a:r>
            <a:r>
              <a:rPr lang="es-MX" sz="2200" dirty="0"/>
              <a:t>y el fortalecimiento de una cultura de paz</a:t>
            </a:r>
            <a:r>
              <a:rPr lang="es-MX" sz="2200" dirty="0" smtClean="0"/>
              <a:t>.</a:t>
            </a:r>
          </a:p>
          <a:p>
            <a:pPr algn="just"/>
            <a:r>
              <a:rPr lang="es-MX" sz="2200" dirty="0" smtClean="0">
                <a:solidFill>
                  <a:schemeClr val="accent2">
                    <a:lumMod val="75000"/>
                  </a:schemeClr>
                </a:solidFill>
              </a:rPr>
              <a:t>Torneo  de básquet “Tu amigo Policia” 100 jóvenes </a:t>
            </a:r>
            <a:r>
              <a:rPr lang="es-MX" sz="2200" dirty="0" err="1" smtClean="0">
                <a:solidFill>
                  <a:schemeClr val="accent2">
                    <a:lumMod val="75000"/>
                  </a:schemeClr>
                </a:solidFill>
              </a:rPr>
              <a:t>Intersecundarias</a:t>
            </a:r>
            <a:r>
              <a:rPr lang="es-MX" sz="2200" dirty="0" smtClean="0">
                <a:solidFill>
                  <a:schemeClr val="accent2">
                    <a:lumMod val="75000"/>
                  </a:schemeClr>
                </a:solidFill>
              </a:rPr>
              <a:t> “Copa tu Amigo Policia”.</a:t>
            </a:r>
          </a:p>
          <a:p>
            <a:pPr algn="just"/>
            <a:r>
              <a:rPr lang="es-MX" sz="2200" dirty="0" smtClean="0">
                <a:solidFill>
                  <a:schemeClr val="accent2">
                    <a:lumMod val="75000"/>
                  </a:schemeClr>
                </a:solidFill>
              </a:rPr>
              <a:t>Reinstalación del comité de Paz.</a:t>
            </a:r>
          </a:p>
          <a:p>
            <a:pPr algn="just"/>
            <a:endParaRPr lang="es-MX" sz="2200" dirty="0">
              <a:solidFill>
                <a:schemeClr val="accent2">
                  <a:lumMod val="75000"/>
                </a:schemeClr>
              </a:solidFill>
            </a:endParaRPr>
          </a:p>
          <a:p>
            <a:pPr algn="just"/>
            <a:r>
              <a:rPr lang="es-MX" b="1" dirty="0">
                <a:solidFill>
                  <a:schemeClr val="accent2">
                    <a:lumMod val="75000"/>
                  </a:schemeClr>
                </a:solidFill>
              </a:rPr>
              <a:t>1.1.2.2</a:t>
            </a:r>
            <a:r>
              <a:rPr lang="es-MX" sz="2200" b="1" dirty="0">
                <a:solidFill>
                  <a:schemeClr val="accent2">
                    <a:lumMod val="75000"/>
                  </a:schemeClr>
                </a:solidFill>
              </a:rPr>
              <a:t> </a:t>
            </a:r>
            <a:r>
              <a:rPr lang="es-MX" sz="2200" dirty="0">
                <a:solidFill>
                  <a:schemeClr val="tx1"/>
                </a:solidFill>
              </a:rPr>
              <a:t>Poner en marcha el programa </a:t>
            </a:r>
            <a:r>
              <a:rPr lang="es-MX" sz="2200" dirty="0" smtClean="0">
                <a:solidFill>
                  <a:schemeClr val="tx1"/>
                </a:solidFill>
              </a:rPr>
              <a:t>“Policía </a:t>
            </a:r>
            <a:r>
              <a:rPr lang="es-MX" sz="2200" dirty="0">
                <a:solidFill>
                  <a:schemeClr val="tx1"/>
                </a:solidFill>
              </a:rPr>
              <a:t>en tu </a:t>
            </a:r>
            <a:r>
              <a:rPr lang="es-MX" sz="2200" dirty="0" smtClean="0">
                <a:solidFill>
                  <a:schemeClr val="tx1"/>
                </a:solidFill>
              </a:rPr>
              <a:t>Colonia” </a:t>
            </a:r>
            <a:r>
              <a:rPr lang="es-MX" sz="2200" dirty="0">
                <a:solidFill>
                  <a:schemeClr val="tx1"/>
                </a:solidFill>
              </a:rPr>
              <a:t>destinado a crear espacios de diálogo con la comunidad para escuchar y atender sus problemas, necesidades y propuestas y que conozcan la labor de la Dirección de Seguridad Pública</a:t>
            </a:r>
            <a:r>
              <a:rPr lang="es-MX" sz="2200" dirty="0" smtClean="0">
                <a:solidFill>
                  <a:schemeClr val="tx1"/>
                </a:solidFill>
              </a:rPr>
              <a:t>.</a:t>
            </a:r>
          </a:p>
          <a:p>
            <a:pPr algn="just"/>
            <a:r>
              <a:rPr lang="es-MX" sz="2200" dirty="0" smtClean="0">
                <a:solidFill>
                  <a:schemeClr val="accent2">
                    <a:lumMod val="50000"/>
                  </a:schemeClr>
                </a:solidFill>
              </a:rPr>
              <a:t>Se empezó con la Col. Adolfo López mateo con 5,322 habitantes, teniendo como meta 2019 Emiliano zapata con 10,841, 10 de Abril con 6,933 y Miraflores con 1,033 </a:t>
            </a:r>
            <a:r>
              <a:rPr lang="es-MX" sz="2200" dirty="0">
                <a:solidFill>
                  <a:schemeClr val="accent2">
                    <a:lumMod val="50000"/>
                  </a:schemeClr>
                </a:solidFill>
              </a:rPr>
              <a:t>un total </a:t>
            </a:r>
            <a:r>
              <a:rPr lang="es-MX" sz="2200" dirty="0" smtClean="0">
                <a:solidFill>
                  <a:schemeClr val="accent2">
                    <a:lumMod val="50000"/>
                  </a:schemeClr>
                </a:solidFill>
              </a:rPr>
              <a:t>de24,129. </a:t>
            </a:r>
            <a:endParaRPr lang="es-MX" sz="2200" dirty="0">
              <a:solidFill>
                <a:schemeClr val="accent2">
                  <a:lumMod val="50000"/>
                </a:schemeClr>
              </a:solidFill>
            </a:endParaRPr>
          </a:p>
          <a:p>
            <a:pPr marL="0" indent="0">
              <a:buNone/>
            </a:pPr>
            <a:endParaRPr lang="es-MX" sz="2200" dirty="0">
              <a:solidFill>
                <a:schemeClr val="accent2">
                  <a:lumMod val="75000"/>
                </a:schemeClr>
              </a:solidFill>
            </a:endParaRPr>
          </a:p>
        </p:txBody>
      </p:sp>
    </p:spTree>
    <p:extLst>
      <p:ext uri="{BB962C8B-B14F-4D97-AF65-F5344CB8AC3E}">
        <p14:creationId xmlns:p14="http://schemas.microsoft.com/office/powerpoint/2010/main" val="2213116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27199" y="682171"/>
            <a:ext cx="9942287" cy="5689600"/>
          </a:xfrm>
        </p:spPr>
        <p:txBody>
          <a:bodyPr>
            <a:normAutofit lnSpcReduction="10000"/>
          </a:bodyPr>
          <a:lstStyle/>
          <a:p>
            <a:pPr marL="0" indent="0" algn="just">
              <a:buNone/>
            </a:pPr>
            <a:r>
              <a:rPr lang="es-MX" b="1" dirty="0">
                <a:solidFill>
                  <a:schemeClr val="accent2">
                    <a:lumMod val="50000"/>
                  </a:schemeClr>
                </a:solidFill>
              </a:rPr>
              <a:t>1.1.2.3 </a:t>
            </a:r>
            <a:r>
              <a:rPr lang="es-MX" dirty="0"/>
              <a:t>Operar las Casetas de Seguridad con Atención Ciudadana en los espacios públicos a través de la remodelación y/o equipamiento con equipos de </a:t>
            </a:r>
            <a:r>
              <a:rPr lang="es-MX" dirty="0" smtClean="0"/>
              <a:t>video vigilancia </a:t>
            </a:r>
            <a:r>
              <a:rPr lang="es-MX" dirty="0"/>
              <a:t>y radiocomunicación, así como atención cercana y oportuna a la ciudadanía en materia de seguridad pública y otros servicios públicos</a:t>
            </a:r>
            <a:r>
              <a:rPr lang="es-MX" dirty="0" smtClean="0"/>
              <a:t>.</a:t>
            </a:r>
          </a:p>
          <a:p>
            <a:r>
              <a:rPr lang="es-MX" dirty="0" smtClean="0">
                <a:solidFill>
                  <a:schemeClr val="accent2">
                    <a:lumMod val="75000"/>
                  </a:schemeClr>
                </a:solidFill>
              </a:rPr>
              <a:t>Meta 209, 3 </a:t>
            </a:r>
            <a:r>
              <a:rPr lang="es-MX" dirty="0">
                <a:solidFill>
                  <a:schemeClr val="accent2">
                    <a:lumMod val="75000"/>
                  </a:schemeClr>
                </a:solidFill>
              </a:rPr>
              <a:t>casetas beneficiando </a:t>
            </a:r>
            <a:r>
              <a:rPr lang="es-MX" dirty="0" smtClean="0">
                <a:solidFill>
                  <a:schemeClr val="accent2">
                    <a:lumMod val="75000"/>
                  </a:schemeClr>
                </a:solidFill>
              </a:rPr>
              <a:t>86,465 hab.</a:t>
            </a:r>
          </a:p>
          <a:p>
            <a:endParaRPr lang="es-MX" dirty="0" smtClean="0">
              <a:solidFill>
                <a:schemeClr val="accent2">
                  <a:lumMod val="75000"/>
                </a:schemeClr>
              </a:solidFill>
            </a:endParaRPr>
          </a:p>
          <a:p>
            <a:pPr marL="0" indent="0" algn="just">
              <a:buNone/>
            </a:pPr>
            <a:r>
              <a:rPr lang="es-MX" b="1" dirty="0">
                <a:solidFill>
                  <a:schemeClr val="accent2">
                    <a:lumMod val="75000"/>
                  </a:schemeClr>
                </a:solidFill>
              </a:rPr>
              <a:t>1.1.3.2 </a:t>
            </a:r>
            <a:r>
              <a:rPr lang="es-MX" dirty="0"/>
              <a:t>Realizar campañas permanentes de formación e información dirigidas a la población en general en materia de responsabilidad y seguridad vial en el marco de la Estrategia Mexicana de Seguridad Vial</a:t>
            </a:r>
            <a:r>
              <a:rPr lang="es-MX" dirty="0" smtClean="0"/>
              <a:t>.</a:t>
            </a:r>
          </a:p>
          <a:p>
            <a:pPr marL="0" indent="0" algn="just">
              <a:buNone/>
            </a:pPr>
            <a:endParaRPr lang="es-MX" dirty="0" smtClean="0"/>
          </a:p>
          <a:p>
            <a:pPr algn="just"/>
            <a:r>
              <a:rPr lang="es-MX" dirty="0" smtClean="0">
                <a:solidFill>
                  <a:schemeClr val="accent2">
                    <a:lumMod val="75000"/>
                  </a:schemeClr>
                </a:solidFill>
              </a:rPr>
              <a:t>Meta campaña </a:t>
            </a:r>
            <a:r>
              <a:rPr lang="es-MX" dirty="0" err="1" smtClean="0">
                <a:solidFill>
                  <a:schemeClr val="accent2">
                    <a:lumMod val="75000"/>
                  </a:schemeClr>
                </a:solidFill>
              </a:rPr>
              <a:t>mediatica</a:t>
            </a:r>
            <a:r>
              <a:rPr lang="es-MX" dirty="0" smtClean="0">
                <a:solidFill>
                  <a:schemeClr val="accent2">
                    <a:lumMod val="75000"/>
                  </a:schemeClr>
                </a:solidFill>
              </a:rPr>
              <a:t> en redes  en materia de responsabilidad y seguridad Vial</a:t>
            </a:r>
          </a:p>
          <a:p>
            <a:pPr marL="0" indent="0" algn="just">
              <a:buNone/>
            </a:pPr>
            <a:endParaRPr lang="es-MX" dirty="0" smtClean="0">
              <a:solidFill>
                <a:schemeClr val="accent2">
                  <a:lumMod val="75000"/>
                </a:schemeClr>
              </a:solidFill>
            </a:endParaRPr>
          </a:p>
          <a:p>
            <a:pPr marL="0" indent="0" algn="just">
              <a:buNone/>
            </a:pPr>
            <a:r>
              <a:rPr lang="es-MX" dirty="0" smtClean="0">
                <a:solidFill>
                  <a:schemeClr val="accent2">
                    <a:lumMod val="75000"/>
                  </a:schemeClr>
                </a:solidFill>
              </a:rPr>
              <a:t> 1.1.3.10 </a:t>
            </a:r>
            <a:r>
              <a:rPr lang="es-MX" dirty="0">
                <a:solidFill>
                  <a:schemeClr val="tx1"/>
                </a:solidFill>
              </a:rPr>
              <a:t>Poner en marcha un programa de Educación Vial para la Prevención de Accidentes Viales que contemple controles de alcoholemia, campañas permanentes de difusión sobre el Reglamento de Tránsito y la importancia de respetarlo, así como los factores de riesgo</a:t>
            </a:r>
            <a:r>
              <a:rPr lang="es-MX" dirty="0" smtClean="0">
                <a:solidFill>
                  <a:schemeClr val="tx1"/>
                </a:solidFill>
              </a:rPr>
              <a:t>.</a:t>
            </a:r>
          </a:p>
          <a:p>
            <a:pPr algn="just"/>
            <a:r>
              <a:rPr lang="es-MX" dirty="0">
                <a:solidFill>
                  <a:schemeClr val="accent2">
                    <a:lumMod val="75000"/>
                  </a:schemeClr>
                </a:solidFill>
              </a:rPr>
              <a:t>“Platicas de sensibilización  de educación vial</a:t>
            </a:r>
            <a:r>
              <a:rPr lang="es-MX" dirty="0" smtClean="0">
                <a:solidFill>
                  <a:schemeClr val="accent2">
                    <a:lumMod val="75000"/>
                  </a:schemeClr>
                </a:solidFill>
              </a:rPr>
              <a:t>” en planteles escolares e instituciones, Taxistas, C.B.T.I.S</a:t>
            </a:r>
            <a:endParaRPr lang="es-MX" dirty="0">
              <a:solidFill>
                <a:schemeClr val="accent2">
                  <a:lumMod val="75000"/>
                </a:schemeClr>
              </a:solidFill>
            </a:endParaRPr>
          </a:p>
          <a:p>
            <a:pPr algn="just"/>
            <a:endParaRPr lang="es-MX" dirty="0">
              <a:solidFill>
                <a:schemeClr val="accent2">
                  <a:lumMod val="75000"/>
                </a:schemeClr>
              </a:solidFill>
            </a:endParaRPr>
          </a:p>
          <a:p>
            <a:endParaRPr lang="es-MX" dirty="0">
              <a:solidFill>
                <a:schemeClr val="accent2">
                  <a:lumMod val="75000"/>
                </a:schemeClr>
              </a:solidFill>
            </a:endParaRPr>
          </a:p>
          <a:p>
            <a:endParaRPr lang="es-MX" dirty="0" smtClean="0">
              <a:solidFill>
                <a:schemeClr val="accent2">
                  <a:lumMod val="75000"/>
                </a:schemeClr>
              </a:solidFill>
            </a:endParaRPr>
          </a:p>
          <a:p>
            <a:endParaRPr lang="es-MX" dirty="0">
              <a:solidFill>
                <a:schemeClr val="accent2">
                  <a:lumMod val="75000"/>
                </a:schemeClr>
              </a:solidFill>
            </a:endParaRPr>
          </a:p>
          <a:p>
            <a:endParaRPr lang="es-MX" dirty="0" smtClean="0">
              <a:solidFill>
                <a:schemeClr val="accent2">
                  <a:lumMod val="75000"/>
                </a:schemeClr>
              </a:solidFill>
            </a:endParaRPr>
          </a:p>
          <a:p>
            <a:endParaRPr lang="es-MX" dirty="0" smtClean="0">
              <a:solidFill>
                <a:schemeClr val="accent2">
                  <a:lumMod val="75000"/>
                </a:schemeClr>
              </a:solidFill>
            </a:endParaRPr>
          </a:p>
          <a:p>
            <a:endParaRPr lang="es-MX" dirty="0"/>
          </a:p>
          <a:p>
            <a:pPr marL="0" indent="0">
              <a:buNone/>
            </a:pPr>
            <a:endParaRPr lang="es-MX" dirty="0"/>
          </a:p>
        </p:txBody>
      </p:sp>
    </p:spTree>
    <p:extLst>
      <p:ext uri="{BB962C8B-B14F-4D97-AF65-F5344CB8AC3E}">
        <p14:creationId xmlns:p14="http://schemas.microsoft.com/office/powerpoint/2010/main" val="2969566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611086" y="362857"/>
            <a:ext cx="10276114" cy="6241143"/>
          </a:xfrm>
        </p:spPr>
        <p:txBody>
          <a:bodyPr/>
          <a:lstStyle/>
          <a:p>
            <a:pPr algn="just"/>
            <a:r>
              <a:rPr lang="es-MX" b="1" dirty="0">
                <a:solidFill>
                  <a:schemeClr val="accent3">
                    <a:lumMod val="75000"/>
                  </a:schemeClr>
                </a:solidFill>
              </a:rPr>
              <a:t>1.1.4.2</a:t>
            </a:r>
            <a:r>
              <a:rPr lang="es-MX" dirty="0"/>
              <a:t> Brindar capacitación permanente a la corporación policial en materia de seguridad pública y prevención de la violencia y la delincuencia con enfoque de derechos humanos</a:t>
            </a:r>
            <a:r>
              <a:rPr lang="es-MX" dirty="0" smtClean="0"/>
              <a:t>.</a:t>
            </a:r>
          </a:p>
          <a:p>
            <a:pPr algn="just"/>
            <a:r>
              <a:rPr lang="es-MX" dirty="0" smtClean="0">
                <a:solidFill>
                  <a:schemeClr val="accent2">
                    <a:lumMod val="75000"/>
                  </a:schemeClr>
                </a:solidFill>
              </a:rPr>
              <a:t>Con un numero de 225 elementos beneficiados se le impartirán como meta 2019  11  </a:t>
            </a:r>
            <a:r>
              <a:rPr lang="es-MX" dirty="0">
                <a:solidFill>
                  <a:schemeClr val="accent2">
                    <a:lumMod val="75000"/>
                  </a:schemeClr>
                </a:solidFill>
              </a:rPr>
              <a:t>cursos </a:t>
            </a:r>
            <a:r>
              <a:rPr lang="es-MX" dirty="0" smtClean="0">
                <a:solidFill>
                  <a:schemeClr val="accent2">
                    <a:lumMod val="75000"/>
                  </a:schemeClr>
                </a:solidFill>
              </a:rPr>
              <a:t> de los cuales a la fecha se han realizado 3, Manejo de Ama, IPH, Taller de sensibilización “Policia Humana , un encuentro contigo mismo”</a:t>
            </a:r>
          </a:p>
          <a:p>
            <a:pPr algn="just"/>
            <a:endParaRPr lang="es-MX" dirty="0">
              <a:solidFill>
                <a:schemeClr val="accent2">
                  <a:lumMod val="75000"/>
                </a:schemeClr>
              </a:solidFill>
            </a:endParaRPr>
          </a:p>
          <a:p>
            <a:pPr algn="just"/>
            <a:r>
              <a:rPr lang="es-MX" b="1" dirty="0">
                <a:solidFill>
                  <a:schemeClr val="tx2"/>
                </a:solidFill>
              </a:rPr>
              <a:t>1.1.4.5</a:t>
            </a:r>
            <a:r>
              <a:rPr lang="es-MX" dirty="0">
                <a:solidFill>
                  <a:schemeClr val="accent2">
                    <a:lumMod val="75000"/>
                  </a:schemeClr>
                </a:solidFill>
              </a:rPr>
              <a:t> </a:t>
            </a:r>
            <a:r>
              <a:rPr lang="es-MX" dirty="0">
                <a:solidFill>
                  <a:schemeClr val="tx1"/>
                </a:solidFill>
              </a:rPr>
              <a:t>Dotar al personal operativo de la Dirección General de Seguridad Pública y Tránsito de uniformes, equipos de radiocomunicación y equipo de protección personal de calidad</a:t>
            </a:r>
            <a:r>
              <a:rPr lang="es-MX" dirty="0" smtClean="0">
                <a:solidFill>
                  <a:schemeClr val="tx1"/>
                </a:solidFill>
              </a:rPr>
              <a:t>.</a:t>
            </a:r>
          </a:p>
          <a:p>
            <a:pPr algn="just"/>
            <a:r>
              <a:rPr lang="es-MX" dirty="0" smtClean="0">
                <a:solidFill>
                  <a:schemeClr val="accent2">
                    <a:lumMod val="75000"/>
                  </a:schemeClr>
                </a:solidFill>
              </a:rPr>
              <a:t>Como arranque se doto de equipo de protección personal al Grupo de reacción inmediata conformado por 16 elementos de ambos turnos.</a:t>
            </a:r>
          </a:p>
          <a:p>
            <a:pPr marL="0" indent="0" algn="just">
              <a:buNone/>
            </a:pPr>
            <a:endParaRPr lang="es-MX" dirty="0" smtClean="0">
              <a:solidFill>
                <a:schemeClr val="accent2">
                  <a:lumMod val="75000"/>
                </a:schemeClr>
              </a:solidFill>
            </a:endParaRPr>
          </a:p>
          <a:p>
            <a:pPr algn="just"/>
            <a:r>
              <a:rPr lang="es-MX" b="1" dirty="0">
                <a:solidFill>
                  <a:schemeClr val="accent1">
                    <a:lumMod val="75000"/>
                  </a:schemeClr>
                </a:solidFill>
              </a:rPr>
              <a:t>1.1.4.6</a:t>
            </a:r>
            <a:r>
              <a:rPr lang="es-MX" dirty="0">
                <a:solidFill>
                  <a:schemeClr val="accent2">
                    <a:lumMod val="75000"/>
                  </a:schemeClr>
                </a:solidFill>
              </a:rPr>
              <a:t> </a:t>
            </a:r>
            <a:r>
              <a:rPr lang="es-MX" dirty="0">
                <a:solidFill>
                  <a:schemeClr val="tx1"/>
                </a:solidFill>
              </a:rPr>
              <a:t>Equipar a la Dirección General de Seguridad Pública y Tránsito con parque vehicular de </a:t>
            </a:r>
            <a:r>
              <a:rPr lang="es-MX" dirty="0" smtClean="0">
                <a:solidFill>
                  <a:schemeClr val="tx1"/>
                </a:solidFill>
              </a:rPr>
              <a:t>calidad.</a:t>
            </a:r>
          </a:p>
          <a:p>
            <a:pPr algn="just"/>
            <a:r>
              <a:rPr lang="es-MX" dirty="0">
                <a:solidFill>
                  <a:schemeClr val="accent2">
                    <a:lumMod val="75000"/>
                  </a:schemeClr>
                </a:solidFill>
              </a:rPr>
              <a:t>Como arranque se doto </a:t>
            </a:r>
            <a:r>
              <a:rPr lang="es-MX" dirty="0" smtClean="0">
                <a:solidFill>
                  <a:schemeClr val="accent2">
                    <a:lumMod val="75000"/>
                  </a:schemeClr>
                </a:solidFill>
              </a:rPr>
              <a:t>de 4 </a:t>
            </a:r>
            <a:r>
              <a:rPr lang="es-MX" dirty="0" err="1" smtClean="0">
                <a:solidFill>
                  <a:schemeClr val="accent2">
                    <a:lumMod val="75000"/>
                  </a:schemeClr>
                </a:solidFill>
              </a:rPr>
              <a:t>cuatrimotos</a:t>
            </a:r>
            <a:r>
              <a:rPr lang="es-MX" dirty="0" smtClean="0">
                <a:solidFill>
                  <a:schemeClr val="accent2">
                    <a:lumMod val="75000"/>
                  </a:schemeClr>
                </a:solidFill>
              </a:rPr>
              <a:t>   dadas en comodato por el  gobierno del estado al Grupo </a:t>
            </a:r>
            <a:r>
              <a:rPr lang="es-MX" dirty="0">
                <a:solidFill>
                  <a:schemeClr val="accent2">
                    <a:lumMod val="75000"/>
                  </a:schemeClr>
                </a:solidFill>
              </a:rPr>
              <a:t>de reacción </a:t>
            </a:r>
            <a:r>
              <a:rPr lang="es-MX" dirty="0" smtClean="0">
                <a:solidFill>
                  <a:schemeClr val="accent2">
                    <a:lumMod val="75000"/>
                  </a:schemeClr>
                </a:solidFill>
              </a:rPr>
              <a:t>inmediata,</a:t>
            </a:r>
            <a:endParaRPr lang="es-MX" dirty="0">
              <a:solidFill>
                <a:schemeClr val="accent2">
                  <a:lumMod val="75000"/>
                </a:schemeClr>
              </a:solidFill>
            </a:endParaRPr>
          </a:p>
        </p:txBody>
      </p:sp>
    </p:spTree>
    <p:extLst>
      <p:ext uri="{BB962C8B-B14F-4D97-AF65-F5344CB8AC3E}">
        <p14:creationId xmlns:p14="http://schemas.microsoft.com/office/powerpoint/2010/main" val="1095785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41714" y="624113"/>
            <a:ext cx="9879012" cy="5805715"/>
          </a:xfrm>
        </p:spPr>
        <p:txBody>
          <a:bodyPr/>
          <a:lstStyle/>
          <a:p>
            <a:pPr algn="just"/>
            <a:r>
              <a:rPr lang="es-MX" b="1" dirty="0">
                <a:solidFill>
                  <a:schemeClr val="accent3">
                    <a:lumMod val="75000"/>
                  </a:schemeClr>
                </a:solidFill>
              </a:rPr>
              <a:t>1.1.4.12</a:t>
            </a:r>
            <a:r>
              <a:rPr lang="es-MX" dirty="0"/>
              <a:t> Dignificar las </a:t>
            </a:r>
            <a:r>
              <a:rPr lang="es-MX" dirty="0" smtClean="0"/>
              <a:t>condiciones </a:t>
            </a:r>
            <a:r>
              <a:rPr lang="es-MX" dirty="0"/>
              <a:t>laborales del estado de fuerza. </a:t>
            </a:r>
            <a:endParaRPr lang="es-MX" dirty="0" smtClean="0"/>
          </a:p>
          <a:p>
            <a:pPr algn="just"/>
            <a:r>
              <a:rPr lang="es-MX" dirty="0" smtClean="0">
                <a:solidFill>
                  <a:schemeClr val="accent2">
                    <a:lumMod val="75000"/>
                  </a:schemeClr>
                </a:solidFill>
              </a:rPr>
              <a:t>Con un total de 225 elementos beneficiados se incremento el sueldo a manera igualitaria a todo el estado de fuerza con un monto de 337,500 mensuales.</a:t>
            </a:r>
          </a:p>
          <a:p>
            <a:pPr marL="0" indent="0" algn="just">
              <a:buNone/>
            </a:pPr>
            <a:endParaRPr lang="es-MX" dirty="0">
              <a:solidFill>
                <a:schemeClr val="accent2">
                  <a:lumMod val="75000"/>
                </a:schemeClr>
              </a:solidFill>
            </a:endParaRPr>
          </a:p>
          <a:p>
            <a:pPr algn="just"/>
            <a:r>
              <a:rPr lang="es-MX" b="1" dirty="0">
                <a:solidFill>
                  <a:schemeClr val="accent3">
                    <a:lumMod val="75000"/>
                  </a:schemeClr>
                </a:solidFill>
              </a:rPr>
              <a:t>1.2.1.3 </a:t>
            </a:r>
            <a:r>
              <a:rPr lang="es-MX" dirty="0">
                <a:solidFill>
                  <a:schemeClr val="tx1"/>
                </a:solidFill>
              </a:rPr>
              <a:t>Poner en marcha la Unidad Policial para Mujeres gestionada por oficiales mujeres que atienda a las mujeres víctimas de violencia, de acuerdo a la LAMVLV y la LNNA del estado de Quintana Roo y el Protocolo para la Atención Médica, Psicológica y Jurídica a Mujeres, Niñas y Niños Víctimas de Violencia, del estado de Quintana Roo</a:t>
            </a:r>
            <a:r>
              <a:rPr lang="es-MX" dirty="0" smtClean="0">
                <a:solidFill>
                  <a:schemeClr val="tx1"/>
                </a:solidFill>
              </a:rPr>
              <a:t>.</a:t>
            </a:r>
          </a:p>
          <a:p>
            <a:pPr algn="just"/>
            <a:r>
              <a:rPr lang="es-MX" dirty="0" smtClean="0">
                <a:solidFill>
                  <a:schemeClr val="accent2">
                    <a:lumMod val="75000"/>
                  </a:schemeClr>
                </a:solidFill>
              </a:rPr>
              <a:t>Se presupuesto el mantenimiento, el diseño de imagen de una unidad vehicular específicamente para este programa.</a:t>
            </a:r>
          </a:p>
          <a:p>
            <a:pPr algn="just"/>
            <a:r>
              <a:rPr lang="es-MX" b="1" dirty="0">
                <a:solidFill>
                  <a:schemeClr val="accent3">
                    <a:lumMod val="75000"/>
                  </a:schemeClr>
                </a:solidFill>
              </a:rPr>
              <a:t>1.2.2.6 </a:t>
            </a:r>
            <a:r>
              <a:rPr lang="es-MX" dirty="0">
                <a:solidFill>
                  <a:schemeClr val="tx1"/>
                </a:solidFill>
              </a:rPr>
              <a:t>Intervenir de forma oportuna y eficaz ante situaciones de desorden vial, accidentes o eventos que </a:t>
            </a:r>
            <a:r>
              <a:rPr lang="es-MX" dirty="0" smtClean="0">
                <a:solidFill>
                  <a:schemeClr val="tx1"/>
                </a:solidFill>
              </a:rPr>
              <a:t>alteren </a:t>
            </a:r>
            <a:r>
              <a:rPr lang="es-MX" dirty="0">
                <a:solidFill>
                  <a:schemeClr val="tx1"/>
                </a:solidFill>
              </a:rPr>
              <a:t>la seguridad vial</a:t>
            </a:r>
            <a:r>
              <a:rPr lang="es-MX" dirty="0" smtClean="0">
                <a:solidFill>
                  <a:schemeClr val="tx1"/>
                </a:solidFill>
              </a:rPr>
              <a:t>.</a:t>
            </a:r>
          </a:p>
          <a:p>
            <a:pPr algn="just"/>
            <a:r>
              <a:rPr lang="es-MX" dirty="0" smtClean="0">
                <a:solidFill>
                  <a:schemeClr val="tx1"/>
                </a:solidFill>
              </a:rPr>
              <a:t>Se tiene eventos </a:t>
            </a:r>
            <a:r>
              <a:rPr lang="es-MX" dirty="0">
                <a:solidFill>
                  <a:schemeClr val="tx1"/>
                </a:solidFill>
              </a:rPr>
              <a:t>anuales como CARNAVAL, CEDRAL,GFNY,AIROMAN, MEDIOAIROMAN,IRON </a:t>
            </a:r>
            <a:r>
              <a:rPr lang="es-MX" dirty="0" smtClean="0">
                <a:solidFill>
                  <a:schemeClr val="tx1"/>
                </a:solidFill>
              </a:rPr>
              <a:t>KID, al momento se </a:t>
            </a:r>
            <a:r>
              <a:rPr lang="es-MX" dirty="0" err="1" smtClean="0">
                <a:solidFill>
                  <a:schemeClr val="tx1"/>
                </a:solidFill>
              </a:rPr>
              <a:t>atendio</a:t>
            </a:r>
            <a:r>
              <a:rPr lang="es-MX" dirty="0" smtClean="0">
                <a:solidFill>
                  <a:schemeClr val="tx1"/>
                </a:solidFill>
              </a:rPr>
              <a:t> el Carnaval con saldo blanco.</a:t>
            </a:r>
            <a:endParaRPr lang="es-MX" dirty="0">
              <a:solidFill>
                <a:schemeClr val="tx1"/>
              </a:solidFill>
            </a:endParaRPr>
          </a:p>
        </p:txBody>
      </p:sp>
    </p:spTree>
    <p:extLst>
      <p:ext uri="{BB962C8B-B14F-4D97-AF65-F5344CB8AC3E}">
        <p14:creationId xmlns:p14="http://schemas.microsoft.com/office/powerpoint/2010/main" val="2988362750"/>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Espiral">
  <a:themeElements>
    <a:clrScheme name="Espiral">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
  <TotalTime>243</TotalTime>
  <Words>748</Words>
  <Application>Microsoft Office PowerPoint</Application>
  <PresentationFormat>Panorámica</PresentationFormat>
  <Paragraphs>53</Paragraphs>
  <Slides>6</Slides>
  <Notes>0</Notes>
  <HiddenSlides>0</HiddenSlides>
  <MMClips>0</MMClips>
  <ScaleCrop>false</ScaleCrop>
  <HeadingPairs>
    <vt:vector size="6" baseType="variant">
      <vt:variant>
        <vt:lpstr>Fuentes usadas</vt:lpstr>
      </vt:variant>
      <vt:variant>
        <vt:i4>9</vt:i4>
      </vt:variant>
      <vt:variant>
        <vt:lpstr>Tema</vt:lpstr>
      </vt:variant>
      <vt:variant>
        <vt:i4>2</vt:i4>
      </vt:variant>
      <vt:variant>
        <vt:lpstr>Títulos de diapositiva</vt:lpstr>
      </vt:variant>
      <vt:variant>
        <vt:i4>6</vt:i4>
      </vt:variant>
    </vt:vector>
  </HeadingPairs>
  <TitlesOfParts>
    <vt:vector size="17" baseType="lpstr">
      <vt:lpstr>Arial</vt:lpstr>
      <vt:lpstr>ArialNarrow</vt:lpstr>
      <vt:lpstr>ArialNarrow-BoldItalic</vt:lpstr>
      <vt:lpstr>Calibri</vt:lpstr>
      <vt:lpstr>Calibri Light</vt:lpstr>
      <vt:lpstr>Calibri-BoldItalic</vt:lpstr>
      <vt:lpstr>Century Gothic</vt:lpstr>
      <vt:lpstr>Wingdings 2</vt:lpstr>
      <vt:lpstr>Wingdings 3</vt:lpstr>
      <vt:lpstr>HDOfficeLightV0</vt:lpstr>
      <vt:lpstr>Espiral</vt:lpstr>
      <vt:lpstr>Objetivo estratégico 1 Contribuir a construir una isla de paz y seguridad a través de políticas públicas integrales de prevención y atención de los factores que ponen en riesgo la vida e integridad de las personas, sus bienes y su entorno, a fin de lograr el pleno ejercicio del derecho humano a un lugar seguro  </vt:lpstr>
      <vt:lpstr>1.1.1.6 Implementar operativos de presencia y disuasión en zonas con mayor incidencia delictiva y con base en los protocolos internacionales para salvaguardar los derechos humanos de las personas.   Se empezara con 4 colonias San Miguel 1, San Miguel 2, Emiliano Zapata y 10 de Abril teniendo un total de 29,205habitantes.en coordinación con los tres ordenes de gobierno.  1.1.1.7 Realizar operativos conjuntos entre los tres órdenes de gobierno para inhibir acciones delictivas.  En toda la zona urbana  de la Isla   </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Nancy Velazquez Arita</dc:creator>
  <cp:lastModifiedBy>Usuario de Windows</cp:lastModifiedBy>
  <cp:revision>16</cp:revision>
  <dcterms:created xsi:type="dcterms:W3CDTF">2019-03-28T14:30:41Z</dcterms:created>
  <dcterms:modified xsi:type="dcterms:W3CDTF">2019-03-29T00:01:57Z</dcterms:modified>
</cp:coreProperties>
</file>