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4" r:id="rId5"/>
    <p:sldId id="279" r:id="rId6"/>
    <p:sldId id="275" r:id="rId7"/>
    <p:sldId id="276" r:id="rId8"/>
    <p:sldId id="277" r:id="rId9"/>
    <p:sldId id="278" r:id="rId10"/>
    <p:sldId id="27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8E485-B3F9-48A9-A95E-7276C57ED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F18841-D9AD-4882-91CC-08A382E24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2FD3DC-1D21-4307-8A5C-F38697F0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7A54C-F8C1-4764-AFB0-A6791D29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FA13C-A05A-49E4-BE0E-4654FE1D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22202-08B0-4259-95A8-E0241B02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E03B53-B2B2-4EEF-89A3-2343F6DBC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AF6DDD-A458-4002-8140-442D9C16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3193-2100-4EC4-BFAC-3FB81BB7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EA30C9-B565-4637-82C9-1542F531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72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85F4C5-CF31-4F32-B94A-583F7DD2B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5E0C69-8B8F-4237-8F12-60DF24CEA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8D0020-4A6D-47C8-AECD-7B948AA0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185764-B04F-4F3F-B70D-D030D45F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67A8C4-84D5-49DF-8424-11968193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6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33312-5104-45A4-BB06-6354E956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DBDC-0847-43E9-BC3E-41C682383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4A81A5-83F2-4794-889D-C06F6F74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14DFFE-952F-4CF5-A804-9C26581A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CF1F52-2533-4F90-A83A-A4DC5858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85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72CEC-FA73-4A91-B01A-54CCF022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DF379E-8DD3-431C-A8F1-A76E9EBB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DFB74-C9F1-4075-BDE6-EA53FDD1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84D963-D88B-4ED4-AAE0-448F701F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E36DDE-1E39-4981-8B4C-D73E5017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6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D61B2-EDEA-4AD7-81CA-41D0685A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CB7D8-2108-4DBC-826D-26015E176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0DBDB8-14D4-49C9-B03A-4C25E9AE2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889222-852E-49D4-AA94-5D5F7F5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A01A85-8703-4FE6-A94F-A03F3D15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425576-296C-4F6E-B700-9DB5C7F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24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F4CA0-DC56-4DFE-9FBA-5F23D321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2C08DE-A64A-4763-9143-F1885ACD4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F454A-C0FC-4EA6-8748-EEF706BB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08A0B5-5473-40BC-A1ED-8F25AB216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5F48F0-2FC2-419C-A019-DDAEC3987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0A3787-08D3-49BD-961D-9150A188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C668DB-4824-4091-B482-4BCD0F2B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D76FAB-CE17-469B-AD23-55C58001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70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7D6B6-529B-4271-902B-70AA7454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8D6633-A054-4A85-9D0E-A5EBB1B3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D0D9EF-DA8D-496E-9892-E40D02EA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89F3FB-F31F-4A27-B58A-04CDD60C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96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0251EA-72CB-4A8D-A23B-763C199B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2EBF9-8FF9-41EC-B514-A706641D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13221C-9B6A-42FB-B144-3A27164F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67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00C45-A1FB-4CB3-8D10-03C8DB1C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EBAAF5-E8C4-4CED-85EE-7B4D8D7F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6B348-6A12-477E-9D12-E26E9705F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B07FBF-FE29-4E93-8626-52E24C19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0F2F32-381E-499A-930E-0FDB4313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43B7F8-04DB-49AA-A850-FE9EF501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588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8DE6B-CCEC-4D43-9914-9B1ED63C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ED15BF-E5BB-4AAD-AF68-786B3E98F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097F71-D020-45B3-B7BA-B7148E25C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8EE94-881F-4F2A-A769-28E03845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70140-AB29-49DA-B639-521628F6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E67B76-5094-44CC-B7DC-106AEB22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06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D4DDBB-2ED6-4CC7-B158-BE850F64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E18E67-B861-4CD0-8754-BA6CF7057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A63C5F-550B-4182-90A9-8241B46DE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04D7-B0ED-4B52-9D78-663CC57ADC7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509491-4A7D-4F63-9703-9AE5CB0B0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B72C7-BA4D-49E4-89A1-27D6D7012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FB70-F8AC-4514-95C4-E33D33D55E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0BAE96C-E562-41A4-BA76-8AB1CB1B1CDB}"/>
              </a:ext>
            </a:extLst>
          </p:cNvPr>
          <p:cNvSpPr/>
          <p:nvPr/>
        </p:nvSpPr>
        <p:spPr>
          <a:xfrm>
            <a:off x="0" y="2482744"/>
            <a:ext cx="12192000" cy="2319131"/>
          </a:xfrm>
          <a:prstGeom prst="rect">
            <a:avLst/>
          </a:prstGeom>
          <a:solidFill>
            <a:srgbClr val="204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4DA29D-86C7-4387-B1A2-6C65880BE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42" y="247071"/>
            <a:ext cx="2465837" cy="11094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4F6089-8905-4C49-BF90-5557EBDF3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2" y="341559"/>
            <a:ext cx="2426213" cy="101498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06A2478-755F-4FDF-8D46-1D96F2B3C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970" y="439898"/>
            <a:ext cx="4968060" cy="1014986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SECRETARIA DE SEGURIDAD PUBLICA DEL ESTADO DE QUINTANA, ROO. 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1BC3168C-51DC-4DD5-AB8B-C568B31D2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911" y="2853081"/>
            <a:ext cx="7110178" cy="1626153"/>
          </a:xfrm>
          <a:ln>
            <a:noFill/>
          </a:ln>
        </p:spPr>
        <p:txBody>
          <a:bodyPr rtlCol="0">
            <a:noAutofit/>
          </a:bodyPr>
          <a:lstStyle/>
          <a:p>
            <a:r>
              <a:rPr lang="es-ES_tradnl" sz="5400" b="1" dirty="0">
                <a:solidFill>
                  <a:schemeClr val="bg1"/>
                </a:solidFill>
              </a:rPr>
              <a:t>Programa de Prevención del delito</a:t>
            </a:r>
            <a:r>
              <a:rPr lang="es-ES" sz="48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 </a:t>
            </a:r>
            <a:endParaRPr lang="es-MX" sz="4800" b="1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rtl="0"/>
            <a:endParaRPr lang="es-ES" sz="4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0BAE96C-E562-41A4-BA76-8AB1CB1B1CDB}"/>
              </a:ext>
            </a:extLst>
          </p:cNvPr>
          <p:cNvSpPr/>
          <p:nvPr/>
        </p:nvSpPr>
        <p:spPr>
          <a:xfrm>
            <a:off x="0" y="2482744"/>
            <a:ext cx="12192000" cy="2319131"/>
          </a:xfrm>
          <a:prstGeom prst="rect">
            <a:avLst/>
          </a:prstGeom>
          <a:solidFill>
            <a:srgbClr val="204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4DA29D-86C7-4387-B1A2-6C65880BE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42" y="247071"/>
            <a:ext cx="2465837" cy="11094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4F6089-8905-4C49-BF90-5557EBDF3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2" y="341559"/>
            <a:ext cx="2426213" cy="1014986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1BC3168C-51DC-4DD5-AB8B-C568B31D2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911" y="2818030"/>
            <a:ext cx="7110178" cy="1626153"/>
          </a:xfrm>
        </p:spPr>
        <p:txBody>
          <a:bodyPr rtlCol="0">
            <a:noAutofit/>
          </a:bodyPr>
          <a:lstStyle/>
          <a:p>
            <a:r>
              <a:rPr lang="es-MX" sz="11500" b="1" dirty="0">
                <a:solidFill>
                  <a:schemeClr val="bg1"/>
                </a:solidFill>
                <a:cs typeface="Calibri Light" panose="020F0302020204030204" pitchFamily="34" charset="0"/>
              </a:rPr>
              <a:t>GRACIAS</a:t>
            </a:r>
          </a:p>
          <a:p>
            <a:r>
              <a:rPr lang="es-ES" sz="4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MX" sz="4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endParaRPr lang="es-ES" sz="4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242312"/>
            <a:ext cx="5165676" cy="130386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r>
              <a:rPr lang="es-ES_tradnl" sz="4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Conformación de </a:t>
            </a:r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VIVES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715616" y="2430901"/>
            <a:ext cx="5870713" cy="3877432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s-MX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: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s-MX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Vincular a las autoridades con la ciudadanía a través de la conformación de Comités de Vigilancia  para reducir la violencia y delincuencia en las colonias.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s-ES_tradnl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lo que va del año, se han conformado </a:t>
            </a:r>
            <a:r>
              <a:rPr lang="es-E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233 </a:t>
            </a:r>
            <a:r>
              <a:rPr lang="es-E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Comités de Vigilancia Vecinal Segura (VIVES) debidamente acreditados con su acta constitutiva en los municipios de Benito Juárez, Othón P. Blanco, Cozumel y Tulum Beneficiando a un total  de </a:t>
            </a:r>
            <a:r>
              <a:rPr lang="es-E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2,686 </a:t>
            </a:r>
            <a:r>
              <a:rPr lang="es-E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ciudadanos.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s-E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la conformación de estos comités se ha reforzado la vigilancia en zonas  que presentaban alta incidencia delictiva y se han realizado pláticas de prevención y cultura de la denuncia, recuperando la paz y tranquilidad  de las familias.</a:t>
            </a:r>
          </a:p>
          <a:p>
            <a:endParaRPr lang="es-ES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39BCAE81-05B5-46E5-AD2C-7AE091C9E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935" y="578049"/>
            <a:ext cx="3153158" cy="819004"/>
          </a:xfrm>
          <a:prstGeom prst="rect">
            <a:avLst/>
          </a:prstGeom>
        </p:spPr>
      </p:pic>
      <p:pic>
        <p:nvPicPr>
          <p:cNvPr id="1027" name="Picture 3" descr="C:\Users\Enrique\Desktop\PREVENCIÓN 2019\2 VIVE SEGURO\COMITES VECINALES\CHETUMAL\INFONAVIT FIDEL VELAZQUEZ 2 6 MARZO\IMG-20190306-WA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64" y="2544457"/>
            <a:ext cx="4753876" cy="307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242312"/>
            <a:ext cx="3595932" cy="130386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Patrulla Juvenil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715616" y="2430901"/>
            <a:ext cx="5870713" cy="387743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Objetivo: </a:t>
            </a:r>
          </a:p>
          <a:p>
            <a:pPr marL="0" indent="0" algn="just">
              <a:buNone/>
            </a:pP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Prevenir conductas delictivas y antisociales, en niños, niñas y adolescentes, a través de las actividades deportivas, recreativa y de información.</a:t>
            </a:r>
          </a:p>
          <a:p>
            <a:pPr marL="0" indent="0" algn="just">
              <a:buNone/>
            </a:pP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deportivas como defensa personal, </a:t>
            </a:r>
            <a:r>
              <a:rPr lang="es-MX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Tumbling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Rapel, así como actividades que fomentan la disciplina, valores, lealtad, el sentido de pertenencia como la participación comunitaria, orden cerrado, educación vial, primeros auxilios y pláticas de prevención. </a:t>
            </a:r>
            <a:endParaRPr lang="es-E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Hasta el momento se han inscrito al programa </a:t>
            </a:r>
            <a:r>
              <a:rPr lang="es-E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475 jóvenes </a:t>
            </a:r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(cadetes) de las escuelas del municipio de Benito Juárez.</a:t>
            </a:r>
          </a:p>
          <a:p>
            <a:pPr marL="0" indent="0" algn="just">
              <a:buNone/>
            </a:pPr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Estos jóvenes se encuentran aun en proceso de capacitación sin embargo, ya presentan conductas positivas hacia sus familiares y compañeros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41" y="2547723"/>
            <a:ext cx="4367870" cy="3277724"/>
          </a:xfrm>
          <a:prstGeom prst="rect">
            <a:avLst/>
          </a:prstGeom>
        </p:spPr>
      </p:pic>
      <p:pic>
        <p:nvPicPr>
          <p:cNvPr id="11" name="Imagen" descr="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36" b="88393" l="75625" r="87292">
                        <a14:backgroundMark x1="79375" y1="68036" x2="79375" y2="68036"/>
                      </a14:backgroundRemoval>
                    </a14:imgEffect>
                  </a14:imgLayer>
                </a14:imgProps>
              </a:ext>
            </a:extLst>
          </a:blip>
          <a:srcRect l="75381" t="65321" r="12450" b="11903"/>
          <a:stretch/>
        </p:blipFill>
        <p:spPr>
          <a:xfrm>
            <a:off x="8609942" y="61732"/>
            <a:ext cx="1556067" cy="16650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91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536807"/>
            <a:ext cx="3595932" cy="82335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Escuela Segura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715616" y="2430901"/>
            <a:ext cx="5870713" cy="34767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Objetivo: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en los centros educativos la cultura de la prevención entre las niñas, niños y adolescentes y consolidar las habilidades psicosociales y los valores personales en ellos, habilidades que les permitan negociar y solucionar conflictos de manera pacífica.</a:t>
            </a:r>
          </a:p>
          <a:p>
            <a:pPr marL="0" indent="0" algn="just">
              <a:buNone/>
            </a:pP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Capacitación de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14,328</a:t>
            </a: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niños pertenecientes a 80 instituciones educativas de los municipios, Benito Juárez y Othón P. Blanco, en temas como: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acoso escolar, autocuidado, violencia en el noviazgo, delito cibernético, consecuencias legales, equidad y género, cultura de la legalidad, ética y valores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60" y="2732926"/>
            <a:ext cx="4534637" cy="273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" descr="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393" b="86607" l="55104" r="66875"/>
                    </a14:imgEffect>
                  </a14:imgLayer>
                </a14:imgProps>
              </a:ext>
            </a:extLst>
          </a:blip>
          <a:srcRect l="55158" t="63948" r="32778" b="13069"/>
          <a:stretch/>
        </p:blipFill>
        <p:spPr>
          <a:xfrm>
            <a:off x="8806107" y="80814"/>
            <a:ext cx="1583142" cy="15995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76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536807"/>
            <a:ext cx="3595932" cy="82335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Escuela Segura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643696" y="3172970"/>
            <a:ext cx="5870713" cy="20360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este programa, se suman las actividades de visitas guiadas para alumnos de los centros educativos, con la finalidad de lograr el acercamiento y confianza de los jóvenes hacia las autoridades, y que conozcan el ser y que hacer de la Institución. 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estos recorridos han participado 199 niñas, niños y adolescentes.</a:t>
            </a:r>
          </a:p>
          <a:p>
            <a:pPr marL="0" indent="0" algn="just">
              <a:buNone/>
            </a:pP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C:\Users\Enrique\Desktop\VINCULACIÓN CON INSTANCIAS\2 CULTURA DE LA LEGALIDAD\VISITAS GUIADAS\SEGUNDO INFORME\BELIZARIO DOMÍUNGUEZ 2\IMG-20180504-WA0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9" t="8434"/>
          <a:stretch/>
        </p:blipFill>
        <p:spPr bwMode="auto">
          <a:xfrm>
            <a:off x="7230454" y="2543916"/>
            <a:ext cx="4494976" cy="29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" descr="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393" b="86607" l="55104" r="66875"/>
                    </a14:imgEffect>
                  </a14:imgLayer>
                </a14:imgProps>
              </a:ext>
            </a:extLst>
          </a:blip>
          <a:srcRect l="55158" t="63948" r="32778" b="13069"/>
          <a:stretch/>
        </p:blipFill>
        <p:spPr>
          <a:xfrm>
            <a:off x="8686371" y="148704"/>
            <a:ext cx="1583142" cy="15995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36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536807"/>
            <a:ext cx="3595932" cy="82335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Educación Vial 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513709" y="2732927"/>
            <a:ext cx="6072620" cy="221921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 de Educación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Vial, se brinda capacitación al personal de las empresas, así como jóvenes con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objetivo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empoderarlos con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conocimientos y habilidades necesarias para evitar circunstancias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riesgo y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guiarse por un comportamiento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cívico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pláticas han beneficiado hasta el momento a 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1,236 ciudadanos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 de Benito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Juárez. 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13799"/>
          <a:stretch/>
        </p:blipFill>
        <p:spPr bwMode="auto">
          <a:xfrm>
            <a:off x="7330360" y="2732926"/>
            <a:ext cx="4534637" cy="273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" descr="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36" b="68036" l="86250" r="97292">
                        <a14:foregroundMark x1="88333" y1="48750" x2="86875" y2="56607"/>
                        <a14:foregroundMark x1="95208" y1="48750" x2="96563" y2="56429"/>
                        <a14:foregroundMark x1="92500" y1="66964" x2="95729" y2="59643"/>
                        <a14:foregroundMark x1="87188" y1="50357" x2="87604" y2="61429"/>
                        <a14:foregroundMark x1="92604" y1="66429" x2="95417" y2="62679"/>
                        <a14:foregroundMark x1="95208" y1="48036" x2="96250" y2="51250"/>
                        <a14:foregroundMark x1="95313" y1="62679" x2="96771" y2="56250"/>
                        <a14:foregroundMark x1="87813" y1="62321" x2="90521" y2="66964"/>
                      </a14:backgroundRemoval>
                    </a14:imgEffect>
                  </a14:imgLayer>
                </a14:imgProps>
              </a:ext>
            </a:extLst>
          </a:blip>
          <a:srcRect l="86119" t="45163" r="2780" b="32022"/>
          <a:stretch/>
        </p:blipFill>
        <p:spPr>
          <a:xfrm>
            <a:off x="9020902" y="175453"/>
            <a:ext cx="1332920" cy="1470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79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536807"/>
            <a:ext cx="4756912" cy="82335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Violencia de Género 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513709" y="2542855"/>
            <a:ext cx="6072620" cy="390671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Objetivo: </a:t>
            </a:r>
          </a:p>
          <a:p>
            <a:pPr marL="0" indent="0" algn="just">
              <a:buNone/>
            </a:pP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Atender y dar seguimiento a las recomendaciones de alerta de género en el estado correspondientes a Seguridad Pública, en coordinación con instituciones de gobierno y municipios, así como sensibilizar en Perspectiva de Género a las niñas, niños y adolescentes de las instituciones educativas y sociedad en general.</a:t>
            </a:r>
            <a:endParaRPr lang="es-ES_tradn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tema se han capacitado a </a:t>
            </a:r>
            <a:r>
              <a:rPr lang="es-ES_tradn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1,010 </a:t>
            </a:r>
            <a:r>
              <a:rPr lang="es-ES_tradn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alumnos </a:t>
            </a: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_tradn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94 taxistas </a:t>
            </a: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ciudad de Cancún.</a:t>
            </a:r>
          </a:p>
          <a:p>
            <a:pPr marL="0" indent="0" algn="just">
              <a:buNone/>
            </a:pP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Así mismo se han realizado 2 reuniones con los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Grupos Especializados para la Atención de la Violencia Familiar y de Género (</a:t>
            </a:r>
            <a:r>
              <a:rPr lang="es-MX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GEAVIG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de los municipios, para coordinar acciones en la prevención y atención la violencia de género.</a:t>
            </a:r>
            <a:endParaRPr lang="es-ES_tradn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70" y="2686693"/>
            <a:ext cx="4208461" cy="315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" descr="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86" b="46786" l="78438" r="89063"/>
                    </a14:imgEffect>
                  </a14:imgLayer>
                </a14:imgProps>
              </a:ext>
            </a:extLst>
          </a:blip>
          <a:srcRect l="78117" t="24252" r="10870" b="53211"/>
          <a:stretch/>
        </p:blipFill>
        <p:spPr>
          <a:xfrm>
            <a:off x="8789158" y="147153"/>
            <a:ext cx="1345457" cy="14769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47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536807"/>
            <a:ext cx="3524013" cy="82335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Negocio Seguro 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513709" y="2429839"/>
            <a:ext cx="6072620" cy="410452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Objetivo:</a:t>
            </a:r>
          </a:p>
          <a:p>
            <a:pPr marL="0" lvl="0" indent="0" algn="just">
              <a:buNone/>
            </a:pP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Crear una cultura de prevención del delito dentro de las empresas, por medio de cursos de capacitación para los colaboradores de las organizaciones y generar alianzas que otorguen beneficios a los miembros de policía Quintana Roo y su familia.</a:t>
            </a:r>
          </a:p>
          <a:p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Platicas de prevención: </a:t>
            </a:r>
            <a:r>
              <a:rPr lang="es-MX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empresas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participantes(grupo 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Parque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aya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Grupo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ong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Kong y 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Rotary)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un total de 133 personas beneficiadas.</a:t>
            </a:r>
          </a:p>
          <a:p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ha tenido acercamiento </a:t>
            </a:r>
            <a:r>
              <a:rPr lang="es-MX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s-MX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Platicas prevención de accidentes: </a:t>
            </a:r>
            <a:r>
              <a:rPr lang="es-MX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universidades 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participantes, con un  total de </a:t>
            </a:r>
            <a:r>
              <a:rPr lang="es-MX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1,200 beneficiados</a:t>
            </a:r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s-MX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Conductor inteligente: </a:t>
            </a:r>
            <a:r>
              <a:rPr lang="es-MX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establecimientos afiliados</a:t>
            </a:r>
          </a:p>
        </p:txBody>
      </p:sp>
      <p:pic>
        <p:nvPicPr>
          <p:cNvPr id="9" name="Picture 16" descr="https://lh3.googleusercontent.com/q336ieZjDP9G0bQo4vnTBmPL-lt52GMfIN0gM-klglyrUw1aobJ2U7m3u54__jz33PJF6sOb9DYvx4mECd6sDKmwSyfqXppcPmdmpaKb_oCkRMafr0fdie-CWgt8j9-LPVXI3gOCvrHSsMYZLm_aqzSmOtSYiot5p94XY7VmrT1ed4OTYPS3I0cK3k5yT_o5d6lS1ilInN0wAtVemAYuU4a4h1X8p-64VRpN8_qrZxwMCDGgWT64kSVmMhlZjrEsFNqmIvCftOISyH-HyAykpwdChBhUwBRsdVJn9JUilGRfG_09qqiQCtG-KvBGnMWqUpoxrzM8Ptw8UAlggGhTdKz_t147QDnRYZOhsdAQPTvEhPjZbVcIVHNe6N6_F4GDTeuglBtULZqbDHtHJB2Wjj0dP7VGav1fJbh7jNCr51w-8acwvzhjxpXODcKKwwMeCwLyA_cF2QDjXdNVADkqMBTLe-FryeU3OYK9sj5f7OQ3kbxC_aREIJoemEcWCLjulrDqjJ5DozfKoC3qgYWlcP8E3OpIOOndT8jrzn6vWUr-Scd0gCoYNeozY2EvmBaFX6x6wMecMlTTrwR2l8WVWyxGorxBOt8iXfPf0I2DKVQAV-Q2aOW4CzGUhJLg5es-zYEehdyuWdx50_VM-acW9HlfDAvnCkRC=w1252-h608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1" r="20537"/>
          <a:stretch/>
        </p:blipFill>
        <p:spPr bwMode="auto">
          <a:xfrm>
            <a:off x="6958679" y="2527442"/>
            <a:ext cx="4681944" cy="333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" descr="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0" b="45714" l="57500" r="68021">
                        <a14:foregroundMark x1="59583" y1="26964" x2="58229" y2="31429"/>
                        <a14:foregroundMark x1="65625" y1="26786" x2="67396" y2="33036"/>
                        <a14:foregroundMark x1="58229" y1="31786" x2="58333" y2="37857"/>
                        <a14:foregroundMark x1="58958" y1="38393" x2="61250" y2="42679"/>
                        <a14:foregroundMark x1="58958" y1="39107" x2="60625" y2="43393"/>
                        <a14:foregroundMark x1="61771" y1="43750" x2="62917" y2="45357"/>
                        <a14:foregroundMark x1="63229" y1="44286" x2="66250" y2="41250"/>
                      </a14:backgroundRemoval>
                    </a14:imgEffect>
                  </a14:imgLayer>
                </a14:imgProps>
              </a:ext>
            </a:extLst>
          </a:blip>
          <a:srcRect l="57494" t="24310" r="31996" b="54306"/>
          <a:stretch/>
        </p:blipFill>
        <p:spPr>
          <a:xfrm>
            <a:off x="8630910" y="97789"/>
            <a:ext cx="1337481" cy="14884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57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2ED9-2AC9-462F-832B-424E68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3"/>
            <a:ext cx="12192001" cy="213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D9C580-30A4-4212-B3F5-636AAEA5C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4035" y="6449566"/>
            <a:ext cx="7407965" cy="4084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AD5893-3517-4194-96CE-998503AB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431235" cy="2137963"/>
          </a:xfrm>
          <a:prstGeom prst="rect">
            <a:avLst/>
          </a:prstGeom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FC00BCFF-25F1-4E6F-BF63-E49256C95F00}"/>
              </a:ext>
            </a:extLst>
          </p:cNvPr>
          <p:cNvSpPr txBox="1">
            <a:spLocks/>
          </p:cNvSpPr>
          <p:nvPr/>
        </p:nvSpPr>
        <p:spPr>
          <a:xfrm>
            <a:off x="1561695" y="362147"/>
            <a:ext cx="4294575" cy="122007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Cruzada contra la Mordida 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posición de contenido 13">
            <a:extLst>
              <a:ext uri="{FF2B5EF4-FFF2-40B4-BE49-F238E27FC236}">
                <a16:creationId xmlns:a16="http://schemas.microsoft.com/office/drawing/2014/main" id="{80C0F484-5507-4C24-800B-7B5E192180AB}"/>
              </a:ext>
            </a:extLst>
          </p:cNvPr>
          <p:cNvSpPr txBox="1">
            <a:spLocks/>
          </p:cNvSpPr>
          <p:nvPr/>
        </p:nvSpPr>
        <p:spPr>
          <a:xfrm>
            <a:off x="513709" y="2429839"/>
            <a:ext cx="6072620" cy="410452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 :</a:t>
            </a:r>
          </a:p>
          <a:p>
            <a:pPr algn="just"/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Eliminar la corrupción de la policía estatal y municipal  en el estado de Quintana Roo, con la participación de la </a:t>
            </a:r>
            <a:r>
              <a:rPr lang="es-ES_tradn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ciudadanía. </a:t>
            </a:r>
            <a:endParaRPr lang="es-ES_tradn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Dignificar a la figura de las y los policías frente a la </a:t>
            </a:r>
            <a:r>
              <a:rPr lang="es-ES_tradn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sociedad.</a:t>
            </a:r>
            <a:endParaRPr lang="es-ES_tradn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la cultura de la legalidad en la gestión de la seguridad pública de Quintana Roo y entre la ciudadanía.</a:t>
            </a:r>
          </a:p>
          <a:p>
            <a:pPr marL="0" indent="0">
              <a:buNone/>
            </a:pP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Capacitación a </a:t>
            </a:r>
            <a:r>
              <a:rPr lang="es-ES_tradn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2,312 </a:t>
            </a:r>
            <a:r>
              <a:rPr lang="es-E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policías y 1,632 ciudadanos </a:t>
            </a:r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un total de </a:t>
            </a:r>
            <a:r>
              <a:rPr lang="es-E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3,944 </a:t>
            </a:r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temas relacionados al que hacer en caso de encontrarse en un acto de corrupción en los municipios de Benito Juárez, </a:t>
            </a:r>
            <a:r>
              <a:rPr lang="es-ES_tradn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</a:t>
            </a:r>
            <a:r>
              <a:rPr lang="es-ES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ón</a:t>
            </a:r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P. Blanco, Tulum, Cozumel y Solidaridad</a:t>
            </a: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_tradn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7028" r="18200"/>
          <a:stretch/>
        </p:blipFill>
        <p:spPr>
          <a:xfrm>
            <a:off x="6875473" y="2866489"/>
            <a:ext cx="4898711" cy="298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8116810" y="490899"/>
            <a:ext cx="2416035" cy="731454"/>
            <a:chOff x="7844547" y="1092483"/>
            <a:chExt cx="2416035" cy="731454"/>
          </a:xfrm>
        </p:grpSpPr>
        <p:sp>
          <p:nvSpPr>
            <p:cNvPr id="2" name="1 Rectángulo"/>
            <p:cNvSpPr/>
            <p:nvPr/>
          </p:nvSpPr>
          <p:spPr>
            <a:xfrm>
              <a:off x="7934022" y="1092484"/>
              <a:ext cx="2237086" cy="7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2" name="Imagen 13">
              <a:extLst>
                <a:ext uri="{FF2B5EF4-FFF2-40B4-BE49-F238E27FC236}">
                  <a16:creationId xmlns:a16="http://schemas.microsoft.com/office/drawing/2014/main" id="{1753E671-3E54-497B-9F32-3DA05D396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5" b="31976"/>
            <a:stretch/>
          </p:blipFill>
          <p:spPr>
            <a:xfrm>
              <a:off x="7844547" y="1092483"/>
              <a:ext cx="2416035" cy="731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789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Tema de Office</vt:lpstr>
      <vt:lpstr>SECRETARIA DE SEGURIDAD PUBLICA DEL ESTADO DE QUINTANA, ROO.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SEGURIDAD PUBLICA DEL ESTADO DE QUINTANA, ROO.</dc:title>
  <dc:creator>mar gallegos</dc:creator>
  <cp:lastModifiedBy>Usuario de Windows</cp:lastModifiedBy>
  <cp:revision>92</cp:revision>
  <dcterms:created xsi:type="dcterms:W3CDTF">2018-11-30T01:58:53Z</dcterms:created>
  <dcterms:modified xsi:type="dcterms:W3CDTF">2019-03-28T19:16:37Z</dcterms:modified>
</cp:coreProperties>
</file>