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3" r:id="rId4"/>
    <p:sldId id="264" r:id="rId5"/>
    <p:sldId id="265" r:id="rId6"/>
    <p:sldId id="266" r:id="rId7"/>
    <p:sldId id="268" r:id="rId8"/>
    <p:sldId id="270" r:id="rId9"/>
    <p:sldId id="269" r:id="rId10"/>
    <p:sldId id="272" r:id="rId11"/>
    <p:sldId id="271" r:id="rId12"/>
  </p:sldIdLst>
  <p:sldSz cx="12192000" cy="6858000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D759"/>
    <a:srgbClr val="033D61"/>
    <a:srgbClr val="2242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7753-9B92-434C-BCE9-28495CBF624C}" type="datetimeFigureOut">
              <a:rPr lang="es-MX" smtClean="0"/>
              <a:t>28/03/2019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FFDCB-4AB3-4E23-AC0C-E873430C4D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9255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7753-9B92-434C-BCE9-28495CBF624C}" type="datetimeFigureOut">
              <a:rPr lang="es-MX" smtClean="0"/>
              <a:t>28/03/2019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FFDCB-4AB3-4E23-AC0C-E873430C4D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4563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7753-9B92-434C-BCE9-28495CBF624C}" type="datetimeFigureOut">
              <a:rPr lang="es-MX" smtClean="0"/>
              <a:t>28/03/2019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FFDCB-4AB3-4E23-AC0C-E873430C4D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5693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7753-9B92-434C-BCE9-28495CBF624C}" type="datetimeFigureOut">
              <a:rPr lang="es-MX" smtClean="0"/>
              <a:t>28/03/2019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FFDCB-4AB3-4E23-AC0C-E873430C4D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6299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7753-9B92-434C-BCE9-28495CBF624C}" type="datetimeFigureOut">
              <a:rPr lang="es-MX" smtClean="0"/>
              <a:t>28/03/2019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FFDCB-4AB3-4E23-AC0C-E873430C4D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6745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7753-9B92-434C-BCE9-28495CBF624C}" type="datetimeFigureOut">
              <a:rPr lang="es-MX" smtClean="0"/>
              <a:t>28/03/2019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FFDCB-4AB3-4E23-AC0C-E873430C4D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59759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7753-9B92-434C-BCE9-28495CBF624C}" type="datetimeFigureOut">
              <a:rPr lang="es-MX" smtClean="0"/>
              <a:t>28/03/2019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FFDCB-4AB3-4E23-AC0C-E873430C4D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5816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7753-9B92-434C-BCE9-28495CBF624C}" type="datetimeFigureOut">
              <a:rPr lang="es-MX" smtClean="0"/>
              <a:t>28/03/2019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FFDCB-4AB3-4E23-AC0C-E873430C4D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516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7753-9B92-434C-BCE9-28495CBF624C}" type="datetimeFigureOut">
              <a:rPr lang="es-MX" smtClean="0"/>
              <a:t>28/03/2019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FFDCB-4AB3-4E23-AC0C-E873430C4D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5114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7753-9B92-434C-BCE9-28495CBF624C}" type="datetimeFigureOut">
              <a:rPr lang="es-MX" smtClean="0"/>
              <a:t>28/03/2019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FFDCB-4AB3-4E23-AC0C-E873430C4D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4957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7753-9B92-434C-BCE9-28495CBF624C}" type="datetimeFigureOut">
              <a:rPr lang="es-MX" smtClean="0"/>
              <a:t>28/03/2019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FFDCB-4AB3-4E23-AC0C-E873430C4D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049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67753-9B92-434C-BCE9-28495CBF624C}" type="datetimeFigureOut">
              <a:rPr lang="es-MX" smtClean="0"/>
              <a:t>28/03/2019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FFDCB-4AB3-4E23-AC0C-E873430C4D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2277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2.jpg"/><Relationship Id="rId7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4.jpg"/><Relationship Id="rId7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6.jpg"/><Relationship Id="rId7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410" y="1645915"/>
            <a:ext cx="5814105" cy="36624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8660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0" y="-118340"/>
            <a:ext cx="12289395" cy="7056000"/>
            <a:chOff x="0" y="-107582"/>
            <a:chExt cx="12289395" cy="7056000"/>
          </a:xfrm>
        </p:grpSpPr>
        <p:grpSp>
          <p:nvGrpSpPr>
            <p:cNvPr id="2" name="Grupo 1"/>
            <p:cNvGrpSpPr/>
            <p:nvPr/>
          </p:nvGrpSpPr>
          <p:grpSpPr>
            <a:xfrm>
              <a:off x="0" y="-107582"/>
              <a:ext cx="12289395" cy="7056000"/>
              <a:chOff x="0" y="-107582"/>
              <a:chExt cx="12289395" cy="7056000"/>
            </a:xfrm>
          </p:grpSpPr>
          <p:pic>
            <p:nvPicPr>
              <p:cNvPr id="12" name="Imagen 5" descr="Fondo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593" r="12407"/>
              <a:stretch>
                <a:fillRect/>
              </a:stretch>
            </p:blipFill>
            <p:spPr bwMode="auto">
              <a:xfrm>
                <a:off x="765555" y="0"/>
                <a:ext cx="11426445" cy="685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" name="Triángulo rectángulo 4">
                <a:extLst>
                  <a:ext uri="{FF2B5EF4-FFF2-40B4-BE49-F238E27FC236}">
                    <a16:creationId xmlns:a16="http://schemas.microsoft.com/office/drawing/2014/main" id="{C136B0CB-E2C4-4135-B7D7-FDFCBD91442C}"/>
                  </a:ext>
                </a:extLst>
              </p:cNvPr>
              <p:cNvSpPr/>
              <p:nvPr/>
            </p:nvSpPr>
            <p:spPr>
              <a:xfrm flipV="1">
                <a:off x="1" y="-1"/>
                <a:ext cx="765554" cy="5871241"/>
              </a:xfrm>
              <a:prstGeom prst="rtTriangl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350" dirty="0"/>
              </a:p>
            </p:txBody>
          </p:sp>
          <p:sp>
            <p:nvSpPr>
              <p:cNvPr id="6" name="Triángulo rectángulo 5">
                <a:extLst>
                  <a:ext uri="{FF2B5EF4-FFF2-40B4-BE49-F238E27FC236}">
                    <a16:creationId xmlns:a16="http://schemas.microsoft.com/office/drawing/2014/main" id="{8C4F3EA1-2544-45BA-A44A-EA9B0D0BCA77}"/>
                  </a:ext>
                </a:extLst>
              </p:cNvPr>
              <p:cNvSpPr/>
              <p:nvPr/>
            </p:nvSpPr>
            <p:spPr>
              <a:xfrm>
                <a:off x="0" y="857249"/>
                <a:ext cx="733646" cy="6000751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MX" sz="1350" dirty="0"/>
              </a:p>
            </p:txBody>
          </p:sp>
          <p:pic>
            <p:nvPicPr>
              <p:cNvPr id="11" name="Imagen 13" descr="Sin título-1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63875"/>
              <a:stretch>
                <a:fillRect/>
              </a:stretch>
            </p:blipFill>
            <p:spPr bwMode="auto">
              <a:xfrm rot="16200000">
                <a:off x="8043931" y="2702954"/>
                <a:ext cx="7056000" cy="14349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5CE34B68-A364-4E01-905C-8A9C68A7E34C}"/>
                </a:ext>
              </a:extLst>
            </p:cNvPr>
            <p:cNvSpPr txBox="1"/>
            <p:nvPr/>
          </p:nvSpPr>
          <p:spPr>
            <a:xfrm>
              <a:off x="2843758" y="51652"/>
              <a:ext cx="75194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/>
                <a:t>SECRETARÍA MUNICIPAL DE SEGURIDAD PÚBLICA Y </a:t>
              </a:r>
              <a:r>
                <a:rPr lang="es-MX" sz="2000" b="1" dirty="0" smtClean="0"/>
                <a:t>TRÁNSITO</a:t>
              </a:r>
            </a:p>
          </p:txBody>
        </p:sp>
        <p:pic>
          <p:nvPicPr>
            <p:cNvPr id="10" name="Imagen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419"/>
            <a:stretch/>
          </p:blipFill>
          <p:spPr>
            <a:xfrm>
              <a:off x="10506271" y="-13855"/>
              <a:ext cx="847549" cy="807341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674" y="40681"/>
              <a:ext cx="2468177" cy="555063"/>
            </a:xfrm>
            <a:prstGeom prst="rect">
              <a:avLst/>
            </a:prstGeom>
          </p:spPr>
        </p:pic>
      </p:grpSp>
      <p:sp>
        <p:nvSpPr>
          <p:cNvPr id="7" name="Rectángulo 6"/>
          <p:cNvSpPr/>
          <p:nvPr/>
        </p:nvSpPr>
        <p:spPr>
          <a:xfrm rot="16200000">
            <a:off x="-873136" y="3344817"/>
            <a:ext cx="4210165" cy="46759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DIRECCION DE PARTICIPACION CIUDADANA Y PREVENCION DEL DELITO.</a:t>
            </a:r>
            <a:endParaRPr lang="es-MX" b="1" dirty="0"/>
          </a:p>
        </p:txBody>
      </p:sp>
      <p:sp>
        <p:nvSpPr>
          <p:cNvPr id="8" name="Rectángulo redondeado 7"/>
          <p:cNvSpPr/>
          <p:nvPr/>
        </p:nvSpPr>
        <p:spPr>
          <a:xfrm>
            <a:off x="2517468" y="900281"/>
            <a:ext cx="6986487" cy="533915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endParaRPr lang="es-MX" altLang="es-MX" sz="1400" b="1" dirty="0" smtClean="0">
              <a:latin typeface="Century Gothic" panose="020B0502020202020204" pitchFamily="34" charset="0"/>
            </a:endParaRPr>
          </a:p>
          <a:p>
            <a:pPr algn="ctr">
              <a:lnSpc>
                <a:spcPct val="110000"/>
              </a:lnSpc>
            </a:pPr>
            <a:endParaRPr lang="es-MX" altLang="es-MX" sz="1400" b="1" dirty="0" smtClean="0">
              <a:latin typeface="Century Gothic" panose="020B0502020202020204" pitchFamily="34" charset="0"/>
            </a:endParaRPr>
          </a:p>
          <a:p>
            <a:pPr algn="ctr">
              <a:lnSpc>
                <a:spcPct val="110000"/>
              </a:lnSpc>
            </a:pPr>
            <a:endParaRPr lang="es-MX" altLang="es-MX" sz="1400" b="1" dirty="0">
              <a:latin typeface="Century Gothic" panose="020B0502020202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es-MX" altLang="es-MX" sz="1400" b="1" dirty="0" smtClean="0">
                <a:latin typeface="Century Gothic" panose="020B0502020202020204" pitchFamily="34" charset="0"/>
              </a:rPr>
              <a:t>5 LINEAS DE ACCION</a:t>
            </a:r>
          </a:p>
          <a:p>
            <a:pPr algn="ctr">
              <a:lnSpc>
                <a:spcPct val="110000"/>
              </a:lnSpc>
            </a:pPr>
            <a:endParaRPr lang="es-MX" altLang="es-MX" sz="1400" b="1" dirty="0">
              <a:latin typeface="Century Gothic" panose="020B0502020202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es-MX" altLang="es-MX" sz="1400" b="1" dirty="0" smtClean="0">
                <a:latin typeface="Century Gothic" panose="020B0502020202020204" pitchFamily="34" charset="0"/>
              </a:rPr>
              <a:t> 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s-MX" altLang="es-MX" sz="1400" b="1" dirty="0" smtClean="0">
                <a:latin typeface="Century Gothic" panose="020B0502020202020204" pitchFamily="34" charset="0"/>
              </a:rPr>
              <a:t>MI AMIGO EL POLICÍA .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s-MX" altLang="es-MX" sz="1400" b="1" dirty="0" smtClean="0">
                <a:latin typeface="Century Gothic" panose="020B0502020202020204" pitchFamily="34" charset="0"/>
              </a:rPr>
              <a:t>COMITÉ DE SEGURIDAD ESCOLAR.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s-MX" altLang="es-MX" sz="1400" b="1" dirty="0" smtClean="0">
                <a:latin typeface="Century Gothic" panose="020B0502020202020204" pitchFamily="34" charset="0"/>
              </a:rPr>
              <a:t>COMITES DE SEGURIDAD VECINAL.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s-MX" altLang="es-MX" sz="1400" b="1" dirty="0" smtClean="0">
                <a:latin typeface="Century Gothic" panose="020B0502020202020204" pitchFamily="34" charset="0"/>
              </a:rPr>
              <a:t>NOMBRANDO MIS CALLES (LEONA VICARIO).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s-MX" altLang="es-MX" sz="1400" b="1" dirty="0" smtClean="0">
                <a:latin typeface="Century Gothic" panose="020B0502020202020204" pitchFamily="34" charset="0"/>
              </a:rPr>
              <a:t>PREVENCION AL DELITO (ESCUELAS Y NEGOCIOS).</a:t>
            </a:r>
            <a:endParaRPr lang="es-MX" altLang="es-MX" sz="1400" b="1" dirty="0">
              <a:latin typeface="Century Gothic" panose="020B0502020202020204" pitchFamily="34" charset="0"/>
            </a:endParaRPr>
          </a:p>
          <a:p>
            <a:pPr>
              <a:lnSpc>
                <a:spcPct val="110000"/>
              </a:lnSpc>
            </a:pPr>
            <a:endParaRPr lang="es-MX" altLang="es-MX" sz="1400" b="1" dirty="0" smtClean="0">
              <a:latin typeface="Century Gothic" panose="020B0502020202020204" pitchFamily="34" charset="0"/>
            </a:endParaRPr>
          </a:p>
          <a:p>
            <a:pPr>
              <a:lnSpc>
                <a:spcPct val="110000"/>
              </a:lnSpc>
            </a:pPr>
            <a:endParaRPr lang="es-MX" altLang="es-MX" sz="1400" b="1" dirty="0" smtClean="0">
              <a:latin typeface="Century Gothic" panose="020B0502020202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es-MX" altLang="es-MX" sz="1400" b="1" dirty="0" smtClean="0">
                <a:latin typeface="Century Gothic" panose="020B0502020202020204" pitchFamily="34" charset="0"/>
              </a:rPr>
              <a:t>COORDINACION DE GEAVIG</a:t>
            </a:r>
          </a:p>
          <a:p>
            <a:pPr algn="ctr">
              <a:lnSpc>
                <a:spcPct val="110000"/>
              </a:lnSpc>
            </a:pPr>
            <a:r>
              <a:rPr lang="es-MX" altLang="es-MX" sz="1400" b="1" dirty="0" smtClean="0">
                <a:latin typeface="Century Gothic" panose="020B0502020202020204" pitchFamily="34" charset="0"/>
              </a:rPr>
              <a:t>5 LINEAS DE ACCION</a:t>
            </a:r>
          </a:p>
          <a:p>
            <a:pPr algn="ctr">
              <a:lnSpc>
                <a:spcPct val="110000"/>
              </a:lnSpc>
            </a:pPr>
            <a:endParaRPr lang="es-MX" altLang="es-MX" sz="1400" b="1" dirty="0" smtClean="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s-MX" altLang="es-MX" sz="1400" b="1" dirty="0" smtClean="0">
                <a:latin typeface="Century Gothic" panose="020B0502020202020204" pitchFamily="34" charset="0"/>
              </a:rPr>
              <a:t>PREVENCION DE VIOLENCIA EN EL NOVIAZGO.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s-MX" altLang="es-MX" sz="1400" b="1" dirty="0" smtClean="0">
                <a:latin typeface="Century Gothic" panose="020B0502020202020204" pitchFamily="34" charset="0"/>
              </a:rPr>
              <a:t>TIPOS DE VIOLENCIA.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s-MX" altLang="es-MX" sz="1400" b="1" dirty="0" smtClean="0">
                <a:latin typeface="Century Gothic" panose="020B0502020202020204" pitchFamily="34" charset="0"/>
              </a:rPr>
              <a:t>QUE ES EL GEAVIG.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s-MX" altLang="es-MX" sz="1400" b="1" dirty="0" smtClean="0">
                <a:latin typeface="Century Gothic" panose="020B0502020202020204" pitchFamily="34" charset="0"/>
              </a:rPr>
              <a:t>USO Y CUIDADO DEL 911.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s-MX" altLang="es-MX" sz="1400" b="1" dirty="0" smtClean="0">
                <a:latin typeface="Century Gothic" panose="020B0502020202020204" pitchFamily="34" charset="0"/>
              </a:rPr>
              <a:t>MI CUERPO, MI TESORO.</a:t>
            </a:r>
          </a:p>
          <a:p>
            <a:pPr>
              <a:lnSpc>
                <a:spcPct val="110000"/>
              </a:lnSpc>
            </a:pPr>
            <a:endParaRPr lang="es-MX" altLang="es-MX" sz="1400" b="1" dirty="0">
              <a:latin typeface="Century Gothic" panose="020B0502020202020204" pitchFamily="34" charset="0"/>
            </a:endParaRPr>
          </a:p>
          <a:p>
            <a:pPr>
              <a:lnSpc>
                <a:spcPct val="110000"/>
              </a:lnSpc>
            </a:pPr>
            <a:endParaRPr lang="es-MX" altLang="es-MX" sz="1400" b="1" dirty="0">
              <a:latin typeface="Century Gothic" panose="020B0502020202020204" pitchFamily="34" charset="0"/>
            </a:endParaRPr>
          </a:p>
          <a:p>
            <a:pPr>
              <a:lnSpc>
                <a:spcPct val="110000"/>
              </a:lnSpc>
            </a:pPr>
            <a:endParaRPr lang="es-MX" altLang="es-MX" sz="1400" b="1" dirty="0" smtClean="0">
              <a:latin typeface="Century Gothic" panose="020B0502020202020204" pitchFamily="34" charset="0"/>
            </a:endParaRPr>
          </a:p>
          <a:p>
            <a:pPr algn="just">
              <a:lnSpc>
                <a:spcPct val="110000"/>
              </a:lnSpc>
            </a:pPr>
            <a:endParaRPr lang="es-MX" altLang="es-MX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4247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-161365" y="-787100"/>
            <a:ext cx="12553521" cy="7492698"/>
            <a:chOff x="-161365" y="-787100"/>
            <a:chExt cx="12553521" cy="7492698"/>
          </a:xfrm>
        </p:grpSpPr>
        <p:pic>
          <p:nvPicPr>
            <p:cNvPr id="7" name="Imagen 5" descr="Fondo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93" r="12407"/>
            <a:stretch>
              <a:fillRect/>
            </a:stretch>
          </p:blipFill>
          <p:spPr bwMode="auto">
            <a:xfrm>
              <a:off x="1" y="-152402"/>
              <a:ext cx="12192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Imagen 13" descr="Sin título-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63875"/>
            <a:stretch>
              <a:fillRect/>
            </a:stretch>
          </p:blipFill>
          <p:spPr bwMode="auto">
            <a:xfrm>
              <a:off x="-161365" y="-787100"/>
              <a:ext cx="12553521" cy="1414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CuadroTexto 10"/>
          <p:cNvSpPr txBox="1">
            <a:spLocks noChangeArrowheads="1"/>
          </p:cNvSpPr>
          <p:nvPr/>
        </p:nvSpPr>
        <p:spPr bwMode="auto">
          <a:xfrm>
            <a:off x="2259592" y="4448320"/>
            <a:ext cx="72294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MX" sz="2400" b="1" dirty="0">
                <a:solidFill>
                  <a:srgbClr val="17375E"/>
                </a:solidFill>
              </a:rPr>
              <a:t>INFORMACIÓN DE CONTACTO</a:t>
            </a: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s-ES" altLang="es-MX" sz="2000" b="1" dirty="0">
                <a:solidFill>
                  <a:srgbClr val="17375E"/>
                </a:solidFill>
              </a:rPr>
              <a:t>TELÉFONO</a:t>
            </a:r>
            <a:r>
              <a:rPr lang="es-ES" altLang="es-MX" sz="2000" b="1" dirty="0" smtClean="0">
                <a:solidFill>
                  <a:srgbClr val="17375E"/>
                </a:solidFill>
              </a:rPr>
              <a:t>: 998-293-22-82</a:t>
            </a:r>
            <a:endParaRPr lang="es-ES" altLang="es-MX" sz="2000" b="1" dirty="0">
              <a:solidFill>
                <a:srgbClr val="40404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MX" sz="2000" b="1" dirty="0">
                <a:solidFill>
                  <a:srgbClr val="17375E"/>
                </a:solidFill>
              </a:rPr>
              <a:t>DIRECCIÓN:</a:t>
            </a:r>
            <a:r>
              <a:rPr lang="es-ES" altLang="es-MX" sz="2000" b="1" dirty="0">
                <a:solidFill>
                  <a:srgbClr val="7F7F7F"/>
                </a:solidFill>
              </a:rPr>
              <a:t> </a:t>
            </a:r>
            <a:r>
              <a:rPr lang="es-ES" altLang="es-MX" sz="2000" b="1" dirty="0" smtClean="0">
                <a:solidFill>
                  <a:srgbClr val="404040"/>
                </a:solidFill>
              </a:rPr>
              <a:t>SMZA. 17 MZ. 03 CALLE ALMENDRO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MX" sz="2000" b="1" dirty="0" smtClean="0">
                <a:solidFill>
                  <a:srgbClr val="404040"/>
                </a:solidFill>
              </a:rPr>
              <a:t>COL. JOAQUÍN ZETINA GASCA, PUERTO MORELOS, QUINTANA ROO</a:t>
            </a:r>
            <a:endParaRPr lang="es-ES" altLang="es-MX" sz="5400" b="1" dirty="0">
              <a:solidFill>
                <a:srgbClr val="40404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730" y="651811"/>
            <a:ext cx="2987734" cy="3364828"/>
          </a:xfrm>
          <a:prstGeom prst="rect">
            <a:avLst/>
          </a:prstGeom>
        </p:spPr>
      </p:pic>
      <p:pic>
        <p:nvPicPr>
          <p:cNvPr id="9" name="Imagen 4" descr="Sin título-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280" y="3558481"/>
            <a:ext cx="91440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085" y="5924695"/>
            <a:ext cx="3559068" cy="80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694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5" descr="Fond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3" r="12407"/>
          <a:stretch>
            <a:fillRect/>
          </a:stretch>
        </p:blipFill>
        <p:spPr bwMode="auto">
          <a:xfrm>
            <a:off x="765555" y="0"/>
            <a:ext cx="1142644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riángulo rectángulo 4">
            <a:extLst>
              <a:ext uri="{FF2B5EF4-FFF2-40B4-BE49-F238E27FC236}">
                <a16:creationId xmlns:a16="http://schemas.microsoft.com/office/drawing/2014/main" id="{C136B0CB-E2C4-4135-B7D7-FDFCBD91442C}"/>
              </a:ext>
            </a:extLst>
          </p:cNvPr>
          <p:cNvSpPr/>
          <p:nvPr/>
        </p:nvSpPr>
        <p:spPr>
          <a:xfrm flipV="1">
            <a:off x="1" y="-1"/>
            <a:ext cx="765554" cy="5871241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1350" dirty="0"/>
          </a:p>
        </p:txBody>
      </p:sp>
      <p:sp>
        <p:nvSpPr>
          <p:cNvPr id="6" name="Triángulo rectángulo 5">
            <a:extLst>
              <a:ext uri="{FF2B5EF4-FFF2-40B4-BE49-F238E27FC236}">
                <a16:creationId xmlns:a16="http://schemas.microsoft.com/office/drawing/2014/main" id="{8C4F3EA1-2544-45BA-A44A-EA9B0D0BCA77}"/>
              </a:ext>
            </a:extLst>
          </p:cNvPr>
          <p:cNvSpPr/>
          <p:nvPr/>
        </p:nvSpPr>
        <p:spPr>
          <a:xfrm>
            <a:off x="0" y="857249"/>
            <a:ext cx="733646" cy="600075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135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" t="27222" r="674" b="12460"/>
          <a:stretch/>
        </p:blipFill>
        <p:spPr>
          <a:xfrm>
            <a:off x="742426" y="1084721"/>
            <a:ext cx="11252200" cy="550657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/>
          <a:srcRect l="1987" t="3214" r="6774"/>
          <a:stretch/>
        </p:blipFill>
        <p:spPr>
          <a:xfrm>
            <a:off x="8178800" y="914400"/>
            <a:ext cx="3060700" cy="248602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5CE34B68-A364-4E01-905C-8A9C68A7E34C}"/>
              </a:ext>
            </a:extLst>
          </p:cNvPr>
          <p:cNvSpPr txBox="1"/>
          <p:nvPr/>
        </p:nvSpPr>
        <p:spPr>
          <a:xfrm>
            <a:off x="2816048" y="51652"/>
            <a:ext cx="75194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/>
              <a:t>SECRETARÍA MUNICIPAL DE SEGURIDAD PÚBLICA Y </a:t>
            </a:r>
            <a:r>
              <a:rPr lang="es-MX" sz="2000" b="1" dirty="0" smtClean="0"/>
              <a:t>TRÁNSITO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9"/>
          <a:stretch/>
        </p:blipFill>
        <p:spPr>
          <a:xfrm>
            <a:off x="10478561" y="-13855"/>
            <a:ext cx="847549" cy="80734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64" y="40681"/>
            <a:ext cx="2468177" cy="55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0815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5" descr="Fond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3" r="12407"/>
          <a:stretch>
            <a:fillRect/>
          </a:stretch>
        </p:blipFill>
        <p:spPr bwMode="auto">
          <a:xfrm>
            <a:off x="765555" y="0"/>
            <a:ext cx="1142644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riángulo rectángulo 4">
            <a:extLst>
              <a:ext uri="{FF2B5EF4-FFF2-40B4-BE49-F238E27FC236}">
                <a16:creationId xmlns:a16="http://schemas.microsoft.com/office/drawing/2014/main" id="{C136B0CB-E2C4-4135-B7D7-FDFCBD91442C}"/>
              </a:ext>
            </a:extLst>
          </p:cNvPr>
          <p:cNvSpPr/>
          <p:nvPr/>
        </p:nvSpPr>
        <p:spPr>
          <a:xfrm flipV="1">
            <a:off x="1" y="-1"/>
            <a:ext cx="765554" cy="5871241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1350" dirty="0"/>
          </a:p>
        </p:txBody>
      </p:sp>
      <p:sp>
        <p:nvSpPr>
          <p:cNvPr id="6" name="Triángulo rectángulo 5">
            <a:extLst>
              <a:ext uri="{FF2B5EF4-FFF2-40B4-BE49-F238E27FC236}">
                <a16:creationId xmlns:a16="http://schemas.microsoft.com/office/drawing/2014/main" id="{8C4F3EA1-2544-45BA-A44A-EA9B0D0BCA77}"/>
              </a:ext>
            </a:extLst>
          </p:cNvPr>
          <p:cNvSpPr/>
          <p:nvPr/>
        </p:nvSpPr>
        <p:spPr>
          <a:xfrm>
            <a:off x="0" y="857249"/>
            <a:ext cx="733646" cy="600075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135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6" t="13731" r="9236" b="2293"/>
          <a:stretch/>
        </p:blipFill>
        <p:spPr>
          <a:xfrm>
            <a:off x="2082799" y="674058"/>
            <a:ext cx="7647313" cy="596702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6040" y="923428"/>
            <a:ext cx="3232150" cy="3104259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5CE34B68-A364-4E01-905C-8A9C68A7E34C}"/>
              </a:ext>
            </a:extLst>
          </p:cNvPr>
          <p:cNvSpPr txBox="1"/>
          <p:nvPr/>
        </p:nvSpPr>
        <p:spPr>
          <a:xfrm>
            <a:off x="2816048" y="51652"/>
            <a:ext cx="75194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/>
              <a:t>SECRETARÍA MUNICIPAL DE SEGURIDAD PÚBLICA Y </a:t>
            </a:r>
            <a:r>
              <a:rPr lang="es-MX" sz="2000" b="1" dirty="0" smtClean="0"/>
              <a:t>TRÁNSITO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9"/>
          <a:stretch/>
        </p:blipFill>
        <p:spPr>
          <a:xfrm>
            <a:off x="10478561" y="-13855"/>
            <a:ext cx="847549" cy="80734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64" y="40681"/>
            <a:ext cx="2468177" cy="555063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241" y="4500147"/>
            <a:ext cx="534970" cy="53497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914789" y="4364793"/>
            <a:ext cx="2022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/>
              <a:t>COLONIA ZETINA GASCA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136" y="3771537"/>
            <a:ext cx="534970" cy="534970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4492887" y="3610721"/>
            <a:ext cx="2022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VILLAS MORELOS I</a:t>
            </a:r>
            <a:endParaRPr lang="es-MX" sz="1400" b="1"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217" y="4354507"/>
            <a:ext cx="534970" cy="534970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5360594" y="4200618"/>
            <a:ext cx="2022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VILLAS LA PLAYA</a:t>
            </a:r>
            <a:endParaRPr lang="es-MX" sz="1400" b="1" dirty="0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837" y="1363422"/>
            <a:ext cx="534970" cy="53497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179" y="2409635"/>
            <a:ext cx="534970" cy="534970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4821977" y="2079685"/>
            <a:ext cx="1693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ZONA URBANA LADO NORTE</a:t>
            </a:r>
            <a:endParaRPr lang="es-MX" sz="1400" b="1" dirty="0"/>
          </a:p>
        </p:txBody>
      </p:sp>
      <p:sp>
        <p:nvSpPr>
          <p:cNvPr id="22" name="CuadroTexto 21"/>
          <p:cNvSpPr txBox="1"/>
          <p:nvPr/>
        </p:nvSpPr>
        <p:spPr>
          <a:xfrm>
            <a:off x="4208505" y="954817"/>
            <a:ext cx="1693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ZONA URBANA LADO SUR</a:t>
            </a:r>
            <a:endParaRPr lang="es-MX" sz="1400" b="1" dirty="0"/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741" y="4841477"/>
            <a:ext cx="534970" cy="534970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6579358" y="4658622"/>
            <a:ext cx="2022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VILLAS MORELOS II</a:t>
            </a:r>
            <a:endParaRPr lang="es-MX" sz="1400" b="1" dirty="0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209" y="3791017"/>
            <a:ext cx="534970" cy="534970"/>
          </a:xfrm>
          <a:prstGeom prst="rect">
            <a:avLst/>
          </a:prstGeom>
        </p:spPr>
      </p:pic>
      <p:sp>
        <p:nvSpPr>
          <p:cNvPr id="26" name="CuadroTexto 25"/>
          <p:cNvSpPr txBox="1"/>
          <p:nvPr/>
        </p:nvSpPr>
        <p:spPr>
          <a:xfrm>
            <a:off x="2480711" y="3773165"/>
            <a:ext cx="2022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COLONIA 23 DE ENERO</a:t>
            </a:r>
            <a:endParaRPr lang="es-MX" sz="1400" b="1" dirty="0"/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505" y="5263806"/>
            <a:ext cx="534970" cy="534970"/>
          </a:xfrm>
          <a:prstGeom prst="rect">
            <a:avLst/>
          </a:prstGeom>
        </p:spPr>
      </p:pic>
      <p:sp>
        <p:nvSpPr>
          <p:cNvPr id="28" name="CuadroTexto 27"/>
          <p:cNvSpPr txBox="1"/>
          <p:nvPr/>
        </p:nvSpPr>
        <p:spPr>
          <a:xfrm>
            <a:off x="3567711" y="5137342"/>
            <a:ext cx="2022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COLONIA PESCADORES</a:t>
            </a:r>
            <a:endParaRPr lang="es-MX" sz="1400" b="1" dirty="0"/>
          </a:p>
        </p:txBody>
      </p:sp>
      <p:pic>
        <p:nvPicPr>
          <p:cNvPr id="29" name="Imagen 13" descr="Sin título-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3875"/>
          <a:stretch>
            <a:fillRect/>
          </a:stretch>
        </p:blipFill>
        <p:spPr bwMode="auto">
          <a:xfrm rot="16200000">
            <a:off x="8043931" y="2702954"/>
            <a:ext cx="7056000" cy="1434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2454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5" descr="Fond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3" r="12407"/>
          <a:stretch>
            <a:fillRect/>
          </a:stretch>
        </p:blipFill>
        <p:spPr bwMode="auto">
          <a:xfrm>
            <a:off x="765555" y="0"/>
            <a:ext cx="1142644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46" y="279400"/>
            <a:ext cx="8223250" cy="6578600"/>
          </a:xfrm>
          <a:prstGeom prst="rect">
            <a:avLst/>
          </a:prstGeom>
        </p:spPr>
      </p:pic>
      <p:sp>
        <p:nvSpPr>
          <p:cNvPr id="5" name="Triángulo rectángulo 4">
            <a:extLst>
              <a:ext uri="{FF2B5EF4-FFF2-40B4-BE49-F238E27FC236}">
                <a16:creationId xmlns:a16="http://schemas.microsoft.com/office/drawing/2014/main" id="{C136B0CB-E2C4-4135-B7D7-FDFCBD91442C}"/>
              </a:ext>
            </a:extLst>
          </p:cNvPr>
          <p:cNvSpPr/>
          <p:nvPr/>
        </p:nvSpPr>
        <p:spPr>
          <a:xfrm flipV="1">
            <a:off x="1" y="-1"/>
            <a:ext cx="765554" cy="5871241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1350" dirty="0"/>
          </a:p>
        </p:txBody>
      </p:sp>
      <p:sp>
        <p:nvSpPr>
          <p:cNvPr id="6" name="Triángulo rectángulo 5">
            <a:extLst>
              <a:ext uri="{FF2B5EF4-FFF2-40B4-BE49-F238E27FC236}">
                <a16:creationId xmlns:a16="http://schemas.microsoft.com/office/drawing/2014/main" id="{8C4F3EA1-2544-45BA-A44A-EA9B0D0BCA77}"/>
              </a:ext>
            </a:extLst>
          </p:cNvPr>
          <p:cNvSpPr/>
          <p:nvPr/>
        </p:nvSpPr>
        <p:spPr>
          <a:xfrm>
            <a:off x="0" y="857249"/>
            <a:ext cx="733646" cy="600075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135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165" y="885824"/>
            <a:ext cx="3714750" cy="297180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5CE34B68-A364-4E01-905C-8A9C68A7E34C}"/>
              </a:ext>
            </a:extLst>
          </p:cNvPr>
          <p:cNvSpPr txBox="1"/>
          <p:nvPr/>
        </p:nvSpPr>
        <p:spPr>
          <a:xfrm>
            <a:off x="2816048" y="51652"/>
            <a:ext cx="75194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/>
              <a:t>SECRETARÍA MUNICIPAL DE SEGURIDAD PÚBLICA Y </a:t>
            </a:r>
            <a:r>
              <a:rPr lang="es-MX" sz="2000" b="1" dirty="0" smtClean="0"/>
              <a:t>TRÁNSITO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9"/>
          <a:stretch/>
        </p:blipFill>
        <p:spPr>
          <a:xfrm>
            <a:off x="10478561" y="-13855"/>
            <a:ext cx="847549" cy="80734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64" y="40681"/>
            <a:ext cx="2468177" cy="55506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129022" y="1054249"/>
            <a:ext cx="150014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1600" b="1" dirty="0"/>
              <a:t>SECTOR 3 Y 4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831" y="4056110"/>
            <a:ext cx="534970" cy="534970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6318872" y="5360769"/>
            <a:ext cx="3857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CARRETERA PUERTO MORELOS – LEONA VICARIO</a:t>
            </a:r>
            <a:endParaRPr lang="es-MX" sz="1400" b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4857928" y="4096343"/>
            <a:ext cx="1897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AV.CONSTITUYENTES</a:t>
            </a:r>
            <a:endParaRPr lang="es-MX" sz="1400" b="1"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652" y="4591080"/>
            <a:ext cx="534970" cy="534970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5369935" y="4658440"/>
            <a:ext cx="1897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AV.MARGARITAS</a:t>
            </a:r>
            <a:endParaRPr lang="es-MX" sz="1400" b="1" dirty="0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740" y="3150103"/>
            <a:ext cx="534970" cy="534970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4921962" y="3193215"/>
            <a:ext cx="1897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CALLE SAN JUSTO</a:t>
            </a:r>
            <a:endParaRPr lang="es-MX" sz="1400" b="1" dirty="0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091" y="2989012"/>
            <a:ext cx="534970" cy="534970"/>
          </a:xfrm>
          <a:prstGeom prst="rect">
            <a:avLst/>
          </a:prstGeom>
        </p:spPr>
      </p:pic>
      <p:sp>
        <p:nvSpPr>
          <p:cNvPr id="22" name="CuadroTexto 21"/>
          <p:cNvSpPr txBox="1"/>
          <p:nvPr/>
        </p:nvSpPr>
        <p:spPr>
          <a:xfrm>
            <a:off x="6679984" y="2878510"/>
            <a:ext cx="1261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GASOLINERA</a:t>
            </a:r>
            <a:endParaRPr lang="es-MX" sz="1400" b="1" dirty="0"/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610" y="5481846"/>
            <a:ext cx="534970" cy="534970"/>
          </a:xfrm>
          <a:prstGeom prst="rect">
            <a:avLst/>
          </a:prstGeom>
        </p:spPr>
      </p:pic>
      <p:pic>
        <p:nvPicPr>
          <p:cNvPr id="24" name="Imagen 13" descr="Sin título-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3875"/>
          <a:stretch>
            <a:fillRect/>
          </a:stretch>
        </p:blipFill>
        <p:spPr bwMode="auto">
          <a:xfrm rot="16200000">
            <a:off x="8043931" y="2702954"/>
            <a:ext cx="7056000" cy="1434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65593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5" descr="Fond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3" r="12407"/>
          <a:stretch>
            <a:fillRect/>
          </a:stretch>
        </p:blipFill>
        <p:spPr bwMode="auto">
          <a:xfrm>
            <a:off x="765555" y="0"/>
            <a:ext cx="1142644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5"/>
          <a:stretch/>
        </p:blipFill>
        <p:spPr>
          <a:xfrm>
            <a:off x="934610" y="832740"/>
            <a:ext cx="8572500" cy="6068291"/>
          </a:xfrm>
          <a:prstGeom prst="rect">
            <a:avLst/>
          </a:prstGeom>
        </p:spPr>
      </p:pic>
      <p:sp>
        <p:nvSpPr>
          <p:cNvPr id="5" name="Triángulo rectángulo 4">
            <a:extLst>
              <a:ext uri="{FF2B5EF4-FFF2-40B4-BE49-F238E27FC236}">
                <a16:creationId xmlns:a16="http://schemas.microsoft.com/office/drawing/2014/main" id="{C136B0CB-E2C4-4135-B7D7-FDFCBD91442C}"/>
              </a:ext>
            </a:extLst>
          </p:cNvPr>
          <p:cNvSpPr/>
          <p:nvPr/>
        </p:nvSpPr>
        <p:spPr>
          <a:xfrm flipV="1">
            <a:off x="1" y="-1"/>
            <a:ext cx="765554" cy="5871241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1350" dirty="0"/>
          </a:p>
        </p:txBody>
      </p:sp>
      <p:sp>
        <p:nvSpPr>
          <p:cNvPr id="6" name="Triángulo rectángulo 5">
            <a:extLst>
              <a:ext uri="{FF2B5EF4-FFF2-40B4-BE49-F238E27FC236}">
                <a16:creationId xmlns:a16="http://schemas.microsoft.com/office/drawing/2014/main" id="{8C4F3EA1-2544-45BA-A44A-EA9B0D0BCA77}"/>
              </a:ext>
            </a:extLst>
          </p:cNvPr>
          <p:cNvSpPr/>
          <p:nvPr/>
        </p:nvSpPr>
        <p:spPr>
          <a:xfrm>
            <a:off x="0" y="857249"/>
            <a:ext cx="733646" cy="600075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135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t="12314"/>
          <a:stretch/>
        </p:blipFill>
        <p:spPr>
          <a:xfrm>
            <a:off x="7808747" y="4601172"/>
            <a:ext cx="3494121" cy="205740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5CE34B68-A364-4E01-905C-8A9C68A7E34C}"/>
              </a:ext>
            </a:extLst>
          </p:cNvPr>
          <p:cNvSpPr txBox="1"/>
          <p:nvPr/>
        </p:nvSpPr>
        <p:spPr>
          <a:xfrm>
            <a:off x="2816048" y="51652"/>
            <a:ext cx="75194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/>
              <a:t>SECRETARÍA MUNICIPAL DE SEGURIDAD PÚBLICA Y </a:t>
            </a:r>
            <a:r>
              <a:rPr lang="es-MX" sz="2000" b="1" dirty="0" smtClean="0"/>
              <a:t>TRÁNSITO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9"/>
          <a:stretch/>
        </p:blipFill>
        <p:spPr>
          <a:xfrm>
            <a:off x="10478561" y="-13855"/>
            <a:ext cx="847549" cy="80734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64" y="40681"/>
            <a:ext cx="2468177" cy="555063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912" y="3556368"/>
            <a:ext cx="534970" cy="53497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867" y="1561315"/>
            <a:ext cx="534970" cy="534970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7153780" y="3337627"/>
            <a:ext cx="1335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/>
              <a:t>H.NOW SAPHIRE</a:t>
            </a:r>
            <a:endParaRPr lang="es-MX" sz="1200" b="1" dirty="0"/>
          </a:p>
        </p:txBody>
      </p:sp>
      <p:sp>
        <p:nvSpPr>
          <p:cNvPr id="17" name="CuadroTexto 16"/>
          <p:cNvSpPr txBox="1"/>
          <p:nvPr/>
        </p:nvSpPr>
        <p:spPr>
          <a:xfrm>
            <a:off x="8284867" y="1413301"/>
            <a:ext cx="1335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/>
              <a:t>H.OCEAN CORAL</a:t>
            </a:r>
            <a:endParaRPr lang="es-MX" sz="1200" b="1" dirty="0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162" y="566535"/>
            <a:ext cx="534970" cy="534970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8997298" y="695520"/>
            <a:ext cx="1335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/>
              <a:t>PUNTA CARACOL</a:t>
            </a:r>
            <a:endParaRPr lang="es-MX" sz="1200" b="1" dirty="0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213" y="3161515"/>
            <a:ext cx="534970" cy="534970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5623698" y="2975922"/>
            <a:ext cx="15300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/>
              <a:t>BAHIA PETEMPICH</a:t>
            </a:r>
            <a:endParaRPr lang="es-MX" sz="1200" b="1" dirty="0"/>
          </a:p>
        </p:txBody>
      </p:sp>
      <p:sp>
        <p:nvSpPr>
          <p:cNvPr id="2" name="CuadroTexto 1"/>
          <p:cNvSpPr txBox="1"/>
          <p:nvPr/>
        </p:nvSpPr>
        <p:spPr>
          <a:xfrm rot="17021849">
            <a:off x="4538814" y="3152961"/>
            <a:ext cx="1602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Carretera 307</a:t>
            </a:r>
            <a:endParaRPr lang="es-MX" dirty="0"/>
          </a:p>
        </p:txBody>
      </p:sp>
      <p:pic>
        <p:nvPicPr>
          <p:cNvPr id="22" name="Imagen 13" descr="Sin título-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3875"/>
          <a:stretch>
            <a:fillRect/>
          </a:stretch>
        </p:blipFill>
        <p:spPr bwMode="auto">
          <a:xfrm rot="16200000">
            <a:off x="8043931" y="2702954"/>
            <a:ext cx="7056000" cy="1434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39872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5" descr="Fond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3" r="12407"/>
          <a:stretch>
            <a:fillRect/>
          </a:stretch>
        </p:blipFill>
        <p:spPr bwMode="auto">
          <a:xfrm>
            <a:off x="765555" y="0"/>
            <a:ext cx="1142644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" t="19074" r="10296" b="5556"/>
          <a:stretch/>
        </p:blipFill>
        <p:spPr>
          <a:xfrm>
            <a:off x="1397000" y="858937"/>
            <a:ext cx="8597900" cy="5921057"/>
          </a:xfrm>
          <a:prstGeom prst="rect">
            <a:avLst/>
          </a:prstGeom>
        </p:spPr>
      </p:pic>
      <p:sp>
        <p:nvSpPr>
          <p:cNvPr id="5" name="Triángulo rectángulo 4">
            <a:extLst>
              <a:ext uri="{FF2B5EF4-FFF2-40B4-BE49-F238E27FC236}">
                <a16:creationId xmlns:a16="http://schemas.microsoft.com/office/drawing/2014/main" id="{C136B0CB-E2C4-4135-B7D7-FDFCBD91442C}"/>
              </a:ext>
            </a:extLst>
          </p:cNvPr>
          <p:cNvSpPr/>
          <p:nvPr/>
        </p:nvSpPr>
        <p:spPr>
          <a:xfrm flipV="1">
            <a:off x="1" y="-1"/>
            <a:ext cx="765554" cy="5871241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1350" dirty="0"/>
          </a:p>
        </p:txBody>
      </p:sp>
      <p:sp>
        <p:nvSpPr>
          <p:cNvPr id="6" name="Triángulo rectángulo 5">
            <a:extLst>
              <a:ext uri="{FF2B5EF4-FFF2-40B4-BE49-F238E27FC236}">
                <a16:creationId xmlns:a16="http://schemas.microsoft.com/office/drawing/2014/main" id="{8C4F3EA1-2544-45BA-A44A-EA9B0D0BCA77}"/>
              </a:ext>
            </a:extLst>
          </p:cNvPr>
          <p:cNvSpPr/>
          <p:nvPr/>
        </p:nvSpPr>
        <p:spPr>
          <a:xfrm>
            <a:off x="0" y="857249"/>
            <a:ext cx="733646" cy="600075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135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8452" y="1778331"/>
            <a:ext cx="1333500" cy="981075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5CE34B68-A364-4E01-905C-8A9C68A7E34C}"/>
              </a:ext>
            </a:extLst>
          </p:cNvPr>
          <p:cNvSpPr txBox="1"/>
          <p:nvPr/>
        </p:nvSpPr>
        <p:spPr>
          <a:xfrm>
            <a:off x="2816048" y="51652"/>
            <a:ext cx="75194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/>
              <a:t>SECRETARÍA MUNICIPAL DE SEGURIDAD PÚBLICA Y </a:t>
            </a:r>
            <a:r>
              <a:rPr lang="es-MX" sz="2000" b="1" dirty="0" smtClean="0"/>
              <a:t>TRÁNSITO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9"/>
          <a:stretch/>
        </p:blipFill>
        <p:spPr>
          <a:xfrm>
            <a:off x="10478561" y="-13855"/>
            <a:ext cx="847549" cy="80734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64" y="40681"/>
            <a:ext cx="2468177" cy="555063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5282634" y="359663"/>
            <a:ext cx="1866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SECTOR 6.1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580" y="3426398"/>
            <a:ext cx="534970" cy="534970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8246639" y="3347103"/>
            <a:ext cx="1897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RUTA DE LOS CENOTES</a:t>
            </a:r>
            <a:endParaRPr lang="es-MX" sz="1400" b="1" dirty="0"/>
          </a:p>
        </p:txBody>
      </p:sp>
      <p:pic>
        <p:nvPicPr>
          <p:cNvPr id="18" name="Imagen 13" descr="Sin título-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3875"/>
          <a:stretch>
            <a:fillRect/>
          </a:stretch>
        </p:blipFill>
        <p:spPr bwMode="auto">
          <a:xfrm rot="16200000">
            <a:off x="8043931" y="2702954"/>
            <a:ext cx="7056000" cy="1434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28901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5" descr="Fond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3" r="12407"/>
          <a:stretch>
            <a:fillRect/>
          </a:stretch>
        </p:blipFill>
        <p:spPr bwMode="auto">
          <a:xfrm>
            <a:off x="765555" y="0"/>
            <a:ext cx="1142644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riángulo rectángulo 4">
            <a:extLst>
              <a:ext uri="{FF2B5EF4-FFF2-40B4-BE49-F238E27FC236}">
                <a16:creationId xmlns:a16="http://schemas.microsoft.com/office/drawing/2014/main" id="{C136B0CB-E2C4-4135-B7D7-FDFCBD91442C}"/>
              </a:ext>
            </a:extLst>
          </p:cNvPr>
          <p:cNvSpPr/>
          <p:nvPr/>
        </p:nvSpPr>
        <p:spPr>
          <a:xfrm flipV="1">
            <a:off x="1" y="-1"/>
            <a:ext cx="765554" cy="5871241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1350" dirty="0"/>
          </a:p>
        </p:txBody>
      </p:sp>
      <p:sp>
        <p:nvSpPr>
          <p:cNvPr id="6" name="Triángulo rectángulo 5">
            <a:extLst>
              <a:ext uri="{FF2B5EF4-FFF2-40B4-BE49-F238E27FC236}">
                <a16:creationId xmlns:a16="http://schemas.microsoft.com/office/drawing/2014/main" id="{8C4F3EA1-2544-45BA-A44A-EA9B0D0BCA77}"/>
              </a:ext>
            </a:extLst>
          </p:cNvPr>
          <p:cNvSpPr/>
          <p:nvPr/>
        </p:nvSpPr>
        <p:spPr>
          <a:xfrm>
            <a:off x="0" y="857249"/>
            <a:ext cx="733646" cy="600075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1350" dirty="0"/>
          </a:p>
        </p:txBody>
      </p:sp>
      <p:sp>
        <p:nvSpPr>
          <p:cNvPr id="7" name="Rectángulo 6"/>
          <p:cNvSpPr/>
          <p:nvPr/>
        </p:nvSpPr>
        <p:spPr>
          <a:xfrm rot="16200000">
            <a:off x="-873136" y="3334059"/>
            <a:ext cx="4210165" cy="46759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ESTADO DE FUERZA</a:t>
            </a:r>
            <a:endParaRPr lang="es-MX" b="1" dirty="0"/>
          </a:p>
        </p:txBody>
      </p:sp>
      <p:sp>
        <p:nvSpPr>
          <p:cNvPr id="8" name="Rectángulo redondeado 7"/>
          <p:cNvSpPr/>
          <p:nvPr/>
        </p:nvSpPr>
        <p:spPr>
          <a:xfrm>
            <a:off x="2620220" y="1341991"/>
            <a:ext cx="6986487" cy="416644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es-MX" altLang="es-MX" sz="1400" b="1" dirty="0" smtClean="0">
              <a:latin typeface="Century Gothic" panose="020B0502020202020204" pitchFamily="34" charset="0"/>
            </a:endParaRPr>
          </a:p>
          <a:p>
            <a:pPr algn="ctr">
              <a:lnSpc>
                <a:spcPct val="110000"/>
              </a:lnSpc>
            </a:pPr>
            <a:endParaRPr lang="es-MX" altLang="es-MX" sz="1400" b="1" dirty="0">
              <a:latin typeface="Century Gothic" panose="020B0502020202020204" pitchFamily="34" charset="0"/>
            </a:endParaRPr>
          </a:p>
          <a:p>
            <a:pPr algn="ctr">
              <a:lnSpc>
                <a:spcPct val="110000"/>
              </a:lnSpc>
            </a:pPr>
            <a:endParaRPr lang="es-MX" altLang="es-MX" sz="1400" b="1" dirty="0" smtClean="0">
              <a:latin typeface="Century Gothic" panose="020B0502020202020204" pitchFamily="34" charset="0"/>
            </a:endParaRPr>
          </a:p>
          <a:p>
            <a:pPr algn="ctr">
              <a:lnSpc>
                <a:spcPct val="110000"/>
              </a:lnSpc>
            </a:pPr>
            <a:endParaRPr lang="es-MX" altLang="es-MX" sz="1400" b="1" dirty="0">
              <a:latin typeface="Century Gothic" panose="020B0502020202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es-MX" altLang="es-MX" sz="1400" b="1" dirty="0" smtClean="0">
                <a:latin typeface="Century Gothic" panose="020B0502020202020204" pitchFamily="34" charset="0"/>
              </a:rPr>
              <a:t>TOTAL DEL PERSONAL</a:t>
            </a:r>
          </a:p>
          <a:p>
            <a:pPr algn="just">
              <a:lnSpc>
                <a:spcPct val="110000"/>
              </a:lnSpc>
            </a:pPr>
            <a:endParaRPr lang="es-MX" altLang="es-MX" sz="1400" b="1" dirty="0" smtClean="0">
              <a:latin typeface="Century Gothic" panose="020B050202020202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s-MX" altLang="es-MX" sz="1400" b="1" dirty="0" smtClean="0">
                <a:latin typeface="Century Gothic" panose="020B0502020202020204" pitchFamily="34" charset="0"/>
              </a:rPr>
              <a:t>POLICIAS : 54</a:t>
            </a:r>
          </a:p>
          <a:p>
            <a:pPr algn="just">
              <a:lnSpc>
                <a:spcPct val="110000"/>
              </a:lnSpc>
            </a:pPr>
            <a:r>
              <a:rPr lang="es-MX" altLang="es-MX" sz="1400" b="1" dirty="0" smtClean="0">
                <a:latin typeface="Century Gothic" panose="020B0502020202020204" pitchFamily="34" charset="0"/>
              </a:rPr>
              <a:t>CADETES: 87</a:t>
            </a:r>
          </a:p>
          <a:p>
            <a:pPr algn="just">
              <a:lnSpc>
                <a:spcPct val="110000"/>
              </a:lnSpc>
            </a:pPr>
            <a:r>
              <a:rPr lang="es-MX" altLang="es-MX" sz="1400" b="1" dirty="0" smtClean="0">
                <a:latin typeface="Century Gothic" panose="020B0502020202020204" pitchFamily="34" charset="0"/>
              </a:rPr>
              <a:t>ADMINISTRATIVOS: 40</a:t>
            </a:r>
          </a:p>
          <a:p>
            <a:pPr algn="just">
              <a:lnSpc>
                <a:spcPct val="110000"/>
              </a:lnSpc>
            </a:pPr>
            <a:endParaRPr lang="es-MX" altLang="es-MX" sz="1400" b="1" dirty="0" smtClean="0">
              <a:latin typeface="Century Gothic" panose="020B0502020202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es-MX" altLang="es-MX" sz="1400" b="1" dirty="0" smtClean="0">
                <a:latin typeface="Century Gothic" panose="020B0502020202020204" pitchFamily="34" charset="0"/>
              </a:rPr>
              <a:t>EQUIPAMIENTO</a:t>
            </a:r>
          </a:p>
          <a:p>
            <a:pPr algn="ctr">
              <a:lnSpc>
                <a:spcPct val="110000"/>
              </a:lnSpc>
            </a:pPr>
            <a:endParaRPr lang="es-MX" altLang="es-MX" sz="1400" b="1" dirty="0" smtClean="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s-MX" altLang="es-MX" sz="1400" b="1" dirty="0">
                <a:latin typeface="Century Gothic" panose="020B0502020202020204" pitchFamily="34" charset="0"/>
              </a:rPr>
              <a:t>5 CAMIONETAS CHEVROLET </a:t>
            </a:r>
            <a:r>
              <a:rPr lang="es-MX" altLang="es-MX" sz="1400" b="1" dirty="0" smtClean="0">
                <a:latin typeface="Century Gothic" panose="020B0502020202020204" pitchFamily="34" charset="0"/>
              </a:rPr>
              <a:t>PICK UP SILVERADO (EN REGULAR ESTADO)</a:t>
            </a:r>
            <a:endParaRPr lang="es-MX" altLang="es-MX" sz="1400" b="1" dirty="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s-MX" altLang="es-MX" sz="1400" b="1" dirty="0" smtClean="0">
                <a:latin typeface="Century Gothic" panose="020B0502020202020204" pitchFamily="34" charset="0"/>
              </a:rPr>
              <a:t>5 CAMIONETAS TOYOTA </a:t>
            </a:r>
            <a:r>
              <a:rPr lang="es-MX" altLang="es-MX" sz="1400" b="1" dirty="0">
                <a:latin typeface="Century Gothic" panose="020B0502020202020204" pitchFamily="34" charset="0"/>
              </a:rPr>
              <a:t>HILUX (EN REGULAR ESTADO)</a:t>
            </a:r>
            <a:endParaRPr lang="es-MX" altLang="es-MX" sz="1400" b="1" dirty="0" smtClean="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s-MX" altLang="es-MX" sz="1400" b="1" dirty="0" smtClean="0">
                <a:latin typeface="Century Gothic" panose="020B0502020202020204" pitchFamily="34" charset="0"/>
              </a:rPr>
              <a:t>3 SEDAN </a:t>
            </a:r>
            <a:r>
              <a:rPr lang="es-MX" altLang="es-MX" sz="1400" b="1" dirty="0">
                <a:latin typeface="Century Gothic" panose="020B0502020202020204" pitchFamily="34" charset="0"/>
              </a:rPr>
              <a:t>TOYOTA COROLLA (EN REGULAR ESTADO)</a:t>
            </a:r>
            <a:endParaRPr lang="es-MX" altLang="es-MX" sz="1400" b="1" dirty="0" smtClean="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s-MX" altLang="es-MX" sz="1400" b="1" dirty="0">
                <a:latin typeface="Century Gothic" panose="020B0502020202020204" pitchFamily="34" charset="0"/>
              </a:rPr>
              <a:t>11 </a:t>
            </a:r>
            <a:r>
              <a:rPr lang="es-MX" altLang="es-MX" sz="1400" b="1" dirty="0" smtClean="0">
                <a:latin typeface="Century Gothic" panose="020B0502020202020204" pitchFamily="34" charset="0"/>
              </a:rPr>
              <a:t>MOTOS </a:t>
            </a:r>
            <a:r>
              <a:rPr lang="es-MX" altLang="es-MX" sz="1400" b="1" dirty="0">
                <a:latin typeface="Century Gothic" panose="020B0502020202020204" pitchFamily="34" charset="0"/>
              </a:rPr>
              <a:t>HONDA XRE 300 A TODO TERRENO((EN REGULAR ESTADO</a:t>
            </a:r>
            <a:r>
              <a:rPr lang="es-MX" altLang="es-MX" sz="1400" b="1" dirty="0" smtClean="0">
                <a:latin typeface="Century Gothic" panose="020B0502020202020204" pitchFamily="34" charset="0"/>
              </a:rPr>
              <a:t>)</a:t>
            </a:r>
            <a:endParaRPr lang="es-MX" altLang="es-MX" sz="1400" b="1" dirty="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s-MX" altLang="es-MX" sz="1400" b="1" dirty="0" smtClean="0">
                <a:latin typeface="Century Gothic" panose="020B0502020202020204" pitchFamily="34" charset="0"/>
              </a:rPr>
              <a:t>3 </a:t>
            </a:r>
            <a:r>
              <a:rPr lang="es-MX" altLang="es-MX" sz="1400" b="1" dirty="0">
                <a:latin typeface="Century Gothic" panose="020B0502020202020204" pitchFamily="34" charset="0"/>
              </a:rPr>
              <a:t>CUATRIMOTO POLARIS SPORTSMAN </a:t>
            </a:r>
            <a:r>
              <a:rPr lang="es-MX" altLang="es-MX" sz="1400" b="1" dirty="0" smtClean="0">
                <a:latin typeface="Century Gothic" panose="020B0502020202020204" pitchFamily="34" charset="0"/>
              </a:rPr>
              <a:t>(</a:t>
            </a:r>
            <a:r>
              <a:rPr lang="es-MX" altLang="es-MX" sz="1400" b="1" dirty="0">
                <a:latin typeface="Century Gothic" panose="020B0502020202020204" pitchFamily="34" charset="0"/>
              </a:rPr>
              <a:t>EN REGULAR ESTADO</a:t>
            </a:r>
            <a:r>
              <a:rPr lang="es-MX" altLang="es-MX" sz="1400" b="1" dirty="0" smtClean="0">
                <a:latin typeface="Century Gothic" panose="020B0502020202020204" pitchFamily="34" charset="0"/>
              </a:rPr>
              <a:t>)</a:t>
            </a:r>
            <a:endParaRPr lang="es-MX" altLang="es-MX" sz="1400" b="1" dirty="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s-MX" altLang="es-MX" sz="1400" b="1" dirty="0" smtClean="0">
                <a:latin typeface="Century Gothic" panose="020B0502020202020204" pitchFamily="34" charset="0"/>
              </a:rPr>
              <a:t>58 RADIOS HYTERA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s-MX" altLang="es-MX" sz="1400" b="1" dirty="0">
                <a:latin typeface="Century Gothic" panose="020B0502020202020204" pitchFamily="34" charset="0"/>
              </a:rPr>
              <a:t>ARMAS CORTAS:26 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s-MX" altLang="es-MX" sz="1400" b="1" dirty="0">
                <a:latin typeface="Century Gothic" panose="020B0502020202020204" pitchFamily="34" charset="0"/>
              </a:rPr>
              <a:t>ARMAS LARGAS:7</a:t>
            </a:r>
          </a:p>
          <a:p>
            <a:pPr>
              <a:lnSpc>
                <a:spcPct val="110000"/>
              </a:lnSpc>
            </a:pPr>
            <a:endParaRPr lang="es-MX" altLang="es-MX" sz="1400" b="1" dirty="0" smtClean="0">
              <a:latin typeface="Century Gothic" panose="020B0502020202020204" pitchFamily="34" charset="0"/>
            </a:endParaRPr>
          </a:p>
          <a:p>
            <a:pPr>
              <a:lnSpc>
                <a:spcPct val="110000"/>
              </a:lnSpc>
            </a:pPr>
            <a:endParaRPr lang="es-MX" altLang="es-MX" sz="1400" b="1" dirty="0" smtClean="0">
              <a:latin typeface="Century Gothic" panose="020B0502020202020204" pitchFamily="34" charset="0"/>
            </a:endParaRPr>
          </a:p>
          <a:p>
            <a:pPr algn="just">
              <a:lnSpc>
                <a:spcPct val="110000"/>
              </a:lnSpc>
            </a:pPr>
            <a:endParaRPr lang="es-MX" altLang="es-MX" sz="1400" b="1" dirty="0">
              <a:latin typeface="Century Gothic" panose="020B0502020202020204" pitchFamily="34" charset="0"/>
            </a:endParaRPr>
          </a:p>
          <a:p>
            <a:pPr algn="just">
              <a:lnSpc>
                <a:spcPct val="110000"/>
              </a:lnSpc>
            </a:pPr>
            <a:endParaRPr lang="es-MX" altLang="es-MX" sz="1400" dirty="0">
              <a:latin typeface="Century Gothic" panose="020B0502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CE34B68-A364-4E01-905C-8A9C68A7E34C}"/>
              </a:ext>
            </a:extLst>
          </p:cNvPr>
          <p:cNvSpPr txBox="1"/>
          <p:nvPr/>
        </p:nvSpPr>
        <p:spPr>
          <a:xfrm>
            <a:off x="2816048" y="51652"/>
            <a:ext cx="75194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/>
              <a:t>SECRETARÍA MUNICIPAL DE SEGURIDAD PÚBLICA Y </a:t>
            </a:r>
            <a:r>
              <a:rPr lang="es-MX" sz="2000" b="1" dirty="0" smtClean="0"/>
              <a:t>TRÁNSITO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9"/>
          <a:stretch/>
        </p:blipFill>
        <p:spPr>
          <a:xfrm>
            <a:off x="10478561" y="-13855"/>
            <a:ext cx="847549" cy="80734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64" y="40681"/>
            <a:ext cx="2468177" cy="555063"/>
          </a:xfrm>
          <a:prstGeom prst="rect">
            <a:avLst/>
          </a:prstGeom>
        </p:spPr>
      </p:pic>
      <p:pic>
        <p:nvPicPr>
          <p:cNvPr id="10" name="Imagen 13" descr="Sin título-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3875"/>
          <a:stretch>
            <a:fillRect/>
          </a:stretch>
        </p:blipFill>
        <p:spPr bwMode="auto">
          <a:xfrm rot="16200000">
            <a:off x="8043931" y="2702954"/>
            <a:ext cx="7056000" cy="1434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7572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5" descr="Fond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3" r="12407"/>
          <a:stretch>
            <a:fillRect/>
          </a:stretch>
        </p:blipFill>
        <p:spPr bwMode="auto">
          <a:xfrm>
            <a:off x="765555" y="0"/>
            <a:ext cx="1142644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riángulo rectángulo 4">
            <a:extLst>
              <a:ext uri="{FF2B5EF4-FFF2-40B4-BE49-F238E27FC236}">
                <a16:creationId xmlns:a16="http://schemas.microsoft.com/office/drawing/2014/main" id="{C136B0CB-E2C4-4135-B7D7-FDFCBD91442C}"/>
              </a:ext>
            </a:extLst>
          </p:cNvPr>
          <p:cNvSpPr/>
          <p:nvPr/>
        </p:nvSpPr>
        <p:spPr>
          <a:xfrm flipV="1">
            <a:off x="1" y="-1"/>
            <a:ext cx="765554" cy="5871241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1350" dirty="0"/>
          </a:p>
        </p:txBody>
      </p:sp>
      <p:sp>
        <p:nvSpPr>
          <p:cNvPr id="6" name="Triángulo rectángulo 5">
            <a:extLst>
              <a:ext uri="{FF2B5EF4-FFF2-40B4-BE49-F238E27FC236}">
                <a16:creationId xmlns:a16="http://schemas.microsoft.com/office/drawing/2014/main" id="{8C4F3EA1-2544-45BA-A44A-EA9B0D0BCA77}"/>
              </a:ext>
            </a:extLst>
          </p:cNvPr>
          <p:cNvSpPr/>
          <p:nvPr/>
        </p:nvSpPr>
        <p:spPr>
          <a:xfrm>
            <a:off x="0" y="857249"/>
            <a:ext cx="733646" cy="600075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1350" dirty="0"/>
          </a:p>
        </p:txBody>
      </p:sp>
      <p:sp>
        <p:nvSpPr>
          <p:cNvPr id="7" name="Rectángulo 6"/>
          <p:cNvSpPr/>
          <p:nvPr/>
        </p:nvSpPr>
        <p:spPr>
          <a:xfrm rot="16200000">
            <a:off x="-873136" y="3334059"/>
            <a:ext cx="4210165" cy="46759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DIRECCION DE LA POLICIA PREVENTIVA Y POLICIA TURISTICA</a:t>
            </a:r>
            <a:endParaRPr lang="es-MX" b="1" dirty="0"/>
          </a:p>
        </p:txBody>
      </p:sp>
      <p:sp>
        <p:nvSpPr>
          <p:cNvPr id="8" name="Rectángulo redondeado 7"/>
          <p:cNvSpPr/>
          <p:nvPr/>
        </p:nvSpPr>
        <p:spPr>
          <a:xfrm>
            <a:off x="2620220" y="1462772"/>
            <a:ext cx="7298331" cy="36772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es-MX" altLang="es-MX" sz="1400" b="1" dirty="0" smtClean="0">
                <a:latin typeface="Century Gothic" panose="020B0502020202020204" pitchFamily="34" charset="0"/>
              </a:rPr>
              <a:t>9</a:t>
            </a:r>
            <a:r>
              <a:rPr lang="es-MX" altLang="es-MX" sz="1400" b="1" dirty="0">
                <a:latin typeface="Century Gothic" panose="020B0502020202020204" pitchFamily="34" charset="0"/>
              </a:rPr>
              <a:t> </a:t>
            </a:r>
            <a:r>
              <a:rPr lang="es-MX" altLang="es-MX" sz="1400" b="1" dirty="0" smtClean="0">
                <a:latin typeface="Century Gothic" panose="020B0502020202020204" pitchFamily="34" charset="0"/>
              </a:rPr>
              <a:t>LINEAS DE ACCION</a:t>
            </a:r>
          </a:p>
          <a:p>
            <a:pPr algn="ctr">
              <a:lnSpc>
                <a:spcPct val="110000"/>
              </a:lnSpc>
            </a:pPr>
            <a:endParaRPr lang="es-MX" altLang="es-MX" sz="1400" b="1" dirty="0">
              <a:latin typeface="Century Gothic" panose="020B0502020202020204" pitchFamily="34" charset="0"/>
            </a:endParaRPr>
          </a:p>
          <a:p>
            <a:pPr algn="ctr">
              <a:lnSpc>
                <a:spcPct val="110000"/>
              </a:lnSpc>
            </a:pPr>
            <a:endParaRPr lang="es-MX" altLang="es-MX" sz="1400" b="1" dirty="0" smtClean="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s-MX" sz="1400" b="1" dirty="0">
                <a:latin typeface="Century Gothic" panose="020B0502020202020204" pitchFamily="34" charset="0"/>
              </a:rPr>
              <a:t>OPERATIVO </a:t>
            </a:r>
            <a:r>
              <a:rPr lang="es-MX" sz="1400" b="1" dirty="0" smtClean="0">
                <a:latin typeface="Century Gothic" panose="020B0502020202020204" pitchFamily="34" charset="0"/>
              </a:rPr>
              <a:t>CARNAVAL.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s-MX" sz="1400" b="1" dirty="0">
                <a:latin typeface="Century Gothic" panose="020B0502020202020204" pitchFamily="34" charset="0"/>
              </a:rPr>
              <a:t>OPERATIVO SEMANA </a:t>
            </a:r>
            <a:r>
              <a:rPr lang="es-MX" sz="1400" b="1" dirty="0" smtClean="0">
                <a:latin typeface="Century Gothic" panose="020B0502020202020204" pitchFamily="34" charset="0"/>
              </a:rPr>
              <a:t>SANTA.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s-MX" sz="1400" b="1" dirty="0">
                <a:latin typeface="Century Gothic" panose="020B0502020202020204" pitchFamily="34" charset="0"/>
              </a:rPr>
              <a:t>OPERATIVO VACACIONES DE </a:t>
            </a:r>
            <a:r>
              <a:rPr lang="es-MX" sz="1400" b="1" dirty="0" smtClean="0">
                <a:latin typeface="Century Gothic" panose="020B0502020202020204" pitchFamily="34" charset="0"/>
              </a:rPr>
              <a:t>VERANO.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s-MX" sz="1400" b="1" dirty="0">
                <a:latin typeface="Century Gothic" panose="020B0502020202020204" pitchFamily="34" charset="0"/>
              </a:rPr>
              <a:t>OPERATIVO CONJUNTO </a:t>
            </a:r>
            <a:r>
              <a:rPr lang="es-MX" sz="1400" b="1" dirty="0" smtClean="0">
                <a:latin typeface="Century Gothic" panose="020B0502020202020204" pitchFamily="34" charset="0"/>
              </a:rPr>
              <a:t>SEDENA, SEMAR Y FISCALIA.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s-MX" altLang="es-MX" sz="1400" b="1" dirty="0">
                <a:latin typeface="Century Gothic" panose="020B0502020202020204" pitchFamily="34" charset="0"/>
              </a:rPr>
              <a:t>OPERATIVO GUADALUPE REYES </a:t>
            </a:r>
            <a:r>
              <a:rPr lang="es-MX" altLang="es-MX" sz="1400" b="1" dirty="0" smtClean="0">
                <a:latin typeface="Century Gothic" panose="020B0502020202020204" pitchFamily="34" charset="0"/>
              </a:rPr>
              <a:t>.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s-MX" altLang="es-MX" sz="1400" b="1" dirty="0">
                <a:latin typeface="Century Gothic" panose="020B0502020202020204" pitchFamily="34" charset="0"/>
              </a:rPr>
              <a:t>OPERATIVO CODIGO </a:t>
            </a:r>
            <a:r>
              <a:rPr lang="es-MX" altLang="es-MX" sz="1400" b="1" dirty="0" smtClean="0">
                <a:latin typeface="Century Gothic" panose="020B0502020202020204" pitchFamily="34" charset="0"/>
              </a:rPr>
              <a:t>AGUILA.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s-MX" altLang="es-MX" sz="1400" b="1" dirty="0">
                <a:latin typeface="Century Gothic" panose="020B0502020202020204" pitchFamily="34" charset="0"/>
              </a:rPr>
              <a:t>OPERATIVO PARA LA DISUACION DE DELITOS Y FALTAS </a:t>
            </a:r>
            <a:r>
              <a:rPr lang="es-MX" altLang="es-MX" sz="1400" b="1" dirty="0" smtClean="0">
                <a:latin typeface="Century Gothic" panose="020B0502020202020204" pitchFamily="34" charset="0"/>
              </a:rPr>
              <a:t>ADMINISTRATIVAS.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s-MX" altLang="es-MX" sz="1400" b="1" dirty="0">
                <a:latin typeface="Century Gothic" panose="020B0502020202020204" pitchFamily="34" charset="0"/>
              </a:rPr>
              <a:t>OPERATIVO ZONA DE </a:t>
            </a:r>
            <a:r>
              <a:rPr lang="es-MX" altLang="es-MX" sz="1400" b="1" dirty="0" smtClean="0">
                <a:latin typeface="Century Gothic" panose="020B0502020202020204" pitchFamily="34" charset="0"/>
              </a:rPr>
              <a:t>PLAYA.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s-MX" altLang="es-MX" sz="1400" b="1" dirty="0">
                <a:latin typeface="Century Gothic" panose="020B0502020202020204" pitchFamily="34" charset="0"/>
              </a:rPr>
              <a:t>OPERATIVO VOTO </a:t>
            </a:r>
            <a:r>
              <a:rPr lang="es-MX" altLang="es-MX" sz="1400" b="1" dirty="0" smtClean="0">
                <a:latin typeface="Century Gothic" panose="020B0502020202020204" pitchFamily="34" charset="0"/>
              </a:rPr>
              <a:t>SEGURO.</a:t>
            </a:r>
            <a:endParaRPr lang="es-MX" altLang="es-MX" sz="1400" b="1" dirty="0">
              <a:latin typeface="Century Gothic" panose="020B0502020202020204" pitchFamily="34" charset="0"/>
            </a:endParaRPr>
          </a:p>
          <a:p>
            <a:pPr>
              <a:lnSpc>
                <a:spcPct val="110000"/>
              </a:lnSpc>
            </a:pPr>
            <a:endParaRPr lang="es-MX" altLang="es-MX" sz="1400" b="1" dirty="0">
              <a:latin typeface="Century Gothic" panose="020B0502020202020204" pitchFamily="34" charset="0"/>
            </a:endParaRPr>
          </a:p>
          <a:p>
            <a:pPr algn="just">
              <a:lnSpc>
                <a:spcPct val="110000"/>
              </a:lnSpc>
            </a:pPr>
            <a:endParaRPr lang="es-MX" altLang="es-MX" sz="1400" b="1" dirty="0">
              <a:latin typeface="Century Gothic" panose="020B0502020202020204" pitchFamily="34" charset="0"/>
            </a:endParaRPr>
          </a:p>
          <a:p>
            <a:pPr algn="just">
              <a:lnSpc>
                <a:spcPct val="110000"/>
              </a:lnSpc>
            </a:pPr>
            <a:endParaRPr lang="es-MX" altLang="es-MX" sz="1400" dirty="0">
              <a:latin typeface="Century Gothic" panose="020B0502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CE34B68-A364-4E01-905C-8A9C68A7E34C}"/>
              </a:ext>
            </a:extLst>
          </p:cNvPr>
          <p:cNvSpPr txBox="1"/>
          <p:nvPr/>
        </p:nvSpPr>
        <p:spPr>
          <a:xfrm>
            <a:off x="2843758" y="51652"/>
            <a:ext cx="75194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/>
              <a:t>SECRETARÍA MUNICIPAL DE SEGURIDAD PÚBLICA Y </a:t>
            </a:r>
            <a:r>
              <a:rPr lang="es-MX" sz="2000" b="1" dirty="0" smtClean="0"/>
              <a:t>TRÁNSITO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9"/>
          <a:stretch/>
        </p:blipFill>
        <p:spPr>
          <a:xfrm>
            <a:off x="10506271" y="-13855"/>
            <a:ext cx="847549" cy="80734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74" y="40681"/>
            <a:ext cx="2468177" cy="555063"/>
          </a:xfrm>
          <a:prstGeom prst="rect">
            <a:avLst/>
          </a:prstGeom>
        </p:spPr>
      </p:pic>
      <p:pic>
        <p:nvPicPr>
          <p:cNvPr id="11" name="Imagen 13" descr="Sin título-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3875"/>
          <a:stretch>
            <a:fillRect/>
          </a:stretch>
        </p:blipFill>
        <p:spPr bwMode="auto">
          <a:xfrm rot="16200000">
            <a:off x="8043931" y="2702954"/>
            <a:ext cx="7056000" cy="1434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53261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5" descr="Fond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3" r="12407"/>
          <a:stretch>
            <a:fillRect/>
          </a:stretch>
        </p:blipFill>
        <p:spPr bwMode="auto">
          <a:xfrm>
            <a:off x="765555" y="0"/>
            <a:ext cx="1142644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riángulo rectángulo 4">
            <a:extLst>
              <a:ext uri="{FF2B5EF4-FFF2-40B4-BE49-F238E27FC236}">
                <a16:creationId xmlns:a16="http://schemas.microsoft.com/office/drawing/2014/main" id="{C136B0CB-E2C4-4135-B7D7-FDFCBD91442C}"/>
              </a:ext>
            </a:extLst>
          </p:cNvPr>
          <p:cNvSpPr/>
          <p:nvPr/>
        </p:nvSpPr>
        <p:spPr>
          <a:xfrm flipV="1">
            <a:off x="1" y="-1"/>
            <a:ext cx="765554" cy="5871241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1350" dirty="0"/>
          </a:p>
        </p:txBody>
      </p:sp>
      <p:sp>
        <p:nvSpPr>
          <p:cNvPr id="6" name="Triángulo rectángulo 5">
            <a:extLst>
              <a:ext uri="{FF2B5EF4-FFF2-40B4-BE49-F238E27FC236}">
                <a16:creationId xmlns:a16="http://schemas.microsoft.com/office/drawing/2014/main" id="{8C4F3EA1-2544-45BA-A44A-EA9B0D0BCA77}"/>
              </a:ext>
            </a:extLst>
          </p:cNvPr>
          <p:cNvSpPr/>
          <p:nvPr/>
        </p:nvSpPr>
        <p:spPr>
          <a:xfrm>
            <a:off x="0" y="857249"/>
            <a:ext cx="733646" cy="600075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1350" dirty="0"/>
          </a:p>
        </p:txBody>
      </p:sp>
      <p:sp>
        <p:nvSpPr>
          <p:cNvPr id="7" name="Rectángulo 6"/>
          <p:cNvSpPr/>
          <p:nvPr/>
        </p:nvSpPr>
        <p:spPr>
          <a:xfrm rot="16200000">
            <a:off x="-873136" y="3334059"/>
            <a:ext cx="4210165" cy="46759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DIRECCION DE LA POLICIA DE TRANSITO Y VIALIDAD</a:t>
            </a:r>
            <a:endParaRPr lang="es-MX" b="1" dirty="0"/>
          </a:p>
        </p:txBody>
      </p:sp>
      <p:sp>
        <p:nvSpPr>
          <p:cNvPr id="8" name="Rectángulo redondeado 7"/>
          <p:cNvSpPr/>
          <p:nvPr/>
        </p:nvSpPr>
        <p:spPr>
          <a:xfrm>
            <a:off x="2166748" y="1341991"/>
            <a:ext cx="8131922" cy="483289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es-MX" altLang="es-MX" sz="1400" b="1" dirty="0" smtClean="0">
              <a:latin typeface="Century Gothic" panose="020B0502020202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es-MX" altLang="es-MX" sz="1400" b="1" dirty="0" smtClean="0">
                <a:latin typeface="Century Gothic" panose="020B0502020202020204" pitchFamily="34" charset="0"/>
              </a:rPr>
              <a:t>11 LINEAS DE ACCION</a:t>
            </a:r>
          </a:p>
          <a:p>
            <a:pPr algn="ctr">
              <a:lnSpc>
                <a:spcPct val="110000"/>
              </a:lnSpc>
            </a:pPr>
            <a:endParaRPr lang="es-MX" altLang="es-MX" sz="1400" b="1" dirty="0" smtClean="0">
              <a:latin typeface="Century Gothic" panose="020B0502020202020204" pitchFamily="34" charset="0"/>
            </a:endParaRPr>
          </a:p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s-MX" sz="1400" b="1" dirty="0" smtClean="0">
                <a:latin typeface="Century Gothic" panose="020B0502020202020204" pitchFamily="34" charset="0"/>
              </a:rPr>
              <a:t>SEÑALÉTICA DE CASCO ANTIGUO.</a:t>
            </a:r>
          </a:p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s-MX" sz="1400" b="1" dirty="0" smtClean="0">
                <a:latin typeface="Century Gothic" panose="020B0502020202020204" pitchFamily="34" charset="0"/>
              </a:rPr>
              <a:t>OPERATIVOS (CARNAVAL, SEMANA SANTA, </a:t>
            </a:r>
            <a:r>
              <a:rPr lang="es-MX" sz="1400" b="1" smtClean="0">
                <a:latin typeface="Century Gothic" panose="020B0502020202020204" pitchFamily="34" charset="0"/>
              </a:rPr>
              <a:t>VACACIONALES DECEMBRINOS).</a:t>
            </a:r>
            <a:endParaRPr lang="es-MX" sz="1400" b="1" dirty="0" smtClean="0">
              <a:latin typeface="Century Gothic" panose="020B0502020202020204" pitchFamily="34" charset="0"/>
            </a:endParaRPr>
          </a:p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s-MX" sz="1400" b="1" dirty="0" smtClean="0">
                <a:latin typeface="Century Gothic" panose="020B0502020202020204" pitchFamily="34" charset="0"/>
              </a:rPr>
              <a:t>EXPEDICIÓN DE LICENCIAS PARA CONDUCIR Y PERMISOS.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s-MX" sz="1400" b="1" dirty="0" smtClean="0">
                <a:latin typeface="Century Gothic" panose="020B0502020202020204" pitchFamily="34" charset="0"/>
              </a:rPr>
              <a:t>VIALIDAD ESCOLAR , EN LAS ESCUELAS DE NIVEL PRESCOLAR, PRIMARIA Y SECUNDARIA.</a:t>
            </a:r>
          </a:p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s-MX" sz="1400" b="1" dirty="0" smtClean="0">
                <a:latin typeface="Century Gothic" panose="020B0502020202020204" pitchFamily="34" charset="0"/>
              </a:rPr>
              <a:t>EXPEDICIÓN DEL TARJETÓN DE DISCAPACITADOS Y PERSONAS DE LA TERCERA EDAD.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s-MX" sz="1400" b="1" dirty="0" smtClean="0">
                <a:latin typeface="Century Gothic" panose="020B0502020202020204" pitchFamily="34" charset="0"/>
              </a:rPr>
              <a:t>PERMISOS PARA CIRCULAR SIN PLACA.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s-MX" sz="1400" b="1" dirty="0" smtClean="0">
                <a:latin typeface="Century Gothic" panose="020B0502020202020204" pitchFamily="34" charset="0"/>
              </a:rPr>
              <a:t>EDUCACIÓN VIAL.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s-MX" sz="1400" b="1" dirty="0" smtClean="0">
                <a:latin typeface="Century Gothic" panose="020B0502020202020204" pitchFamily="34" charset="0"/>
              </a:rPr>
              <a:t>CONDUCE SIN ALCOHOL.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s-MX" sz="1400" b="1" dirty="0" smtClean="0">
                <a:latin typeface="Century Gothic" panose="020B0502020202020204" pitchFamily="34" charset="0"/>
              </a:rPr>
              <a:t>PREVENCION DEL DELITO A LOS PRESTADORES DE SERVICIOS.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s-MX" sz="1400" b="1" dirty="0" smtClean="0">
                <a:latin typeface="Century Gothic" panose="020B0502020202020204" pitchFamily="34" charset="0"/>
              </a:rPr>
              <a:t>EDUCACIÓN VIAL EMPRESARIAL.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s-MX" sz="1400" b="1" dirty="0" smtClean="0">
                <a:latin typeface="Century Gothic" panose="020B0502020202020204" pitchFamily="34" charset="0"/>
              </a:rPr>
              <a:t>TOPES , CALLE VALLARTA Y ORIENTACION VIAL DE BAHIA PETEMPICH.</a:t>
            </a:r>
          </a:p>
          <a:p>
            <a:pPr>
              <a:lnSpc>
                <a:spcPct val="110000"/>
              </a:lnSpc>
            </a:pPr>
            <a:endParaRPr lang="es-MX" sz="1400" b="1" dirty="0">
              <a:latin typeface="Century Gothic" panose="020B0502020202020204" pitchFamily="34" charset="0"/>
            </a:endParaRPr>
          </a:p>
          <a:p>
            <a:pPr algn="ctr">
              <a:lnSpc>
                <a:spcPct val="110000"/>
              </a:lnSpc>
            </a:pPr>
            <a:endParaRPr lang="es-MX" altLang="es-MX" sz="1400" b="1" dirty="0" smtClean="0">
              <a:latin typeface="Century Gothic" panose="020B0502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CE34B68-A364-4E01-905C-8A9C68A7E34C}"/>
              </a:ext>
            </a:extLst>
          </p:cNvPr>
          <p:cNvSpPr txBox="1"/>
          <p:nvPr/>
        </p:nvSpPr>
        <p:spPr>
          <a:xfrm>
            <a:off x="2843758" y="51652"/>
            <a:ext cx="75194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/>
              <a:t>SECRETARÍA MUNICIPAL DE SEGURIDAD PÚBLICA Y </a:t>
            </a:r>
            <a:r>
              <a:rPr lang="es-MX" sz="2000" b="1" dirty="0" smtClean="0"/>
              <a:t>TRÁNSITO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9"/>
          <a:stretch/>
        </p:blipFill>
        <p:spPr>
          <a:xfrm>
            <a:off x="10506271" y="-13855"/>
            <a:ext cx="847549" cy="80734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74" y="40681"/>
            <a:ext cx="2468177" cy="555063"/>
          </a:xfrm>
          <a:prstGeom prst="rect">
            <a:avLst/>
          </a:prstGeom>
        </p:spPr>
      </p:pic>
      <p:pic>
        <p:nvPicPr>
          <p:cNvPr id="11" name="Imagen 13" descr="Sin título-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3875"/>
          <a:stretch>
            <a:fillRect/>
          </a:stretch>
        </p:blipFill>
        <p:spPr bwMode="auto">
          <a:xfrm rot="16200000">
            <a:off x="8043931" y="2702954"/>
            <a:ext cx="7056000" cy="1434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50123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</TotalTime>
  <Words>458</Words>
  <Application>Microsoft Office PowerPoint</Application>
  <PresentationFormat>Panorámica</PresentationFormat>
  <Paragraphs>110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MS PGothic</vt:lpstr>
      <vt:lpstr>Arial</vt:lpstr>
      <vt:lpstr>Calibri</vt:lpstr>
      <vt:lpstr>Calibri Light</vt:lpstr>
      <vt:lpstr>Century Gothic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SP</dc:creator>
  <cp:lastModifiedBy>Usuario de Windows</cp:lastModifiedBy>
  <cp:revision>150</cp:revision>
  <cp:lastPrinted>2019-03-27T17:56:49Z</cp:lastPrinted>
  <dcterms:created xsi:type="dcterms:W3CDTF">2019-03-21T14:46:35Z</dcterms:created>
  <dcterms:modified xsi:type="dcterms:W3CDTF">2019-03-28T14:52:10Z</dcterms:modified>
</cp:coreProperties>
</file>