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309" r:id="rId2"/>
    <p:sldId id="266" r:id="rId3"/>
    <p:sldId id="289" r:id="rId4"/>
    <p:sldId id="290" r:id="rId5"/>
    <p:sldId id="291" r:id="rId6"/>
    <p:sldId id="292" r:id="rId7"/>
    <p:sldId id="293" r:id="rId8"/>
    <p:sldId id="294" r:id="rId9"/>
    <p:sldId id="307" r:id="rId10"/>
    <p:sldId id="298" r:id="rId11"/>
    <p:sldId id="306" r:id="rId12"/>
    <p:sldId id="297" r:id="rId13"/>
    <p:sldId id="295" r:id="rId14"/>
    <p:sldId id="302" r:id="rId15"/>
    <p:sldId id="296" r:id="rId16"/>
    <p:sldId id="305" r:id="rId17"/>
    <p:sldId id="299" r:id="rId18"/>
    <p:sldId id="304" r:id="rId19"/>
    <p:sldId id="310" r:id="rId20"/>
  </p:sldIdLst>
  <p:sldSz cx="9899650" cy="7361238"/>
  <p:notesSz cx="6954838" cy="93091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19" userDrawn="1">
          <p15:clr>
            <a:srgbClr val="A4A3A4"/>
          </p15:clr>
        </p15:guide>
        <p15:guide id="2" pos="3118" userDrawn="1">
          <p15:clr>
            <a:srgbClr val="A4A3A4"/>
          </p15:clr>
        </p15:guide>
      </p15:sldGuideLst>
    </p:ext>
    <p:ext uri="{2D200454-40CA-4A62-9FC3-DE9A4176ACB9}">
      <p15:notesGuideLst xmlns:p15="http://schemas.microsoft.com/office/powerpoint/2012/main">
        <p15:guide id="1" orient="horz" pos="2932">
          <p15:clr>
            <a:srgbClr val="A4A3A4"/>
          </p15:clr>
        </p15:guide>
        <p15:guide id="2" pos="219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0000"/>
    <a:srgbClr val="FFEB10"/>
    <a:srgbClr val="9A2BA0"/>
    <a:srgbClr val="CC0066"/>
    <a:srgbClr val="FF0066"/>
    <a:srgbClr val="FF7C80"/>
    <a:srgbClr val="0099FF"/>
    <a:srgbClr val="FF0000"/>
    <a:srgbClr val="FFCCCC"/>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59"/>
    <p:restoredTop sz="94660" autoAdjust="0"/>
  </p:normalViewPr>
  <p:slideViewPr>
    <p:cSldViewPr>
      <p:cViewPr>
        <p:scale>
          <a:sx n="75" d="100"/>
          <a:sy n="75" d="100"/>
        </p:scale>
        <p:origin x="960" y="-288"/>
      </p:cViewPr>
      <p:guideLst>
        <p:guide orient="horz" pos="2319"/>
        <p:guide pos="3118"/>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1" d="100"/>
          <a:sy n="91" d="100"/>
        </p:scale>
        <p:origin x="-3774" y="-102"/>
      </p:cViewPr>
      <p:guideLst>
        <p:guide orient="horz" pos="2932"/>
        <p:guide pos="219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bar"/>
        <c:grouping val="clustered"/>
        <c:varyColors val="0"/>
        <c:ser>
          <c:idx val="0"/>
          <c:order val="0"/>
          <c:tx>
            <c:strRef>
              <c:f>Hoja1!$B$1</c:f>
              <c:strCache>
                <c:ptCount val="1"/>
                <c:pt idx="0">
                  <c:v>h</c:v>
                </c:pt>
              </c:strCache>
            </c:strRef>
          </c:tx>
          <c:invertIfNegative val="0"/>
          <c:dLbls>
            <c:spPr>
              <a:noFill/>
              <a:ln>
                <a:noFill/>
              </a:ln>
              <a:effectLst/>
            </c:spPr>
            <c:txPr>
              <a:bodyPr/>
              <a:lstStyle/>
              <a:p>
                <a:pPr>
                  <a:defRPr sz="1400"/>
                </a:pPr>
                <a:endParaRPr lang="es-MX"/>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Hoja1!$A$2:$A$5</c:f>
              <c:strCache>
                <c:ptCount val="4"/>
                <c:pt idx="0">
                  <c:v>Cozumel</c:v>
                </c:pt>
                <c:pt idx="1">
                  <c:v>Chetumal</c:v>
                </c:pt>
                <c:pt idx="2">
                  <c:v>Playa del Carmen</c:v>
                </c:pt>
                <c:pt idx="3">
                  <c:v>Cancun</c:v>
                </c:pt>
              </c:strCache>
            </c:strRef>
          </c:cat>
          <c:val>
            <c:numRef>
              <c:f>Hoja1!$B$2:$B$5</c:f>
              <c:numCache>
                <c:formatCode>General</c:formatCode>
                <c:ptCount val="4"/>
                <c:pt idx="0">
                  <c:v>3</c:v>
                </c:pt>
                <c:pt idx="1">
                  <c:v>29</c:v>
                </c:pt>
                <c:pt idx="2">
                  <c:v>53</c:v>
                </c:pt>
                <c:pt idx="3">
                  <c:v>17</c:v>
                </c:pt>
              </c:numCache>
            </c:numRef>
          </c:val>
          <c:extLst>
            <c:ext xmlns:c16="http://schemas.microsoft.com/office/drawing/2014/chart" uri="{C3380CC4-5D6E-409C-BE32-E72D297353CC}">
              <c16:uniqueId val="{00000000-423A-46F3-9905-672B4235CEEC}"/>
            </c:ext>
          </c:extLst>
        </c:ser>
        <c:ser>
          <c:idx val="1"/>
          <c:order val="1"/>
          <c:tx>
            <c:strRef>
              <c:f>Hoja1!$C$1</c:f>
              <c:strCache>
                <c:ptCount val="1"/>
                <c:pt idx="0">
                  <c:v>m</c:v>
                </c:pt>
              </c:strCache>
            </c:strRef>
          </c:tx>
          <c:spPr>
            <a:solidFill>
              <a:srgbClr val="FFCCCC"/>
            </a:solidFill>
          </c:spPr>
          <c:invertIfNegative val="0"/>
          <c:dLbls>
            <c:spPr>
              <a:noFill/>
              <a:ln>
                <a:noFill/>
              </a:ln>
              <a:effectLst/>
            </c:spPr>
            <c:txPr>
              <a:bodyPr/>
              <a:lstStyle/>
              <a:p>
                <a:pPr>
                  <a:defRPr sz="1400"/>
                </a:pPr>
                <a:endParaRPr lang="es-MX"/>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Hoja1!$A$2:$A$5</c:f>
              <c:strCache>
                <c:ptCount val="4"/>
                <c:pt idx="0">
                  <c:v>Cozumel</c:v>
                </c:pt>
                <c:pt idx="1">
                  <c:v>Chetumal</c:v>
                </c:pt>
                <c:pt idx="2">
                  <c:v>Playa del Carmen</c:v>
                </c:pt>
                <c:pt idx="3">
                  <c:v>Cancun</c:v>
                </c:pt>
              </c:strCache>
            </c:strRef>
          </c:cat>
          <c:val>
            <c:numRef>
              <c:f>Hoja1!$C$2:$C$5</c:f>
              <c:numCache>
                <c:formatCode>General</c:formatCode>
                <c:ptCount val="4"/>
                <c:pt idx="0">
                  <c:v>7</c:v>
                </c:pt>
                <c:pt idx="1">
                  <c:v>17</c:v>
                </c:pt>
                <c:pt idx="2">
                  <c:v>12</c:v>
                </c:pt>
                <c:pt idx="3">
                  <c:v>8</c:v>
                </c:pt>
              </c:numCache>
            </c:numRef>
          </c:val>
          <c:extLst>
            <c:ext xmlns:c16="http://schemas.microsoft.com/office/drawing/2014/chart" uri="{C3380CC4-5D6E-409C-BE32-E72D297353CC}">
              <c16:uniqueId val="{00000001-423A-46F3-9905-672B4235CEEC}"/>
            </c:ext>
          </c:extLst>
        </c:ser>
        <c:dLbls>
          <c:showLegendKey val="0"/>
          <c:showVal val="0"/>
          <c:showCatName val="0"/>
          <c:showSerName val="0"/>
          <c:showPercent val="0"/>
          <c:showBubbleSize val="0"/>
        </c:dLbls>
        <c:gapWidth val="150"/>
        <c:axId val="-914006624"/>
        <c:axId val="-913997376"/>
      </c:barChart>
      <c:catAx>
        <c:axId val="-914006624"/>
        <c:scaling>
          <c:orientation val="minMax"/>
        </c:scaling>
        <c:delete val="0"/>
        <c:axPos val="l"/>
        <c:numFmt formatCode="General" sourceLinked="0"/>
        <c:majorTickMark val="out"/>
        <c:minorTickMark val="none"/>
        <c:tickLblPos val="nextTo"/>
        <c:txPr>
          <a:bodyPr/>
          <a:lstStyle/>
          <a:p>
            <a:pPr>
              <a:defRPr sz="1200"/>
            </a:pPr>
            <a:endParaRPr lang="es-MX"/>
          </a:p>
        </c:txPr>
        <c:crossAx val="-913997376"/>
        <c:crosses val="autoZero"/>
        <c:auto val="1"/>
        <c:lblAlgn val="ctr"/>
        <c:lblOffset val="100"/>
        <c:noMultiLvlLbl val="0"/>
      </c:catAx>
      <c:valAx>
        <c:axId val="-913997376"/>
        <c:scaling>
          <c:orientation val="minMax"/>
        </c:scaling>
        <c:delete val="0"/>
        <c:axPos val="b"/>
        <c:majorGridlines/>
        <c:numFmt formatCode="General" sourceLinked="1"/>
        <c:majorTickMark val="out"/>
        <c:minorTickMark val="none"/>
        <c:tickLblPos val="nextTo"/>
        <c:txPr>
          <a:bodyPr/>
          <a:lstStyle/>
          <a:p>
            <a:pPr>
              <a:defRPr sz="1400"/>
            </a:pPr>
            <a:endParaRPr lang="es-MX"/>
          </a:p>
        </c:txPr>
        <c:crossAx val="-914006624"/>
        <c:crosses val="autoZero"/>
        <c:crossBetween val="between"/>
      </c:valAx>
    </c:plotArea>
    <c:plotVisOnly val="1"/>
    <c:dispBlanksAs val="gap"/>
    <c:showDLblsOverMax val="0"/>
  </c:chart>
  <c:txPr>
    <a:bodyPr/>
    <a:lstStyle/>
    <a:p>
      <a:pPr>
        <a:defRPr sz="1800"/>
      </a:pPr>
      <a:endParaRPr lang="es-MX"/>
    </a:p>
  </c:txPr>
  <c:externalData r:id="rId1">
    <c:autoUpdate val="0"/>
  </c:externalData>
</c:chartSpace>
</file>

<file path=ppt/diagrams/_rels/data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_rels/drawing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60F457-1847-4568-B050-C16248DDD50E}" type="doc">
      <dgm:prSet loTypeId="urn:microsoft.com/office/officeart/2005/8/layout/radial1" loCatId="relationship" qsTypeId="urn:microsoft.com/office/officeart/2005/8/quickstyle/simple2" qsCatId="simple" csTypeId="urn:microsoft.com/office/officeart/2005/8/colors/colorful1" csCatId="colorful" phldr="1"/>
      <dgm:spPr/>
      <dgm:t>
        <a:bodyPr/>
        <a:lstStyle/>
        <a:p>
          <a:endParaRPr lang="es-MX"/>
        </a:p>
      </dgm:t>
    </dgm:pt>
    <dgm:pt modelId="{4FFFDD12-07F5-4A09-8EEC-75E8EC532C93}">
      <dgm:prSet phldrT="[Texto]" custT="1"/>
      <dgm:spPr/>
      <dgm:t>
        <a:bodyPr/>
        <a:lstStyle/>
        <a:p>
          <a:r>
            <a:rPr lang="es-MX" sz="1400" b="1" dirty="0" smtClean="0"/>
            <a:t>Población</a:t>
          </a:r>
        </a:p>
        <a:p>
          <a:r>
            <a:rPr lang="es-MX" sz="1400" b="1" dirty="0" smtClean="0"/>
            <a:t>2,756</a:t>
          </a:r>
          <a:endParaRPr lang="es-MX" sz="1400" b="1" dirty="0"/>
        </a:p>
      </dgm:t>
    </dgm:pt>
    <dgm:pt modelId="{63F73D93-F9BC-459E-99C6-31666D7240F9}" type="parTrans" cxnId="{6FD31CFB-7EA8-4BC2-A633-F2166E861F9C}">
      <dgm:prSet/>
      <dgm:spPr/>
      <dgm:t>
        <a:bodyPr/>
        <a:lstStyle/>
        <a:p>
          <a:endParaRPr lang="es-MX" sz="2400"/>
        </a:p>
      </dgm:t>
    </dgm:pt>
    <dgm:pt modelId="{38192DBD-F271-4741-AB1F-F4DBF32D6D08}" type="sibTrans" cxnId="{6FD31CFB-7EA8-4BC2-A633-F2166E861F9C}">
      <dgm:prSet/>
      <dgm:spPr/>
      <dgm:t>
        <a:bodyPr/>
        <a:lstStyle/>
        <a:p>
          <a:endParaRPr lang="es-MX" sz="2400"/>
        </a:p>
      </dgm:t>
    </dgm:pt>
    <dgm:pt modelId="{11B8E5A1-0E73-4320-8B09-82773F8AFB9C}">
      <dgm:prSet phldrT="[Texto]" custT="1"/>
      <dgm:spPr/>
      <dgm:t>
        <a:bodyPr/>
        <a:lstStyle/>
        <a:p>
          <a:r>
            <a:rPr lang="es-MX" sz="1400" dirty="0" smtClean="0"/>
            <a:t>96 % Hombres</a:t>
          </a:r>
          <a:endParaRPr lang="es-MX" sz="1400" dirty="0"/>
        </a:p>
      </dgm:t>
    </dgm:pt>
    <dgm:pt modelId="{4B11101A-DE79-4E14-9688-48E21289232C}" type="parTrans" cxnId="{4F0D4053-620C-491A-A07F-EE7D3C546193}">
      <dgm:prSet custT="1"/>
      <dgm:spPr/>
      <dgm:t>
        <a:bodyPr/>
        <a:lstStyle/>
        <a:p>
          <a:endParaRPr lang="es-MX" sz="700"/>
        </a:p>
      </dgm:t>
    </dgm:pt>
    <dgm:pt modelId="{932D1CD2-D4E2-4C13-B3A2-9A511FAC925E}" type="sibTrans" cxnId="{4F0D4053-620C-491A-A07F-EE7D3C546193}">
      <dgm:prSet/>
      <dgm:spPr/>
      <dgm:t>
        <a:bodyPr/>
        <a:lstStyle/>
        <a:p>
          <a:endParaRPr lang="es-MX" sz="2400"/>
        </a:p>
      </dgm:t>
    </dgm:pt>
    <dgm:pt modelId="{35F4C62E-4B00-4F77-AFF1-DB0ECC10819D}">
      <dgm:prSet phldrT="[Texto]" custT="1"/>
      <dgm:spPr/>
      <dgm:t>
        <a:bodyPr/>
        <a:lstStyle/>
        <a:p>
          <a:r>
            <a:rPr lang="es-MX" sz="1600" dirty="0" smtClean="0"/>
            <a:t>4 % </a:t>
          </a:r>
        </a:p>
        <a:p>
          <a:r>
            <a:rPr lang="es-MX" sz="1400" dirty="0" smtClean="0"/>
            <a:t>Mujeres</a:t>
          </a:r>
          <a:endParaRPr lang="es-MX" sz="1600" dirty="0"/>
        </a:p>
      </dgm:t>
    </dgm:pt>
    <dgm:pt modelId="{4991913D-C066-4158-9BD0-F66EC03838E9}" type="parTrans" cxnId="{BF905E8D-A5AD-4747-BFE4-A8160B8B363A}">
      <dgm:prSet custT="1"/>
      <dgm:spPr/>
      <dgm:t>
        <a:bodyPr/>
        <a:lstStyle/>
        <a:p>
          <a:endParaRPr lang="es-MX" sz="700"/>
        </a:p>
      </dgm:t>
    </dgm:pt>
    <dgm:pt modelId="{BC2B8783-972E-44A6-BE0E-75CC16F1EFAD}" type="sibTrans" cxnId="{BF905E8D-A5AD-4747-BFE4-A8160B8B363A}">
      <dgm:prSet/>
      <dgm:spPr/>
      <dgm:t>
        <a:bodyPr/>
        <a:lstStyle/>
        <a:p>
          <a:endParaRPr lang="es-MX" sz="2400"/>
        </a:p>
      </dgm:t>
    </dgm:pt>
    <dgm:pt modelId="{AED3D674-D8F6-4325-9AF8-FDFD60AC7D34}">
      <dgm:prSet phldrT="[Texto]" custT="1"/>
      <dgm:spPr/>
      <dgm:t>
        <a:bodyPr/>
        <a:lstStyle/>
        <a:p>
          <a:r>
            <a:rPr lang="es-MX" sz="1200" dirty="0" smtClean="0"/>
            <a:t>47 % Procesados</a:t>
          </a:r>
          <a:endParaRPr lang="es-MX" sz="1200" dirty="0"/>
        </a:p>
      </dgm:t>
    </dgm:pt>
    <dgm:pt modelId="{A06FE67E-5D76-4BD2-A628-1815392F6BB2}" type="parTrans" cxnId="{81EDFA1B-5B58-4066-9267-2DFC87E3FAE7}">
      <dgm:prSet custT="1"/>
      <dgm:spPr/>
      <dgm:t>
        <a:bodyPr/>
        <a:lstStyle/>
        <a:p>
          <a:endParaRPr lang="es-MX" sz="700"/>
        </a:p>
      </dgm:t>
    </dgm:pt>
    <dgm:pt modelId="{F1B21C72-EBAF-4B2D-AC0C-B01F96EEBE1F}" type="sibTrans" cxnId="{81EDFA1B-5B58-4066-9267-2DFC87E3FAE7}">
      <dgm:prSet/>
      <dgm:spPr/>
      <dgm:t>
        <a:bodyPr/>
        <a:lstStyle/>
        <a:p>
          <a:endParaRPr lang="es-MX" sz="2400"/>
        </a:p>
      </dgm:t>
    </dgm:pt>
    <dgm:pt modelId="{82C9EE03-1850-4506-9146-8634D8AD239F}">
      <dgm:prSet custT="1"/>
      <dgm:spPr/>
      <dgm:t>
        <a:bodyPr/>
        <a:lstStyle/>
        <a:p>
          <a:r>
            <a:rPr lang="es-MX" sz="1200" dirty="0" smtClean="0"/>
            <a:t>53 % S</a:t>
          </a:r>
          <a:r>
            <a:rPr lang="es-MX" sz="1100" dirty="0" smtClean="0"/>
            <a:t>entenciados</a:t>
          </a:r>
          <a:endParaRPr lang="es-MX" sz="1200" dirty="0"/>
        </a:p>
      </dgm:t>
    </dgm:pt>
    <dgm:pt modelId="{CE3EDD63-E355-47EE-85F1-44F004DCE76B}" type="parTrans" cxnId="{97D6EB77-0DC5-4D43-8F20-F4D22D3A97F2}">
      <dgm:prSet custT="1"/>
      <dgm:spPr/>
      <dgm:t>
        <a:bodyPr/>
        <a:lstStyle/>
        <a:p>
          <a:endParaRPr lang="es-MX" sz="700"/>
        </a:p>
      </dgm:t>
    </dgm:pt>
    <dgm:pt modelId="{9678F6BE-12C1-4669-B9C1-E1367D9A86F4}" type="sibTrans" cxnId="{97D6EB77-0DC5-4D43-8F20-F4D22D3A97F2}">
      <dgm:prSet/>
      <dgm:spPr/>
      <dgm:t>
        <a:bodyPr/>
        <a:lstStyle/>
        <a:p>
          <a:endParaRPr lang="es-MX" sz="2400"/>
        </a:p>
      </dgm:t>
    </dgm:pt>
    <dgm:pt modelId="{2BDE8950-AA45-4C16-9667-38C8DFAF0C54}">
      <dgm:prSet custT="1"/>
      <dgm:spPr/>
      <dgm:t>
        <a:bodyPr/>
        <a:lstStyle/>
        <a:p>
          <a:r>
            <a:rPr lang="es-MX" sz="1600" dirty="0" smtClean="0"/>
            <a:t>91 % </a:t>
          </a:r>
        </a:p>
        <a:p>
          <a:r>
            <a:rPr lang="es-MX" sz="1400" dirty="0" smtClean="0"/>
            <a:t>Común</a:t>
          </a:r>
          <a:endParaRPr lang="es-MX" sz="1600" dirty="0"/>
        </a:p>
      </dgm:t>
    </dgm:pt>
    <dgm:pt modelId="{9926AC51-6A14-4CCB-83D9-885AA2B26D2F}" type="parTrans" cxnId="{21513015-0311-4A5A-8A30-0A67B354C6C5}">
      <dgm:prSet custT="1"/>
      <dgm:spPr/>
      <dgm:t>
        <a:bodyPr/>
        <a:lstStyle/>
        <a:p>
          <a:endParaRPr lang="es-MX" sz="700"/>
        </a:p>
      </dgm:t>
    </dgm:pt>
    <dgm:pt modelId="{7D97954C-38D0-445C-8155-996CE2231095}" type="sibTrans" cxnId="{21513015-0311-4A5A-8A30-0A67B354C6C5}">
      <dgm:prSet/>
      <dgm:spPr/>
      <dgm:t>
        <a:bodyPr/>
        <a:lstStyle/>
        <a:p>
          <a:endParaRPr lang="es-MX" sz="2400"/>
        </a:p>
      </dgm:t>
    </dgm:pt>
    <dgm:pt modelId="{8394D1CB-24BE-45AE-A1B1-A1A6F1EFF08D}">
      <dgm:prSet custT="1"/>
      <dgm:spPr/>
      <dgm:t>
        <a:bodyPr/>
        <a:lstStyle/>
        <a:p>
          <a:r>
            <a:rPr lang="es-MX" sz="1400" dirty="0" smtClean="0"/>
            <a:t>9 % </a:t>
          </a:r>
        </a:p>
        <a:p>
          <a:r>
            <a:rPr lang="es-MX" sz="1400" dirty="0" smtClean="0"/>
            <a:t>Federal</a:t>
          </a:r>
          <a:endParaRPr lang="es-MX" sz="1400" dirty="0"/>
        </a:p>
      </dgm:t>
    </dgm:pt>
    <dgm:pt modelId="{5D6859EE-7CB1-4FA4-B30D-CC637648BDBD}" type="parTrans" cxnId="{4810BF4C-5307-40E3-8B08-49AA6D52372A}">
      <dgm:prSet custT="1"/>
      <dgm:spPr/>
      <dgm:t>
        <a:bodyPr/>
        <a:lstStyle/>
        <a:p>
          <a:endParaRPr lang="es-MX" sz="700"/>
        </a:p>
      </dgm:t>
    </dgm:pt>
    <dgm:pt modelId="{67B5659E-8E7C-4B52-BF1A-40DBB466B5CC}" type="sibTrans" cxnId="{4810BF4C-5307-40E3-8B08-49AA6D52372A}">
      <dgm:prSet/>
      <dgm:spPr/>
      <dgm:t>
        <a:bodyPr/>
        <a:lstStyle/>
        <a:p>
          <a:endParaRPr lang="es-MX" sz="2400"/>
        </a:p>
      </dgm:t>
    </dgm:pt>
    <dgm:pt modelId="{51DE0679-57F1-47EA-8D49-E27DF7F4BBF3}">
      <dgm:prSet custT="1"/>
      <dgm:spPr/>
      <dgm:t>
        <a:bodyPr/>
        <a:lstStyle/>
        <a:p>
          <a:r>
            <a:rPr lang="es-MX" sz="1000" b="1" dirty="0" smtClean="0"/>
            <a:t>2 Centros con sobrepoblación</a:t>
          </a:r>
          <a:endParaRPr lang="es-MX" sz="1000" b="1" dirty="0"/>
        </a:p>
      </dgm:t>
    </dgm:pt>
    <dgm:pt modelId="{ECE32184-C4B6-4FFA-8253-08A64C7B6D98}" type="parTrans" cxnId="{E2C7A479-8D56-4669-A9B9-7F455DAB66E2}">
      <dgm:prSet custT="1"/>
      <dgm:spPr/>
      <dgm:t>
        <a:bodyPr/>
        <a:lstStyle/>
        <a:p>
          <a:endParaRPr lang="es-MX" sz="700"/>
        </a:p>
      </dgm:t>
    </dgm:pt>
    <dgm:pt modelId="{585167D1-268A-4A83-964B-077A2FB3149A}" type="sibTrans" cxnId="{E2C7A479-8D56-4669-A9B9-7F455DAB66E2}">
      <dgm:prSet/>
      <dgm:spPr/>
      <dgm:t>
        <a:bodyPr/>
        <a:lstStyle/>
        <a:p>
          <a:endParaRPr lang="es-MX" sz="2400"/>
        </a:p>
      </dgm:t>
    </dgm:pt>
    <dgm:pt modelId="{759D9DB8-2B9B-4A44-BEF3-751605131B3D}">
      <dgm:prSet/>
      <dgm:spPr/>
      <dgm:t>
        <a:bodyPr/>
        <a:lstStyle/>
        <a:p>
          <a:r>
            <a:rPr lang="es-MX" dirty="0" smtClean="0"/>
            <a:t>5.6 % Indígenas</a:t>
          </a:r>
          <a:endParaRPr lang="es-MX" dirty="0"/>
        </a:p>
      </dgm:t>
    </dgm:pt>
    <dgm:pt modelId="{B3568146-8CC1-4E59-8B4A-B38D3D23485B}" type="parTrans" cxnId="{9DF329CF-A4A1-4B4F-AFEE-F9F7A7C5C90D}">
      <dgm:prSet/>
      <dgm:spPr/>
      <dgm:t>
        <a:bodyPr/>
        <a:lstStyle/>
        <a:p>
          <a:endParaRPr lang="es-MX"/>
        </a:p>
      </dgm:t>
    </dgm:pt>
    <dgm:pt modelId="{C4E66314-A867-4C58-9C0A-1821FB206F67}" type="sibTrans" cxnId="{9DF329CF-A4A1-4B4F-AFEE-F9F7A7C5C90D}">
      <dgm:prSet/>
      <dgm:spPr/>
      <dgm:t>
        <a:bodyPr/>
        <a:lstStyle/>
        <a:p>
          <a:endParaRPr lang="es-MX"/>
        </a:p>
      </dgm:t>
    </dgm:pt>
    <dgm:pt modelId="{E08C3D2E-1479-4873-AF93-9A5CA266DE36}">
      <dgm:prSet custT="1"/>
      <dgm:spPr/>
      <dgm:t>
        <a:bodyPr/>
        <a:lstStyle/>
        <a:p>
          <a:r>
            <a:rPr lang="es-MX" sz="1400" dirty="0" smtClean="0"/>
            <a:t>2.6</a:t>
          </a:r>
          <a:r>
            <a:rPr lang="es-MX" sz="1200" dirty="0" smtClean="0"/>
            <a:t> % Extranjeros</a:t>
          </a:r>
          <a:endParaRPr lang="es-MX" sz="1200" dirty="0"/>
        </a:p>
      </dgm:t>
    </dgm:pt>
    <dgm:pt modelId="{A5A6D4AA-145A-4165-8E07-64D6BA8046CC}" type="parTrans" cxnId="{AF403A46-35B3-476A-8803-A84E87ABF579}">
      <dgm:prSet/>
      <dgm:spPr/>
      <dgm:t>
        <a:bodyPr/>
        <a:lstStyle/>
        <a:p>
          <a:endParaRPr lang="es-MX"/>
        </a:p>
      </dgm:t>
    </dgm:pt>
    <dgm:pt modelId="{BEAEEEB3-5BE8-4240-8F39-5BA811787EA6}" type="sibTrans" cxnId="{AF403A46-35B3-476A-8803-A84E87ABF579}">
      <dgm:prSet/>
      <dgm:spPr/>
      <dgm:t>
        <a:bodyPr/>
        <a:lstStyle/>
        <a:p>
          <a:endParaRPr lang="es-MX"/>
        </a:p>
      </dgm:t>
    </dgm:pt>
    <dgm:pt modelId="{5E6D551E-3BB3-49F9-89BA-7D24DB08ACCD}" type="pres">
      <dgm:prSet presAssocID="{D560F457-1847-4568-B050-C16248DDD50E}" presName="cycle" presStyleCnt="0">
        <dgm:presLayoutVars>
          <dgm:chMax val="1"/>
          <dgm:dir/>
          <dgm:animLvl val="ctr"/>
          <dgm:resizeHandles val="exact"/>
        </dgm:presLayoutVars>
      </dgm:prSet>
      <dgm:spPr/>
      <dgm:t>
        <a:bodyPr/>
        <a:lstStyle/>
        <a:p>
          <a:endParaRPr lang="es-MX"/>
        </a:p>
      </dgm:t>
    </dgm:pt>
    <dgm:pt modelId="{0E90A80F-368E-4914-A583-044098E37CD8}" type="pres">
      <dgm:prSet presAssocID="{4FFFDD12-07F5-4A09-8EEC-75E8EC532C93}" presName="centerShape" presStyleLbl="node0" presStyleIdx="0" presStyleCnt="1"/>
      <dgm:spPr/>
      <dgm:t>
        <a:bodyPr/>
        <a:lstStyle/>
        <a:p>
          <a:endParaRPr lang="es-MX"/>
        </a:p>
      </dgm:t>
    </dgm:pt>
    <dgm:pt modelId="{650C7BBA-77CE-4383-B29B-585BA0193249}" type="pres">
      <dgm:prSet presAssocID="{4B11101A-DE79-4E14-9688-48E21289232C}" presName="Name9" presStyleLbl="parChTrans1D2" presStyleIdx="0" presStyleCnt="9"/>
      <dgm:spPr/>
      <dgm:t>
        <a:bodyPr/>
        <a:lstStyle/>
        <a:p>
          <a:endParaRPr lang="es-MX"/>
        </a:p>
      </dgm:t>
    </dgm:pt>
    <dgm:pt modelId="{F79E7F75-213C-48C8-A72B-8EE9EAF4CFC5}" type="pres">
      <dgm:prSet presAssocID="{4B11101A-DE79-4E14-9688-48E21289232C}" presName="connTx" presStyleLbl="parChTrans1D2" presStyleIdx="0" presStyleCnt="9"/>
      <dgm:spPr/>
      <dgm:t>
        <a:bodyPr/>
        <a:lstStyle/>
        <a:p>
          <a:endParaRPr lang="es-MX"/>
        </a:p>
      </dgm:t>
    </dgm:pt>
    <dgm:pt modelId="{75CDECA5-E132-40D0-8BF7-F8538956491C}" type="pres">
      <dgm:prSet presAssocID="{11B8E5A1-0E73-4320-8B09-82773F8AFB9C}" presName="node" presStyleLbl="node1" presStyleIdx="0" presStyleCnt="9">
        <dgm:presLayoutVars>
          <dgm:bulletEnabled val="1"/>
        </dgm:presLayoutVars>
      </dgm:prSet>
      <dgm:spPr/>
      <dgm:t>
        <a:bodyPr/>
        <a:lstStyle/>
        <a:p>
          <a:endParaRPr lang="es-MX"/>
        </a:p>
      </dgm:t>
    </dgm:pt>
    <dgm:pt modelId="{D3523F3B-5FC7-4912-9DD2-691704E1A99C}" type="pres">
      <dgm:prSet presAssocID="{4991913D-C066-4158-9BD0-F66EC03838E9}" presName="Name9" presStyleLbl="parChTrans1D2" presStyleIdx="1" presStyleCnt="9"/>
      <dgm:spPr/>
      <dgm:t>
        <a:bodyPr/>
        <a:lstStyle/>
        <a:p>
          <a:endParaRPr lang="es-MX"/>
        </a:p>
      </dgm:t>
    </dgm:pt>
    <dgm:pt modelId="{7D7F41EB-F6F5-441A-8CD6-AD0B2A61682E}" type="pres">
      <dgm:prSet presAssocID="{4991913D-C066-4158-9BD0-F66EC03838E9}" presName="connTx" presStyleLbl="parChTrans1D2" presStyleIdx="1" presStyleCnt="9"/>
      <dgm:spPr/>
      <dgm:t>
        <a:bodyPr/>
        <a:lstStyle/>
        <a:p>
          <a:endParaRPr lang="es-MX"/>
        </a:p>
      </dgm:t>
    </dgm:pt>
    <dgm:pt modelId="{121ADB1F-4E4A-48AF-BD38-A7AA0B8D0B84}" type="pres">
      <dgm:prSet presAssocID="{35F4C62E-4B00-4F77-AFF1-DB0ECC10819D}" presName="node" presStyleLbl="node1" presStyleIdx="1" presStyleCnt="9">
        <dgm:presLayoutVars>
          <dgm:bulletEnabled val="1"/>
        </dgm:presLayoutVars>
      </dgm:prSet>
      <dgm:spPr/>
      <dgm:t>
        <a:bodyPr/>
        <a:lstStyle/>
        <a:p>
          <a:endParaRPr lang="es-MX"/>
        </a:p>
      </dgm:t>
    </dgm:pt>
    <dgm:pt modelId="{4C0E5648-F066-4656-8428-E1B6B34B0A54}" type="pres">
      <dgm:prSet presAssocID="{A06FE67E-5D76-4BD2-A628-1815392F6BB2}" presName="Name9" presStyleLbl="parChTrans1D2" presStyleIdx="2" presStyleCnt="9"/>
      <dgm:spPr/>
      <dgm:t>
        <a:bodyPr/>
        <a:lstStyle/>
        <a:p>
          <a:endParaRPr lang="es-MX"/>
        </a:p>
      </dgm:t>
    </dgm:pt>
    <dgm:pt modelId="{59C8CF19-1331-4DD4-B11F-BF14AD444531}" type="pres">
      <dgm:prSet presAssocID="{A06FE67E-5D76-4BD2-A628-1815392F6BB2}" presName="connTx" presStyleLbl="parChTrans1D2" presStyleIdx="2" presStyleCnt="9"/>
      <dgm:spPr/>
      <dgm:t>
        <a:bodyPr/>
        <a:lstStyle/>
        <a:p>
          <a:endParaRPr lang="es-MX"/>
        </a:p>
      </dgm:t>
    </dgm:pt>
    <dgm:pt modelId="{93AFFA79-446D-4EED-874B-5316C90ADDFA}" type="pres">
      <dgm:prSet presAssocID="{AED3D674-D8F6-4325-9AF8-FDFD60AC7D34}" presName="node" presStyleLbl="node1" presStyleIdx="2" presStyleCnt="9">
        <dgm:presLayoutVars>
          <dgm:bulletEnabled val="1"/>
        </dgm:presLayoutVars>
      </dgm:prSet>
      <dgm:spPr/>
      <dgm:t>
        <a:bodyPr/>
        <a:lstStyle/>
        <a:p>
          <a:endParaRPr lang="es-MX"/>
        </a:p>
      </dgm:t>
    </dgm:pt>
    <dgm:pt modelId="{05D9498D-5A7A-44E0-88F6-4CC0EF89095B}" type="pres">
      <dgm:prSet presAssocID="{CE3EDD63-E355-47EE-85F1-44F004DCE76B}" presName="Name9" presStyleLbl="parChTrans1D2" presStyleIdx="3" presStyleCnt="9"/>
      <dgm:spPr/>
      <dgm:t>
        <a:bodyPr/>
        <a:lstStyle/>
        <a:p>
          <a:endParaRPr lang="es-MX"/>
        </a:p>
      </dgm:t>
    </dgm:pt>
    <dgm:pt modelId="{E7388B98-46E6-4EE7-B75B-FDCA269ED35F}" type="pres">
      <dgm:prSet presAssocID="{CE3EDD63-E355-47EE-85F1-44F004DCE76B}" presName="connTx" presStyleLbl="parChTrans1D2" presStyleIdx="3" presStyleCnt="9"/>
      <dgm:spPr/>
      <dgm:t>
        <a:bodyPr/>
        <a:lstStyle/>
        <a:p>
          <a:endParaRPr lang="es-MX"/>
        </a:p>
      </dgm:t>
    </dgm:pt>
    <dgm:pt modelId="{3E0CCDD4-4D76-48C8-B018-9BBC328FAB87}" type="pres">
      <dgm:prSet presAssocID="{82C9EE03-1850-4506-9146-8634D8AD239F}" presName="node" presStyleLbl="node1" presStyleIdx="3" presStyleCnt="9">
        <dgm:presLayoutVars>
          <dgm:bulletEnabled val="1"/>
        </dgm:presLayoutVars>
      </dgm:prSet>
      <dgm:spPr/>
      <dgm:t>
        <a:bodyPr/>
        <a:lstStyle/>
        <a:p>
          <a:endParaRPr lang="es-MX"/>
        </a:p>
      </dgm:t>
    </dgm:pt>
    <dgm:pt modelId="{516EEEAE-B320-45D2-B300-6D11424D6213}" type="pres">
      <dgm:prSet presAssocID="{9926AC51-6A14-4CCB-83D9-885AA2B26D2F}" presName="Name9" presStyleLbl="parChTrans1D2" presStyleIdx="4" presStyleCnt="9"/>
      <dgm:spPr/>
      <dgm:t>
        <a:bodyPr/>
        <a:lstStyle/>
        <a:p>
          <a:endParaRPr lang="es-MX"/>
        </a:p>
      </dgm:t>
    </dgm:pt>
    <dgm:pt modelId="{37A83F21-AA0D-43C0-BFCA-8B276CBFD60C}" type="pres">
      <dgm:prSet presAssocID="{9926AC51-6A14-4CCB-83D9-885AA2B26D2F}" presName="connTx" presStyleLbl="parChTrans1D2" presStyleIdx="4" presStyleCnt="9"/>
      <dgm:spPr/>
      <dgm:t>
        <a:bodyPr/>
        <a:lstStyle/>
        <a:p>
          <a:endParaRPr lang="es-MX"/>
        </a:p>
      </dgm:t>
    </dgm:pt>
    <dgm:pt modelId="{F397692D-A533-4B48-B55F-963BB4440BA0}" type="pres">
      <dgm:prSet presAssocID="{2BDE8950-AA45-4C16-9667-38C8DFAF0C54}" presName="node" presStyleLbl="node1" presStyleIdx="4" presStyleCnt="9">
        <dgm:presLayoutVars>
          <dgm:bulletEnabled val="1"/>
        </dgm:presLayoutVars>
      </dgm:prSet>
      <dgm:spPr/>
      <dgm:t>
        <a:bodyPr/>
        <a:lstStyle/>
        <a:p>
          <a:endParaRPr lang="es-MX"/>
        </a:p>
      </dgm:t>
    </dgm:pt>
    <dgm:pt modelId="{1AECAE3A-50E0-4220-BB24-741CF0CE0B68}" type="pres">
      <dgm:prSet presAssocID="{5D6859EE-7CB1-4FA4-B30D-CC637648BDBD}" presName="Name9" presStyleLbl="parChTrans1D2" presStyleIdx="5" presStyleCnt="9"/>
      <dgm:spPr/>
      <dgm:t>
        <a:bodyPr/>
        <a:lstStyle/>
        <a:p>
          <a:endParaRPr lang="es-MX"/>
        </a:p>
      </dgm:t>
    </dgm:pt>
    <dgm:pt modelId="{350A34EA-C7AD-4DE2-A984-C5BBEEC415F8}" type="pres">
      <dgm:prSet presAssocID="{5D6859EE-7CB1-4FA4-B30D-CC637648BDBD}" presName="connTx" presStyleLbl="parChTrans1D2" presStyleIdx="5" presStyleCnt="9"/>
      <dgm:spPr/>
      <dgm:t>
        <a:bodyPr/>
        <a:lstStyle/>
        <a:p>
          <a:endParaRPr lang="es-MX"/>
        </a:p>
      </dgm:t>
    </dgm:pt>
    <dgm:pt modelId="{0CBE8445-CBE3-47BD-834E-ACA1E2B3A5F5}" type="pres">
      <dgm:prSet presAssocID="{8394D1CB-24BE-45AE-A1B1-A1A6F1EFF08D}" presName="node" presStyleLbl="node1" presStyleIdx="5" presStyleCnt="9">
        <dgm:presLayoutVars>
          <dgm:bulletEnabled val="1"/>
        </dgm:presLayoutVars>
      </dgm:prSet>
      <dgm:spPr/>
      <dgm:t>
        <a:bodyPr/>
        <a:lstStyle/>
        <a:p>
          <a:endParaRPr lang="es-MX"/>
        </a:p>
      </dgm:t>
    </dgm:pt>
    <dgm:pt modelId="{419F8C01-A31F-4EF9-BE10-A1D6E3C48F9B}" type="pres">
      <dgm:prSet presAssocID="{ECE32184-C4B6-4FFA-8253-08A64C7B6D98}" presName="Name9" presStyleLbl="parChTrans1D2" presStyleIdx="6" presStyleCnt="9"/>
      <dgm:spPr/>
      <dgm:t>
        <a:bodyPr/>
        <a:lstStyle/>
        <a:p>
          <a:endParaRPr lang="es-MX"/>
        </a:p>
      </dgm:t>
    </dgm:pt>
    <dgm:pt modelId="{E192FD6F-B605-4952-B2CE-015BEB452AC7}" type="pres">
      <dgm:prSet presAssocID="{ECE32184-C4B6-4FFA-8253-08A64C7B6D98}" presName="connTx" presStyleLbl="parChTrans1D2" presStyleIdx="6" presStyleCnt="9"/>
      <dgm:spPr/>
      <dgm:t>
        <a:bodyPr/>
        <a:lstStyle/>
        <a:p>
          <a:endParaRPr lang="es-MX"/>
        </a:p>
      </dgm:t>
    </dgm:pt>
    <dgm:pt modelId="{3C114365-B7BE-4E98-B9E0-49CB5F7FD13A}" type="pres">
      <dgm:prSet presAssocID="{51DE0679-57F1-47EA-8D49-E27DF7F4BBF3}" presName="node" presStyleLbl="node1" presStyleIdx="6" presStyleCnt="9" custScaleX="109420" custScaleY="109016">
        <dgm:presLayoutVars>
          <dgm:bulletEnabled val="1"/>
        </dgm:presLayoutVars>
      </dgm:prSet>
      <dgm:spPr/>
      <dgm:t>
        <a:bodyPr/>
        <a:lstStyle/>
        <a:p>
          <a:endParaRPr lang="es-MX"/>
        </a:p>
      </dgm:t>
    </dgm:pt>
    <dgm:pt modelId="{9C5B814D-A42E-4519-BA69-803F0595D2A3}" type="pres">
      <dgm:prSet presAssocID="{B3568146-8CC1-4E59-8B4A-B38D3D23485B}" presName="Name9" presStyleLbl="parChTrans1D2" presStyleIdx="7" presStyleCnt="9"/>
      <dgm:spPr/>
      <dgm:t>
        <a:bodyPr/>
        <a:lstStyle/>
        <a:p>
          <a:endParaRPr lang="es-MX"/>
        </a:p>
      </dgm:t>
    </dgm:pt>
    <dgm:pt modelId="{AA21FBF3-5FA4-4648-B2E9-775050C32A93}" type="pres">
      <dgm:prSet presAssocID="{B3568146-8CC1-4E59-8B4A-B38D3D23485B}" presName="connTx" presStyleLbl="parChTrans1D2" presStyleIdx="7" presStyleCnt="9"/>
      <dgm:spPr/>
      <dgm:t>
        <a:bodyPr/>
        <a:lstStyle/>
        <a:p>
          <a:endParaRPr lang="es-MX"/>
        </a:p>
      </dgm:t>
    </dgm:pt>
    <dgm:pt modelId="{FD6B0EAC-D33C-4C2F-B679-71012EF80A9F}" type="pres">
      <dgm:prSet presAssocID="{759D9DB8-2B9B-4A44-BEF3-751605131B3D}" presName="node" presStyleLbl="node1" presStyleIdx="7" presStyleCnt="9">
        <dgm:presLayoutVars>
          <dgm:bulletEnabled val="1"/>
        </dgm:presLayoutVars>
      </dgm:prSet>
      <dgm:spPr/>
      <dgm:t>
        <a:bodyPr/>
        <a:lstStyle/>
        <a:p>
          <a:endParaRPr lang="es-MX"/>
        </a:p>
      </dgm:t>
    </dgm:pt>
    <dgm:pt modelId="{4C059CD2-557D-492D-9A01-2FD9BB41E532}" type="pres">
      <dgm:prSet presAssocID="{A5A6D4AA-145A-4165-8E07-64D6BA8046CC}" presName="Name9" presStyleLbl="parChTrans1D2" presStyleIdx="8" presStyleCnt="9"/>
      <dgm:spPr/>
      <dgm:t>
        <a:bodyPr/>
        <a:lstStyle/>
        <a:p>
          <a:endParaRPr lang="es-MX"/>
        </a:p>
      </dgm:t>
    </dgm:pt>
    <dgm:pt modelId="{D8862C4B-0EF8-4778-B6CD-BE1BD74BFA57}" type="pres">
      <dgm:prSet presAssocID="{A5A6D4AA-145A-4165-8E07-64D6BA8046CC}" presName="connTx" presStyleLbl="parChTrans1D2" presStyleIdx="8" presStyleCnt="9"/>
      <dgm:spPr/>
      <dgm:t>
        <a:bodyPr/>
        <a:lstStyle/>
        <a:p>
          <a:endParaRPr lang="es-MX"/>
        </a:p>
      </dgm:t>
    </dgm:pt>
    <dgm:pt modelId="{0AD8D804-BE4A-4307-A809-EC1A2C52D2CA}" type="pres">
      <dgm:prSet presAssocID="{E08C3D2E-1479-4873-AF93-9A5CA266DE36}" presName="node" presStyleLbl="node1" presStyleIdx="8" presStyleCnt="9" custRadScaleRad="101326" custRadScaleInc="9457">
        <dgm:presLayoutVars>
          <dgm:bulletEnabled val="1"/>
        </dgm:presLayoutVars>
      </dgm:prSet>
      <dgm:spPr/>
      <dgm:t>
        <a:bodyPr/>
        <a:lstStyle/>
        <a:p>
          <a:endParaRPr lang="es-MX"/>
        </a:p>
      </dgm:t>
    </dgm:pt>
  </dgm:ptLst>
  <dgm:cxnLst>
    <dgm:cxn modelId="{68229155-959C-4DF6-9408-8F81DE16D3D9}" type="presOf" srcId="{B3568146-8CC1-4E59-8B4A-B38D3D23485B}" destId="{9C5B814D-A42E-4519-BA69-803F0595D2A3}" srcOrd="0" destOrd="0" presId="urn:microsoft.com/office/officeart/2005/8/layout/radial1"/>
    <dgm:cxn modelId="{05ABE426-1E57-4039-B71C-144471822F90}" type="presOf" srcId="{E08C3D2E-1479-4873-AF93-9A5CA266DE36}" destId="{0AD8D804-BE4A-4307-A809-EC1A2C52D2CA}" srcOrd="0" destOrd="0" presId="urn:microsoft.com/office/officeart/2005/8/layout/radial1"/>
    <dgm:cxn modelId="{4810BF4C-5307-40E3-8B08-49AA6D52372A}" srcId="{4FFFDD12-07F5-4A09-8EEC-75E8EC532C93}" destId="{8394D1CB-24BE-45AE-A1B1-A1A6F1EFF08D}" srcOrd="5" destOrd="0" parTransId="{5D6859EE-7CB1-4FA4-B30D-CC637648BDBD}" sibTransId="{67B5659E-8E7C-4B52-BF1A-40DBB466B5CC}"/>
    <dgm:cxn modelId="{BCA7CC3E-C992-47C8-BA72-F387673A8F11}" type="presOf" srcId="{A06FE67E-5D76-4BD2-A628-1815392F6BB2}" destId="{4C0E5648-F066-4656-8428-E1B6B34B0A54}" srcOrd="0" destOrd="0" presId="urn:microsoft.com/office/officeart/2005/8/layout/radial1"/>
    <dgm:cxn modelId="{E2C7A479-8D56-4669-A9B9-7F455DAB66E2}" srcId="{4FFFDD12-07F5-4A09-8EEC-75E8EC532C93}" destId="{51DE0679-57F1-47EA-8D49-E27DF7F4BBF3}" srcOrd="6" destOrd="0" parTransId="{ECE32184-C4B6-4FFA-8253-08A64C7B6D98}" sibTransId="{585167D1-268A-4A83-964B-077A2FB3149A}"/>
    <dgm:cxn modelId="{0BBBD57A-79E5-4735-9814-573515533352}" type="presOf" srcId="{2BDE8950-AA45-4C16-9667-38C8DFAF0C54}" destId="{F397692D-A533-4B48-B55F-963BB4440BA0}" srcOrd="0" destOrd="0" presId="urn:microsoft.com/office/officeart/2005/8/layout/radial1"/>
    <dgm:cxn modelId="{12B4AF45-8981-44C0-ADD7-8E6A2D6BE081}" type="presOf" srcId="{5D6859EE-7CB1-4FA4-B30D-CC637648BDBD}" destId="{350A34EA-C7AD-4DE2-A984-C5BBEEC415F8}" srcOrd="1" destOrd="0" presId="urn:microsoft.com/office/officeart/2005/8/layout/radial1"/>
    <dgm:cxn modelId="{786177D9-C69B-4462-AD8F-5523A06400CD}" type="presOf" srcId="{8394D1CB-24BE-45AE-A1B1-A1A6F1EFF08D}" destId="{0CBE8445-CBE3-47BD-834E-ACA1E2B3A5F5}" srcOrd="0" destOrd="0" presId="urn:microsoft.com/office/officeart/2005/8/layout/radial1"/>
    <dgm:cxn modelId="{E89D971B-9BF1-4617-B928-C9E2B412B673}" type="presOf" srcId="{4991913D-C066-4158-9BD0-F66EC03838E9}" destId="{7D7F41EB-F6F5-441A-8CD6-AD0B2A61682E}" srcOrd="1" destOrd="0" presId="urn:microsoft.com/office/officeart/2005/8/layout/radial1"/>
    <dgm:cxn modelId="{4DA51B5C-7D53-4C05-8EF5-3B6866EE110D}" type="presOf" srcId="{CE3EDD63-E355-47EE-85F1-44F004DCE76B}" destId="{05D9498D-5A7A-44E0-88F6-4CC0EF89095B}" srcOrd="0" destOrd="0" presId="urn:microsoft.com/office/officeart/2005/8/layout/radial1"/>
    <dgm:cxn modelId="{60CB4D67-E390-4A76-81D0-25EA8C7881B6}" type="presOf" srcId="{A5A6D4AA-145A-4165-8E07-64D6BA8046CC}" destId="{D8862C4B-0EF8-4778-B6CD-BE1BD74BFA57}" srcOrd="1" destOrd="0" presId="urn:microsoft.com/office/officeart/2005/8/layout/radial1"/>
    <dgm:cxn modelId="{F22E39DF-6A1F-41B7-B606-CFFB9AF388EC}" type="presOf" srcId="{82C9EE03-1850-4506-9146-8634D8AD239F}" destId="{3E0CCDD4-4D76-48C8-B018-9BBC328FAB87}" srcOrd="0" destOrd="0" presId="urn:microsoft.com/office/officeart/2005/8/layout/radial1"/>
    <dgm:cxn modelId="{97D6EB77-0DC5-4D43-8F20-F4D22D3A97F2}" srcId="{4FFFDD12-07F5-4A09-8EEC-75E8EC532C93}" destId="{82C9EE03-1850-4506-9146-8634D8AD239F}" srcOrd="3" destOrd="0" parTransId="{CE3EDD63-E355-47EE-85F1-44F004DCE76B}" sibTransId="{9678F6BE-12C1-4669-B9C1-E1367D9A86F4}"/>
    <dgm:cxn modelId="{87B0970F-ADBD-4C36-A888-A1043598CAEA}" type="presOf" srcId="{A5A6D4AA-145A-4165-8E07-64D6BA8046CC}" destId="{4C059CD2-557D-492D-9A01-2FD9BB41E532}" srcOrd="0" destOrd="0" presId="urn:microsoft.com/office/officeart/2005/8/layout/radial1"/>
    <dgm:cxn modelId="{1483CC38-1A1C-437A-A962-946304B7D4F2}" type="presOf" srcId="{A06FE67E-5D76-4BD2-A628-1815392F6BB2}" destId="{59C8CF19-1331-4DD4-B11F-BF14AD444531}" srcOrd="1" destOrd="0" presId="urn:microsoft.com/office/officeart/2005/8/layout/radial1"/>
    <dgm:cxn modelId="{AF403A46-35B3-476A-8803-A84E87ABF579}" srcId="{4FFFDD12-07F5-4A09-8EEC-75E8EC532C93}" destId="{E08C3D2E-1479-4873-AF93-9A5CA266DE36}" srcOrd="8" destOrd="0" parTransId="{A5A6D4AA-145A-4165-8E07-64D6BA8046CC}" sibTransId="{BEAEEEB3-5BE8-4240-8F39-5BA811787EA6}"/>
    <dgm:cxn modelId="{D9BCA93E-3858-4743-8DAC-F14EC38E8343}" type="presOf" srcId="{4B11101A-DE79-4E14-9688-48E21289232C}" destId="{650C7BBA-77CE-4383-B29B-585BA0193249}" srcOrd="0" destOrd="0" presId="urn:microsoft.com/office/officeart/2005/8/layout/radial1"/>
    <dgm:cxn modelId="{6FD31CFB-7EA8-4BC2-A633-F2166E861F9C}" srcId="{D560F457-1847-4568-B050-C16248DDD50E}" destId="{4FFFDD12-07F5-4A09-8EEC-75E8EC532C93}" srcOrd="0" destOrd="0" parTransId="{63F73D93-F9BC-459E-99C6-31666D7240F9}" sibTransId="{38192DBD-F271-4741-AB1F-F4DBF32D6D08}"/>
    <dgm:cxn modelId="{AD5C0691-5FCB-4DF5-A742-DE827DA73ACE}" type="presOf" srcId="{35F4C62E-4B00-4F77-AFF1-DB0ECC10819D}" destId="{121ADB1F-4E4A-48AF-BD38-A7AA0B8D0B84}" srcOrd="0" destOrd="0" presId="urn:microsoft.com/office/officeart/2005/8/layout/radial1"/>
    <dgm:cxn modelId="{01F1C476-8F33-4F81-B72E-999F9BF1523F}" type="presOf" srcId="{51DE0679-57F1-47EA-8D49-E27DF7F4BBF3}" destId="{3C114365-B7BE-4E98-B9E0-49CB5F7FD13A}" srcOrd="0" destOrd="0" presId="urn:microsoft.com/office/officeart/2005/8/layout/radial1"/>
    <dgm:cxn modelId="{749ABC85-762B-46BF-84ED-5A76B1DA1EDE}" type="presOf" srcId="{AED3D674-D8F6-4325-9AF8-FDFD60AC7D34}" destId="{93AFFA79-446D-4EED-874B-5316C90ADDFA}" srcOrd="0" destOrd="0" presId="urn:microsoft.com/office/officeart/2005/8/layout/radial1"/>
    <dgm:cxn modelId="{0B7C196B-094D-41B6-A0DB-785A82465762}" type="presOf" srcId="{11B8E5A1-0E73-4320-8B09-82773F8AFB9C}" destId="{75CDECA5-E132-40D0-8BF7-F8538956491C}" srcOrd="0" destOrd="0" presId="urn:microsoft.com/office/officeart/2005/8/layout/radial1"/>
    <dgm:cxn modelId="{81EDFA1B-5B58-4066-9267-2DFC87E3FAE7}" srcId="{4FFFDD12-07F5-4A09-8EEC-75E8EC532C93}" destId="{AED3D674-D8F6-4325-9AF8-FDFD60AC7D34}" srcOrd="2" destOrd="0" parTransId="{A06FE67E-5D76-4BD2-A628-1815392F6BB2}" sibTransId="{F1B21C72-EBAF-4B2D-AC0C-B01F96EEBE1F}"/>
    <dgm:cxn modelId="{951082A8-8DAF-42D4-8118-A0FD66D8D770}" type="presOf" srcId="{D560F457-1847-4568-B050-C16248DDD50E}" destId="{5E6D551E-3BB3-49F9-89BA-7D24DB08ACCD}" srcOrd="0" destOrd="0" presId="urn:microsoft.com/office/officeart/2005/8/layout/radial1"/>
    <dgm:cxn modelId="{9DF329CF-A4A1-4B4F-AFEE-F9F7A7C5C90D}" srcId="{4FFFDD12-07F5-4A09-8EEC-75E8EC532C93}" destId="{759D9DB8-2B9B-4A44-BEF3-751605131B3D}" srcOrd="7" destOrd="0" parTransId="{B3568146-8CC1-4E59-8B4A-B38D3D23485B}" sibTransId="{C4E66314-A867-4C58-9C0A-1821FB206F67}"/>
    <dgm:cxn modelId="{6A76489F-2AFC-4235-944B-BEFDE4B3D0B8}" type="presOf" srcId="{B3568146-8CC1-4E59-8B4A-B38D3D23485B}" destId="{AA21FBF3-5FA4-4648-B2E9-775050C32A93}" srcOrd="1" destOrd="0" presId="urn:microsoft.com/office/officeart/2005/8/layout/radial1"/>
    <dgm:cxn modelId="{4F6C2802-7E71-48D6-B741-371EF5BC1A46}" type="presOf" srcId="{9926AC51-6A14-4CCB-83D9-885AA2B26D2F}" destId="{37A83F21-AA0D-43C0-BFCA-8B276CBFD60C}" srcOrd="1" destOrd="0" presId="urn:microsoft.com/office/officeart/2005/8/layout/radial1"/>
    <dgm:cxn modelId="{4F0D4053-620C-491A-A07F-EE7D3C546193}" srcId="{4FFFDD12-07F5-4A09-8EEC-75E8EC532C93}" destId="{11B8E5A1-0E73-4320-8B09-82773F8AFB9C}" srcOrd="0" destOrd="0" parTransId="{4B11101A-DE79-4E14-9688-48E21289232C}" sibTransId="{932D1CD2-D4E2-4C13-B3A2-9A511FAC925E}"/>
    <dgm:cxn modelId="{BF905E8D-A5AD-4747-BFE4-A8160B8B363A}" srcId="{4FFFDD12-07F5-4A09-8EEC-75E8EC532C93}" destId="{35F4C62E-4B00-4F77-AFF1-DB0ECC10819D}" srcOrd="1" destOrd="0" parTransId="{4991913D-C066-4158-9BD0-F66EC03838E9}" sibTransId="{BC2B8783-972E-44A6-BE0E-75CC16F1EFAD}"/>
    <dgm:cxn modelId="{E05A9CB4-034F-424D-BD1B-07514DE0F47B}" type="presOf" srcId="{9926AC51-6A14-4CCB-83D9-885AA2B26D2F}" destId="{516EEEAE-B320-45D2-B300-6D11424D6213}" srcOrd="0" destOrd="0" presId="urn:microsoft.com/office/officeart/2005/8/layout/radial1"/>
    <dgm:cxn modelId="{C2E8FEA6-A02E-4E75-8FE1-AE7C54D5F706}" type="presOf" srcId="{4B11101A-DE79-4E14-9688-48E21289232C}" destId="{F79E7F75-213C-48C8-A72B-8EE9EAF4CFC5}" srcOrd="1" destOrd="0" presId="urn:microsoft.com/office/officeart/2005/8/layout/radial1"/>
    <dgm:cxn modelId="{BA89138A-876D-4DDE-A4EE-32003FF00F8C}" type="presOf" srcId="{5D6859EE-7CB1-4FA4-B30D-CC637648BDBD}" destId="{1AECAE3A-50E0-4220-BB24-741CF0CE0B68}" srcOrd="0" destOrd="0" presId="urn:microsoft.com/office/officeart/2005/8/layout/radial1"/>
    <dgm:cxn modelId="{F8C53FFF-C510-4512-B9F6-C9E2244C4CC6}" type="presOf" srcId="{4FFFDD12-07F5-4A09-8EEC-75E8EC532C93}" destId="{0E90A80F-368E-4914-A583-044098E37CD8}" srcOrd="0" destOrd="0" presId="urn:microsoft.com/office/officeart/2005/8/layout/radial1"/>
    <dgm:cxn modelId="{5DA19F68-A59C-4B7A-AAB3-781114B95AE4}" type="presOf" srcId="{ECE32184-C4B6-4FFA-8253-08A64C7B6D98}" destId="{E192FD6F-B605-4952-B2CE-015BEB452AC7}" srcOrd="1" destOrd="0" presId="urn:microsoft.com/office/officeart/2005/8/layout/radial1"/>
    <dgm:cxn modelId="{E2E8C91F-773E-4A5C-BE21-721E424F37A5}" type="presOf" srcId="{4991913D-C066-4158-9BD0-F66EC03838E9}" destId="{D3523F3B-5FC7-4912-9DD2-691704E1A99C}" srcOrd="0" destOrd="0" presId="urn:microsoft.com/office/officeart/2005/8/layout/radial1"/>
    <dgm:cxn modelId="{CD519F56-04EC-4A22-914D-0ECC4D3033D9}" type="presOf" srcId="{759D9DB8-2B9B-4A44-BEF3-751605131B3D}" destId="{FD6B0EAC-D33C-4C2F-B679-71012EF80A9F}" srcOrd="0" destOrd="0" presId="urn:microsoft.com/office/officeart/2005/8/layout/radial1"/>
    <dgm:cxn modelId="{23ECFB1E-5CE7-49DE-9F78-838FD3C70AA9}" type="presOf" srcId="{CE3EDD63-E355-47EE-85F1-44F004DCE76B}" destId="{E7388B98-46E6-4EE7-B75B-FDCA269ED35F}" srcOrd="1" destOrd="0" presId="urn:microsoft.com/office/officeart/2005/8/layout/radial1"/>
    <dgm:cxn modelId="{9313E2A2-A891-4475-9B14-D14312627E97}" type="presOf" srcId="{ECE32184-C4B6-4FFA-8253-08A64C7B6D98}" destId="{419F8C01-A31F-4EF9-BE10-A1D6E3C48F9B}" srcOrd="0" destOrd="0" presId="urn:microsoft.com/office/officeart/2005/8/layout/radial1"/>
    <dgm:cxn modelId="{21513015-0311-4A5A-8A30-0A67B354C6C5}" srcId="{4FFFDD12-07F5-4A09-8EEC-75E8EC532C93}" destId="{2BDE8950-AA45-4C16-9667-38C8DFAF0C54}" srcOrd="4" destOrd="0" parTransId="{9926AC51-6A14-4CCB-83D9-885AA2B26D2F}" sibTransId="{7D97954C-38D0-445C-8155-996CE2231095}"/>
    <dgm:cxn modelId="{FEB0C912-0D61-4CFF-9C26-929732530F36}" type="presParOf" srcId="{5E6D551E-3BB3-49F9-89BA-7D24DB08ACCD}" destId="{0E90A80F-368E-4914-A583-044098E37CD8}" srcOrd="0" destOrd="0" presId="urn:microsoft.com/office/officeart/2005/8/layout/radial1"/>
    <dgm:cxn modelId="{0C340E19-861C-412F-88CA-249422148DA9}" type="presParOf" srcId="{5E6D551E-3BB3-49F9-89BA-7D24DB08ACCD}" destId="{650C7BBA-77CE-4383-B29B-585BA0193249}" srcOrd="1" destOrd="0" presId="urn:microsoft.com/office/officeart/2005/8/layout/radial1"/>
    <dgm:cxn modelId="{625F4540-44D8-4DD5-85BE-CFD97C3E9A84}" type="presParOf" srcId="{650C7BBA-77CE-4383-B29B-585BA0193249}" destId="{F79E7F75-213C-48C8-A72B-8EE9EAF4CFC5}" srcOrd="0" destOrd="0" presId="urn:microsoft.com/office/officeart/2005/8/layout/radial1"/>
    <dgm:cxn modelId="{858B9DCE-59CC-47FF-9260-D1EE7E97B475}" type="presParOf" srcId="{5E6D551E-3BB3-49F9-89BA-7D24DB08ACCD}" destId="{75CDECA5-E132-40D0-8BF7-F8538956491C}" srcOrd="2" destOrd="0" presId="urn:microsoft.com/office/officeart/2005/8/layout/radial1"/>
    <dgm:cxn modelId="{04F4F331-3A53-4486-A055-E3B3C11142B2}" type="presParOf" srcId="{5E6D551E-3BB3-49F9-89BA-7D24DB08ACCD}" destId="{D3523F3B-5FC7-4912-9DD2-691704E1A99C}" srcOrd="3" destOrd="0" presId="urn:microsoft.com/office/officeart/2005/8/layout/radial1"/>
    <dgm:cxn modelId="{1018A1EC-297D-4F27-B150-F81468441B48}" type="presParOf" srcId="{D3523F3B-5FC7-4912-9DD2-691704E1A99C}" destId="{7D7F41EB-F6F5-441A-8CD6-AD0B2A61682E}" srcOrd="0" destOrd="0" presId="urn:microsoft.com/office/officeart/2005/8/layout/radial1"/>
    <dgm:cxn modelId="{765E5DB4-0121-4787-B019-8D1B875CA7B8}" type="presParOf" srcId="{5E6D551E-3BB3-49F9-89BA-7D24DB08ACCD}" destId="{121ADB1F-4E4A-48AF-BD38-A7AA0B8D0B84}" srcOrd="4" destOrd="0" presId="urn:microsoft.com/office/officeart/2005/8/layout/radial1"/>
    <dgm:cxn modelId="{5A6361E4-FA61-460F-B376-A298C19CFD0F}" type="presParOf" srcId="{5E6D551E-3BB3-49F9-89BA-7D24DB08ACCD}" destId="{4C0E5648-F066-4656-8428-E1B6B34B0A54}" srcOrd="5" destOrd="0" presId="urn:microsoft.com/office/officeart/2005/8/layout/radial1"/>
    <dgm:cxn modelId="{5DAC9B7D-93B3-45FE-86DC-C8D77FEF933E}" type="presParOf" srcId="{4C0E5648-F066-4656-8428-E1B6B34B0A54}" destId="{59C8CF19-1331-4DD4-B11F-BF14AD444531}" srcOrd="0" destOrd="0" presId="urn:microsoft.com/office/officeart/2005/8/layout/radial1"/>
    <dgm:cxn modelId="{600F964E-B348-4B94-A742-FABE40579A40}" type="presParOf" srcId="{5E6D551E-3BB3-49F9-89BA-7D24DB08ACCD}" destId="{93AFFA79-446D-4EED-874B-5316C90ADDFA}" srcOrd="6" destOrd="0" presId="urn:microsoft.com/office/officeart/2005/8/layout/radial1"/>
    <dgm:cxn modelId="{5CA10921-9A86-483B-ADE6-033B9546E34C}" type="presParOf" srcId="{5E6D551E-3BB3-49F9-89BA-7D24DB08ACCD}" destId="{05D9498D-5A7A-44E0-88F6-4CC0EF89095B}" srcOrd="7" destOrd="0" presId="urn:microsoft.com/office/officeart/2005/8/layout/radial1"/>
    <dgm:cxn modelId="{F05BB166-0A69-45CB-92C7-2474079DB77D}" type="presParOf" srcId="{05D9498D-5A7A-44E0-88F6-4CC0EF89095B}" destId="{E7388B98-46E6-4EE7-B75B-FDCA269ED35F}" srcOrd="0" destOrd="0" presId="urn:microsoft.com/office/officeart/2005/8/layout/radial1"/>
    <dgm:cxn modelId="{C06002AF-7585-48C2-9C6A-68EC2377651A}" type="presParOf" srcId="{5E6D551E-3BB3-49F9-89BA-7D24DB08ACCD}" destId="{3E0CCDD4-4D76-48C8-B018-9BBC328FAB87}" srcOrd="8" destOrd="0" presId="urn:microsoft.com/office/officeart/2005/8/layout/radial1"/>
    <dgm:cxn modelId="{0C3DF996-75EC-4F56-ABA7-4788D0AF2D9E}" type="presParOf" srcId="{5E6D551E-3BB3-49F9-89BA-7D24DB08ACCD}" destId="{516EEEAE-B320-45D2-B300-6D11424D6213}" srcOrd="9" destOrd="0" presId="urn:microsoft.com/office/officeart/2005/8/layout/radial1"/>
    <dgm:cxn modelId="{34180224-6754-41F3-8E6D-5E304CA7D3A6}" type="presParOf" srcId="{516EEEAE-B320-45D2-B300-6D11424D6213}" destId="{37A83F21-AA0D-43C0-BFCA-8B276CBFD60C}" srcOrd="0" destOrd="0" presId="urn:microsoft.com/office/officeart/2005/8/layout/radial1"/>
    <dgm:cxn modelId="{B2957CBC-8467-47CC-BD23-9161093710A4}" type="presParOf" srcId="{5E6D551E-3BB3-49F9-89BA-7D24DB08ACCD}" destId="{F397692D-A533-4B48-B55F-963BB4440BA0}" srcOrd="10" destOrd="0" presId="urn:microsoft.com/office/officeart/2005/8/layout/radial1"/>
    <dgm:cxn modelId="{45396585-3E08-471C-803B-4BE158CD961D}" type="presParOf" srcId="{5E6D551E-3BB3-49F9-89BA-7D24DB08ACCD}" destId="{1AECAE3A-50E0-4220-BB24-741CF0CE0B68}" srcOrd="11" destOrd="0" presId="urn:microsoft.com/office/officeart/2005/8/layout/radial1"/>
    <dgm:cxn modelId="{A6FB4E43-A953-4690-ABE2-8FDC72FFE07E}" type="presParOf" srcId="{1AECAE3A-50E0-4220-BB24-741CF0CE0B68}" destId="{350A34EA-C7AD-4DE2-A984-C5BBEEC415F8}" srcOrd="0" destOrd="0" presId="urn:microsoft.com/office/officeart/2005/8/layout/radial1"/>
    <dgm:cxn modelId="{F287A4ED-95F4-4B9E-BF18-D808B89392C5}" type="presParOf" srcId="{5E6D551E-3BB3-49F9-89BA-7D24DB08ACCD}" destId="{0CBE8445-CBE3-47BD-834E-ACA1E2B3A5F5}" srcOrd="12" destOrd="0" presId="urn:microsoft.com/office/officeart/2005/8/layout/radial1"/>
    <dgm:cxn modelId="{C4011BF9-497C-44D7-9B8A-B79B5CE917AE}" type="presParOf" srcId="{5E6D551E-3BB3-49F9-89BA-7D24DB08ACCD}" destId="{419F8C01-A31F-4EF9-BE10-A1D6E3C48F9B}" srcOrd="13" destOrd="0" presId="urn:microsoft.com/office/officeart/2005/8/layout/radial1"/>
    <dgm:cxn modelId="{3C8F25E1-828D-47D8-ACEE-7ADA4CA82174}" type="presParOf" srcId="{419F8C01-A31F-4EF9-BE10-A1D6E3C48F9B}" destId="{E192FD6F-B605-4952-B2CE-015BEB452AC7}" srcOrd="0" destOrd="0" presId="urn:microsoft.com/office/officeart/2005/8/layout/radial1"/>
    <dgm:cxn modelId="{60E44DB7-E336-4221-94AC-230F1CDA6F72}" type="presParOf" srcId="{5E6D551E-3BB3-49F9-89BA-7D24DB08ACCD}" destId="{3C114365-B7BE-4E98-B9E0-49CB5F7FD13A}" srcOrd="14" destOrd="0" presId="urn:microsoft.com/office/officeart/2005/8/layout/radial1"/>
    <dgm:cxn modelId="{AE236856-9A78-4633-99DB-BDD08236AF1F}" type="presParOf" srcId="{5E6D551E-3BB3-49F9-89BA-7D24DB08ACCD}" destId="{9C5B814D-A42E-4519-BA69-803F0595D2A3}" srcOrd="15" destOrd="0" presId="urn:microsoft.com/office/officeart/2005/8/layout/radial1"/>
    <dgm:cxn modelId="{7C5A3E5D-39EB-479E-9EED-99119F224486}" type="presParOf" srcId="{9C5B814D-A42E-4519-BA69-803F0595D2A3}" destId="{AA21FBF3-5FA4-4648-B2E9-775050C32A93}" srcOrd="0" destOrd="0" presId="urn:microsoft.com/office/officeart/2005/8/layout/radial1"/>
    <dgm:cxn modelId="{4F459CF8-81CA-4C6F-A830-F81BADFB4FEE}" type="presParOf" srcId="{5E6D551E-3BB3-49F9-89BA-7D24DB08ACCD}" destId="{FD6B0EAC-D33C-4C2F-B679-71012EF80A9F}" srcOrd="16" destOrd="0" presId="urn:microsoft.com/office/officeart/2005/8/layout/radial1"/>
    <dgm:cxn modelId="{65DDC4D7-E144-4D01-9DCF-489DE79002C8}" type="presParOf" srcId="{5E6D551E-3BB3-49F9-89BA-7D24DB08ACCD}" destId="{4C059CD2-557D-492D-9A01-2FD9BB41E532}" srcOrd="17" destOrd="0" presId="urn:microsoft.com/office/officeart/2005/8/layout/radial1"/>
    <dgm:cxn modelId="{68F19616-D0D2-4316-84A7-66517E5744B7}" type="presParOf" srcId="{4C059CD2-557D-492D-9A01-2FD9BB41E532}" destId="{D8862C4B-0EF8-4778-B6CD-BE1BD74BFA57}" srcOrd="0" destOrd="0" presId="urn:microsoft.com/office/officeart/2005/8/layout/radial1"/>
    <dgm:cxn modelId="{18B91963-E72E-4DDE-8825-1217936AFBBA}" type="presParOf" srcId="{5E6D551E-3BB3-49F9-89BA-7D24DB08ACCD}" destId="{0AD8D804-BE4A-4307-A809-EC1A2C52D2CA}" srcOrd="18" destOrd="0" presId="urn:microsoft.com/office/officeart/2005/8/layout/radia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55C102-618D-4AD0-82A1-7E2805E84322}" type="doc">
      <dgm:prSet loTypeId="urn:microsoft.com/office/officeart/2005/8/layout/vList3" loCatId="list" qsTypeId="urn:microsoft.com/office/officeart/2005/8/quickstyle/simple1" qsCatId="simple" csTypeId="urn:microsoft.com/office/officeart/2005/8/colors/colorful5" csCatId="colorful" phldr="1"/>
      <dgm:spPr/>
    </dgm:pt>
    <dgm:pt modelId="{3F7DB244-312F-4F04-9BF7-CBA3E72C93AF}">
      <dgm:prSet phldrT="[Texto]" custT="1"/>
      <dgm:spPr/>
      <dgm:t>
        <a:bodyPr/>
        <a:lstStyle/>
        <a:p>
          <a:r>
            <a:rPr lang="es-MX" sz="1800" b="1" dirty="0" smtClean="0">
              <a:solidFill>
                <a:schemeClr val="tx1"/>
              </a:solidFill>
            </a:rPr>
            <a:t>49 Hombres</a:t>
          </a:r>
          <a:endParaRPr lang="es-MX" sz="1800" b="1" dirty="0">
            <a:solidFill>
              <a:schemeClr val="tx1"/>
            </a:solidFill>
          </a:endParaRPr>
        </a:p>
      </dgm:t>
    </dgm:pt>
    <dgm:pt modelId="{72558469-7BE3-4B6E-B81B-7883C1F12F1C}" type="parTrans" cxnId="{710C0A6F-E0DC-4169-8B83-5382BBDB772B}">
      <dgm:prSet/>
      <dgm:spPr/>
      <dgm:t>
        <a:bodyPr/>
        <a:lstStyle/>
        <a:p>
          <a:endParaRPr lang="es-MX" sz="1000"/>
        </a:p>
      </dgm:t>
    </dgm:pt>
    <dgm:pt modelId="{5B43553B-D815-4B85-9DAC-BE5941876CEA}" type="sibTrans" cxnId="{710C0A6F-E0DC-4169-8B83-5382BBDB772B}">
      <dgm:prSet/>
      <dgm:spPr/>
      <dgm:t>
        <a:bodyPr/>
        <a:lstStyle/>
        <a:p>
          <a:endParaRPr lang="es-MX" sz="1000"/>
        </a:p>
      </dgm:t>
    </dgm:pt>
    <dgm:pt modelId="{1DEB6038-ACFC-44A2-8CB2-5B87C623EED0}">
      <dgm:prSet phldrT="[Texto]" custT="1"/>
      <dgm:spPr>
        <a:solidFill>
          <a:srgbClr val="FFCCCC"/>
        </a:solidFill>
      </dgm:spPr>
      <dgm:t>
        <a:bodyPr/>
        <a:lstStyle/>
        <a:p>
          <a:r>
            <a:rPr lang="es-MX" sz="1800" b="1" dirty="0" smtClean="0">
              <a:solidFill>
                <a:schemeClr val="tx1"/>
              </a:solidFill>
            </a:rPr>
            <a:t>32 Mujeres</a:t>
          </a:r>
          <a:endParaRPr lang="es-MX" sz="1800" b="1" dirty="0">
            <a:solidFill>
              <a:schemeClr val="tx1"/>
            </a:solidFill>
          </a:endParaRPr>
        </a:p>
      </dgm:t>
    </dgm:pt>
    <dgm:pt modelId="{1E9B775C-EE5C-4170-A706-BEA9B709CEA5}" type="parTrans" cxnId="{86599313-B673-4425-B767-6EB352F989AB}">
      <dgm:prSet/>
      <dgm:spPr/>
      <dgm:t>
        <a:bodyPr/>
        <a:lstStyle/>
        <a:p>
          <a:endParaRPr lang="es-MX" sz="1000"/>
        </a:p>
      </dgm:t>
    </dgm:pt>
    <dgm:pt modelId="{17D79AFA-9E6D-40DD-BC80-FDD20AC4432A}" type="sibTrans" cxnId="{86599313-B673-4425-B767-6EB352F989AB}">
      <dgm:prSet/>
      <dgm:spPr/>
      <dgm:t>
        <a:bodyPr/>
        <a:lstStyle/>
        <a:p>
          <a:endParaRPr lang="es-MX" sz="1000"/>
        </a:p>
      </dgm:t>
    </dgm:pt>
    <dgm:pt modelId="{3B4AF7C1-2202-4321-8D5A-2AC76BE3A5F5}" type="pres">
      <dgm:prSet presAssocID="{5E55C102-618D-4AD0-82A1-7E2805E84322}" presName="linearFlow" presStyleCnt="0">
        <dgm:presLayoutVars>
          <dgm:dir/>
          <dgm:resizeHandles val="exact"/>
        </dgm:presLayoutVars>
      </dgm:prSet>
      <dgm:spPr/>
    </dgm:pt>
    <dgm:pt modelId="{1FEE6372-2A68-4A15-B552-91F6922D75D7}" type="pres">
      <dgm:prSet presAssocID="{3F7DB244-312F-4F04-9BF7-CBA3E72C93AF}" presName="composite" presStyleCnt="0"/>
      <dgm:spPr/>
    </dgm:pt>
    <dgm:pt modelId="{BD9C8A7A-8331-43D5-A430-66E210600125}" type="pres">
      <dgm:prSet presAssocID="{3F7DB244-312F-4F04-9BF7-CBA3E72C93AF}" presName="imgShp"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t="-2000" b="-2000"/>
          </a:stretch>
        </a:blipFill>
      </dgm:spPr>
    </dgm:pt>
    <dgm:pt modelId="{05A5DA8F-8A73-4781-829A-556239DA81BF}" type="pres">
      <dgm:prSet presAssocID="{3F7DB244-312F-4F04-9BF7-CBA3E72C93AF}" presName="txShp" presStyleLbl="node1" presStyleIdx="0" presStyleCnt="2">
        <dgm:presLayoutVars>
          <dgm:bulletEnabled val="1"/>
        </dgm:presLayoutVars>
      </dgm:prSet>
      <dgm:spPr/>
      <dgm:t>
        <a:bodyPr/>
        <a:lstStyle/>
        <a:p>
          <a:endParaRPr lang="es-MX"/>
        </a:p>
      </dgm:t>
    </dgm:pt>
    <dgm:pt modelId="{1C2388B1-9B50-468A-8815-FCE9049F0151}" type="pres">
      <dgm:prSet presAssocID="{5B43553B-D815-4B85-9DAC-BE5941876CEA}" presName="spacing" presStyleCnt="0"/>
      <dgm:spPr/>
    </dgm:pt>
    <dgm:pt modelId="{75B40605-AAD9-48E6-9CE5-76050E685D85}" type="pres">
      <dgm:prSet presAssocID="{1DEB6038-ACFC-44A2-8CB2-5B87C623EED0}" presName="composite" presStyleCnt="0"/>
      <dgm:spPr/>
    </dgm:pt>
    <dgm:pt modelId="{389450F8-EF06-4F5A-9DCD-05ABF3F564A1}" type="pres">
      <dgm:prSet presAssocID="{1DEB6038-ACFC-44A2-8CB2-5B87C623EED0}" presName="imgShp"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7FCE877F-76E9-4AFE-B920-C8149857330F}" type="pres">
      <dgm:prSet presAssocID="{1DEB6038-ACFC-44A2-8CB2-5B87C623EED0}" presName="txShp" presStyleLbl="node1" presStyleIdx="1" presStyleCnt="2">
        <dgm:presLayoutVars>
          <dgm:bulletEnabled val="1"/>
        </dgm:presLayoutVars>
      </dgm:prSet>
      <dgm:spPr/>
      <dgm:t>
        <a:bodyPr/>
        <a:lstStyle/>
        <a:p>
          <a:endParaRPr lang="es-MX"/>
        </a:p>
      </dgm:t>
    </dgm:pt>
  </dgm:ptLst>
  <dgm:cxnLst>
    <dgm:cxn modelId="{AF091770-E59E-494F-A300-86B35F014163}" type="presOf" srcId="{3F7DB244-312F-4F04-9BF7-CBA3E72C93AF}" destId="{05A5DA8F-8A73-4781-829A-556239DA81BF}" srcOrd="0" destOrd="0" presId="urn:microsoft.com/office/officeart/2005/8/layout/vList3"/>
    <dgm:cxn modelId="{710C0A6F-E0DC-4169-8B83-5382BBDB772B}" srcId="{5E55C102-618D-4AD0-82A1-7E2805E84322}" destId="{3F7DB244-312F-4F04-9BF7-CBA3E72C93AF}" srcOrd="0" destOrd="0" parTransId="{72558469-7BE3-4B6E-B81B-7883C1F12F1C}" sibTransId="{5B43553B-D815-4B85-9DAC-BE5941876CEA}"/>
    <dgm:cxn modelId="{829A5587-A8E2-054E-91D9-895ED8F2FD37}" type="presOf" srcId="{5E55C102-618D-4AD0-82A1-7E2805E84322}" destId="{3B4AF7C1-2202-4321-8D5A-2AC76BE3A5F5}" srcOrd="0" destOrd="0" presId="urn:microsoft.com/office/officeart/2005/8/layout/vList3"/>
    <dgm:cxn modelId="{86599313-B673-4425-B767-6EB352F989AB}" srcId="{5E55C102-618D-4AD0-82A1-7E2805E84322}" destId="{1DEB6038-ACFC-44A2-8CB2-5B87C623EED0}" srcOrd="1" destOrd="0" parTransId="{1E9B775C-EE5C-4170-A706-BEA9B709CEA5}" sibTransId="{17D79AFA-9E6D-40DD-BC80-FDD20AC4432A}"/>
    <dgm:cxn modelId="{4E68B0A8-36C7-6C4D-A6C1-AEFE6BB54D76}" type="presOf" srcId="{1DEB6038-ACFC-44A2-8CB2-5B87C623EED0}" destId="{7FCE877F-76E9-4AFE-B920-C8149857330F}" srcOrd="0" destOrd="0" presId="urn:microsoft.com/office/officeart/2005/8/layout/vList3"/>
    <dgm:cxn modelId="{D58A3B2E-814F-654F-8739-E5547D057EA5}" type="presParOf" srcId="{3B4AF7C1-2202-4321-8D5A-2AC76BE3A5F5}" destId="{1FEE6372-2A68-4A15-B552-91F6922D75D7}" srcOrd="0" destOrd="0" presId="urn:microsoft.com/office/officeart/2005/8/layout/vList3"/>
    <dgm:cxn modelId="{2DC9AF11-4F04-2C4C-8319-5B6AA10C9345}" type="presParOf" srcId="{1FEE6372-2A68-4A15-B552-91F6922D75D7}" destId="{BD9C8A7A-8331-43D5-A430-66E210600125}" srcOrd="0" destOrd="0" presId="urn:microsoft.com/office/officeart/2005/8/layout/vList3"/>
    <dgm:cxn modelId="{E0E1C6B8-F5F0-2F43-ABA3-F8674BF4423B}" type="presParOf" srcId="{1FEE6372-2A68-4A15-B552-91F6922D75D7}" destId="{05A5DA8F-8A73-4781-829A-556239DA81BF}" srcOrd="1" destOrd="0" presId="urn:microsoft.com/office/officeart/2005/8/layout/vList3"/>
    <dgm:cxn modelId="{9F29E1CD-965E-5B4D-A6EF-7C7C974782E0}" type="presParOf" srcId="{3B4AF7C1-2202-4321-8D5A-2AC76BE3A5F5}" destId="{1C2388B1-9B50-468A-8815-FCE9049F0151}" srcOrd="1" destOrd="0" presId="urn:microsoft.com/office/officeart/2005/8/layout/vList3"/>
    <dgm:cxn modelId="{AAA99422-D41B-5F42-8AA1-2B721FC7FFB1}" type="presParOf" srcId="{3B4AF7C1-2202-4321-8D5A-2AC76BE3A5F5}" destId="{75B40605-AAD9-48E6-9CE5-76050E685D85}" srcOrd="2" destOrd="0" presId="urn:microsoft.com/office/officeart/2005/8/layout/vList3"/>
    <dgm:cxn modelId="{29628F2D-D29F-3747-8553-5A9F9723C8AC}" type="presParOf" srcId="{75B40605-AAD9-48E6-9CE5-76050E685D85}" destId="{389450F8-EF06-4F5A-9DCD-05ABF3F564A1}" srcOrd="0" destOrd="0" presId="urn:microsoft.com/office/officeart/2005/8/layout/vList3"/>
    <dgm:cxn modelId="{F61AB6A5-EB6B-2344-AC3B-3748AEB462C9}" type="presParOf" srcId="{75B40605-AAD9-48E6-9CE5-76050E685D85}" destId="{7FCE877F-76E9-4AFE-B920-C8149857330F}"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90A80F-368E-4914-A583-044098E37CD8}">
      <dsp:nvSpPr>
        <dsp:cNvPr id="0" name=""/>
        <dsp:cNvSpPr/>
      </dsp:nvSpPr>
      <dsp:spPr>
        <a:xfrm>
          <a:off x="2475796" y="2152551"/>
          <a:ext cx="1120864" cy="1120864"/>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b="1" kern="1200" dirty="0" smtClean="0"/>
            <a:t>Población</a:t>
          </a:r>
        </a:p>
        <a:p>
          <a:pPr lvl="0" algn="ctr" defTabSz="622300">
            <a:lnSpc>
              <a:spcPct val="90000"/>
            </a:lnSpc>
            <a:spcBef>
              <a:spcPct val="0"/>
            </a:spcBef>
            <a:spcAft>
              <a:spcPct val="35000"/>
            </a:spcAft>
          </a:pPr>
          <a:r>
            <a:rPr lang="es-MX" sz="1400" b="1" kern="1200" dirty="0" smtClean="0"/>
            <a:t>2,756</a:t>
          </a:r>
          <a:endParaRPr lang="es-MX" sz="1400" b="1" kern="1200" dirty="0"/>
        </a:p>
      </dsp:txBody>
      <dsp:txXfrm>
        <a:off x="2639943" y="2316698"/>
        <a:ext cx="792570" cy="792570"/>
      </dsp:txXfrm>
    </dsp:sp>
    <dsp:sp modelId="{650C7BBA-77CE-4383-B29B-585BA0193249}">
      <dsp:nvSpPr>
        <dsp:cNvPr id="0" name=""/>
        <dsp:cNvSpPr/>
      </dsp:nvSpPr>
      <dsp:spPr>
        <a:xfrm rot="16200000">
          <a:off x="2530328" y="1630038"/>
          <a:ext cx="1011800" cy="33224"/>
        </a:xfrm>
        <a:custGeom>
          <a:avLst/>
          <a:gdLst/>
          <a:ahLst/>
          <a:cxnLst/>
          <a:rect l="0" t="0" r="0" b="0"/>
          <a:pathLst>
            <a:path>
              <a:moveTo>
                <a:pt x="0" y="16612"/>
              </a:moveTo>
              <a:lnTo>
                <a:pt x="1011800" y="1661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MX" sz="700" kern="1200"/>
        </a:p>
      </dsp:txBody>
      <dsp:txXfrm>
        <a:off x="3010933" y="1621356"/>
        <a:ext cx="50590" cy="50590"/>
      </dsp:txXfrm>
    </dsp:sp>
    <dsp:sp modelId="{75CDECA5-E132-40D0-8BF7-F8538956491C}">
      <dsp:nvSpPr>
        <dsp:cNvPr id="0" name=""/>
        <dsp:cNvSpPr/>
      </dsp:nvSpPr>
      <dsp:spPr>
        <a:xfrm>
          <a:off x="2475796" y="19886"/>
          <a:ext cx="1120864" cy="1120864"/>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kern="1200" dirty="0" smtClean="0"/>
            <a:t>96 % Hombres</a:t>
          </a:r>
          <a:endParaRPr lang="es-MX" sz="1400" kern="1200" dirty="0"/>
        </a:p>
      </dsp:txBody>
      <dsp:txXfrm>
        <a:off x="2639943" y="184033"/>
        <a:ext cx="792570" cy="792570"/>
      </dsp:txXfrm>
    </dsp:sp>
    <dsp:sp modelId="{D3523F3B-5FC7-4912-9DD2-691704E1A99C}">
      <dsp:nvSpPr>
        <dsp:cNvPr id="0" name=""/>
        <dsp:cNvSpPr/>
      </dsp:nvSpPr>
      <dsp:spPr>
        <a:xfrm rot="18600000">
          <a:off x="3215754" y="1879513"/>
          <a:ext cx="1011800" cy="33224"/>
        </a:xfrm>
        <a:custGeom>
          <a:avLst/>
          <a:gdLst/>
          <a:ahLst/>
          <a:cxnLst/>
          <a:rect l="0" t="0" r="0" b="0"/>
          <a:pathLst>
            <a:path>
              <a:moveTo>
                <a:pt x="0" y="16612"/>
              </a:moveTo>
              <a:lnTo>
                <a:pt x="1011800" y="1661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MX" sz="700" kern="1200"/>
        </a:p>
      </dsp:txBody>
      <dsp:txXfrm>
        <a:off x="3696359" y="1870830"/>
        <a:ext cx="50590" cy="50590"/>
      </dsp:txXfrm>
    </dsp:sp>
    <dsp:sp modelId="{121ADB1F-4E4A-48AF-BD38-A7AA0B8D0B84}">
      <dsp:nvSpPr>
        <dsp:cNvPr id="0" name=""/>
        <dsp:cNvSpPr/>
      </dsp:nvSpPr>
      <dsp:spPr>
        <a:xfrm>
          <a:off x="3846647" y="518835"/>
          <a:ext cx="1120864" cy="1120864"/>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kern="1200" dirty="0" smtClean="0"/>
            <a:t>4 % </a:t>
          </a:r>
        </a:p>
        <a:p>
          <a:pPr lvl="0" algn="ctr" defTabSz="711200">
            <a:lnSpc>
              <a:spcPct val="90000"/>
            </a:lnSpc>
            <a:spcBef>
              <a:spcPct val="0"/>
            </a:spcBef>
            <a:spcAft>
              <a:spcPct val="35000"/>
            </a:spcAft>
          </a:pPr>
          <a:r>
            <a:rPr lang="es-MX" sz="1400" kern="1200" dirty="0" smtClean="0"/>
            <a:t>Mujeres</a:t>
          </a:r>
          <a:endParaRPr lang="es-MX" sz="1600" kern="1200" dirty="0"/>
        </a:p>
      </dsp:txBody>
      <dsp:txXfrm>
        <a:off x="4010794" y="682982"/>
        <a:ext cx="792570" cy="792570"/>
      </dsp:txXfrm>
    </dsp:sp>
    <dsp:sp modelId="{4C0E5648-F066-4656-8428-E1B6B34B0A54}">
      <dsp:nvSpPr>
        <dsp:cNvPr id="0" name=""/>
        <dsp:cNvSpPr/>
      </dsp:nvSpPr>
      <dsp:spPr>
        <a:xfrm rot="21000000">
          <a:off x="3580461" y="2511204"/>
          <a:ext cx="1011800" cy="33224"/>
        </a:xfrm>
        <a:custGeom>
          <a:avLst/>
          <a:gdLst/>
          <a:ahLst/>
          <a:cxnLst/>
          <a:rect l="0" t="0" r="0" b="0"/>
          <a:pathLst>
            <a:path>
              <a:moveTo>
                <a:pt x="0" y="16612"/>
              </a:moveTo>
              <a:lnTo>
                <a:pt x="1011800" y="1661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MX" sz="700" kern="1200"/>
        </a:p>
      </dsp:txBody>
      <dsp:txXfrm>
        <a:off x="4061066" y="2502522"/>
        <a:ext cx="50590" cy="50590"/>
      </dsp:txXfrm>
    </dsp:sp>
    <dsp:sp modelId="{93AFFA79-446D-4EED-874B-5316C90ADDFA}">
      <dsp:nvSpPr>
        <dsp:cNvPr id="0" name=""/>
        <dsp:cNvSpPr/>
      </dsp:nvSpPr>
      <dsp:spPr>
        <a:xfrm>
          <a:off x="4576061" y="1782217"/>
          <a:ext cx="1120864" cy="1120864"/>
        </a:xfrm>
        <a:prstGeom prst="ellips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MX" sz="1200" kern="1200" dirty="0" smtClean="0"/>
            <a:t>47 % Procesados</a:t>
          </a:r>
          <a:endParaRPr lang="es-MX" sz="1200" kern="1200" dirty="0"/>
        </a:p>
      </dsp:txBody>
      <dsp:txXfrm>
        <a:off x="4740208" y="1946364"/>
        <a:ext cx="792570" cy="792570"/>
      </dsp:txXfrm>
    </dsp:sp>
    <dsp:sp modelId="{05D9498D-5A7A-44E0-88F6-4CC0EF89095B}">
      <dsp:nvSpPr>
        <dsp:cNvPr id="0" name=""/>
        <dsp:cNvSpPr/>
      </dsp:nvSpPr>
      <dsp:spPr>
        <a:xfrm rot="1800000">
          <a:off x="3453800" y="3229537"/>
          <a:ext cx="1011800" cy="33224"/>
        </a:xfrm>
        <a:custGeom>
          <a:avLst/>
          <a:gdLst/>
          <a:ahLst/>
          <a:cxnLst/>
          <a:rect l="0" t="0" r="0" b="0"/>
          <a:pathLst>
            <a:path>
              <a:moveTo>
                <a:pt x="0" y="16612"/>
              </a:moveTo>
              <a:lnTo>
                <a:pt x="1011800" y="1661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MX" sz="700" kern="1200"/>
        </a:p>
      </dsp:txBody>
      <dsp:txXfrm>
        <a:off x="3934405" y="3220854"/>
        <a:ext cx="50590" cy="50590"/>
      </dsp:txXfrm>
    </dsp:sp>
    <dsp:sp modelId="{3E0CCDD4-4D76-48C8-B018-9BBC328FAB87}">
      <dsp:nvSpPr>
        <dsp:cNvPr id="0" name=""/>
        <dsp:cNvSpPr/>
      </dsp:nvSpPr>
      <dsp:spPr>
        <a:xfrm>
          <a:off x="4322738" y="3218883"/>
          <a:ext cx="1120864" cy="1120864"/>
        </a:xfrm>
        <a:prstGeom prst="ellipse">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MX" sz="1200" kern="1200" dirty="0" smtClean="0"/>
            <a:t>53 % S</a:t>
          </a:r>
          <a:r>
            <a:rPr lang="es-MX" sz="1100" kern="1200" dirty="0" smtClean="0"/>
            <a:t>entenciados</a:t>
          </a:r>
          <a:endParaRPr lang="es-MX" sz="1200" kern="1200" dirty="0"/>
        </a:p>
      </dsp:txBody>
      <dsp:txXfrm>
        <a:off x="4486885" y="3383030"/>
        <a:ext cx="792570" cy="792570"/>
      </dsp:txXfrm>
    </dsp:sp>
    <dsp:sp modelId="{516EEEAE-B320-45D2-B300-6D11424D6213}">
      <dsp:nvSpPr>
        <dsp:cNvPr id="0" name=""/>
        <dsp:cNvSpPr/>
      </dsp:nvSpPr>
      <dsp:spPr>
        <a:xfrm rot="4200000">
          <a:off x="2895036" y="3698396"/>
          <a:ext cx="1011800" cy="33224"/>
        </a:xfrm>
        <a:custGeom>
          <a:avLst/>
          <a:gdLst/>
          <a:ahLst/>
          <a:cxnLst/>
          <a:rect l="0" t="0" r="0" b="0"/>
          <a:pathLst>
            <a:path>
              <a:moveTo>
                <a:pt x="0" y="16612"/>
              </a:moveTo>
              <a:lnTo>
                <a:pt x="1011800" y="1661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MX" sz="700" kern="1200"/>
        </a:p>
      </dsp:txBody>
      <dsp:txXfrm>
        <a:off x="3375641" y="3689713"/>
        <a:ext cx="50590" cy="50590"/>
      </dsp:txXfrm>
    </dsp:sp>
    <dsp:sp modelId="{F397692D-A533-4B48-B55F-963BB4440BA0}">
      <dsp:nvSpPr>
        <dsp:cNvPr id="0" name=""/>
        <dsp:cNvSpPr/>
      </dsp:nvSpPr>
      <dsp:spPr>
        <a:xfrm>
          <a:off x="3205210" y="4156600"/>
          <a:ext cx="1120864" cy="1120864"/>
        </a:xfrm>
        <a:prstGeom prst="ellipse">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kern="1200" dirty="0" smtClean="0"/>
            <a:t>91 % </a:t>
          </a:r>
        </a:p>
        <a:p>
          <a:pPr lvl="0" algn="ctr" defTabSz="711200">
            <a:lnSpc>
              <a:spcPct val="90000"/>
            </a:lnSpc>
            <a:spcBef>
              <a:spcPct val="0"/>
            </a:spcBef>
            <a:spcAft>
              <a:spcPct val="35000"/>
            </a:spcAft>
          </a:pPr>
          <a:r>
            <a:rPr lang="es-MX" sz="1400" kern="1200" dirty="0" smtClean="0"/>
            <a:t>Común</a:t>
          </a:r>
          <a:endParaRPr lang="es-MX" sz="1600" kern="1200" dirty="0"/>
        </a:p>
      </dsp:txBody>
      <dsp:txXfrm>
        <a:off x="3369357" y="4320747"/>
        <a:ext cx="792570" cy="792570"/>
      </dsp:txXfrm>
    </dsp:sp>
    <dsp:sp modelId="{1AECAE3A-50E0-4220-BB24-741CF0CE0B68}">
      <dsp:nvSpPr>
        <dsp:cNvPr id="0" name=""/>
        <dsp:cNvSpPr/>
      </dsp:nvSpPr>
      <dsp:spPr>
        <a:xfrm rot="6600000">
          <a:off x="2165621" y="3698396"/>
          <a:ext cx="1011800" cy="33224"/>
        </a:xfrm>
        <a:custGeom>
          <a:avLst/>
          <a:gdLst/>
          <a:ahLst/>
          <a:cxnLst/>
          <a:rect l="0" t="0" r="0" b="0"/>
          <a:pathLst>
            <a:path>
              <a:moveTo>
                <a:pt x="0" y="16612"/>
              </a:moveTo>
              <a:lnTo>
                <a:pt x="1011800" y="1661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MX" sz="700" kern="1200"/>
        </a:p>
      </dsp:txBody>
      <dsp:txXfrm rot="10800000">
        <a:off x="2646226" y="3689713"/>
        <a:ext cx="50590" cy="50590"/>
      </dsp:txXfrm>
    </dsp:sp>
    <dsp:sp modelId="{0CBE8445-CBE3-47BD-834E-ACA1E2B3A5F5}">
      <dsp:nvSpPr>
        <dsp:cNvPr id="0" name=""/>
        <dsp:cNvSpPr/>
      </dsp:nvSpPr>
      <dsp:spPr>
        <a:xfrm>
          <a:off x="1746382" y="4156600"/>
          <a:ext cx="1120864" cy="1120864"/>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kern="1200" dirty="0" smtClean="0"/>
            <a:t>9 % </a:t>
          </a:r>
        </a:p>
        <a:p>
          <a:pPr lvl="0" algn="ctr" defTabSz="622300">
            <a:lnSpc>
              <a:spcPct val="90000"/>
            </a:lnSpc>
            <a:spcBef>
              <a:spcPct val="0"/>
            </a:spcBef>
            <a:spcAft>
              <a:spcPct val="35000"/>
            </a:spcAft>
          </a:pPr>
          <a:r>
            <a:rPr lang="es-MX" sz="1400" kern="1200" dirty="0" smtClean="0"/>
            <a:t>Federal</a:t>
          </a:r>
          <a:endParaRPr lang="es-MX" sz="1400" kern="1200" dirty="0"/>
        </a:p>
      </dsp:txBody>
      <dsp:txXfrm>
        <a:off x="1910529" y="4320747"/>
        <a:ext cx="792570" cy="792570"/>
      </dsp:txXfrm>
    </dsp:sp>
    <dsp:sp modelId="{419F8C01-A31F-4EF9-BE10-A1D6E3C48F9B}">
      <dsp:nvSpPr>
        <dsp:cNvPr id="0" name=""/>
        <dsp:cNvSpPr/>
      </dsp:nvSpPr>
      <dsp:spPr>
        <a:xfrm rot="9000000">
          <a:off x="1655583" y="3216481"/>
          <a:ext cx="959575" cy="33224"/>
        </a:xfrm>
        <a:custGeom>
          <a:avLst/>
          <a:gdLst/>
          <a:ahLst/>
          <a:cxnLst/>
          <a:rect l="0" t="0" r="0" b="0"/>
          <a:pathLst>
            <a:path>
              <a:moveTo>
                <a:pt x="0" y="16612"/>
              </a:moveTo>
              <a:lnTo>
                <a:pt x="959575" y="1661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MX" sz="700" kern="1200"/>
        </a:p>
      </dsp:txBody>
      <dsp:txXfrm rot="10800000">
        <a:off x="2111382" y="3209104"/>
        <a:ext cx="47978" cy="47978"/>
      </dsp:txXfrm>
    </dsp:sp>
    <dsp:sp modelId="{3C114365-B7BE-4E98-B9E0-49CB5F7FD13A}">
      <dsp:nvSpPr>
        <dsp:cNvPr id="0" name=""/>
        <dsp:cNvSpPr/>
      </dsp:nvSpPr>
      <dsp:spPr>
        <a:xfrm>
          <a:off x="576061" y="3168355"/>
          <a:ext cx="1226450" cy="1221922"/>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MX" sz="1000" b="1" kern="1200" dirty="0" smtClean="0"/>
            <a:t>2 Centros con sobrepoblación</a:t>
          </a:r>
          <a:endParaRPr lang="es-MX" sz="1000" b="1" kern="1200" dirty="0"/>
        </a:p>
      </dsp:txBody>
      <dsp:txXfrm>
        <a:off x="755670" y="3347301"/>
        <a:ext cx="867232" cy="864030"/>
      </dsp:txXfrm>
    </dsp:sp>
    <dsp:sp modelId="{9C5B814D-A42E-4519-BA69-803F0595D2A3}">
      <dsp:nvSpPr>
        <dsp:cNvPr id="0" name=""/>
        <dsp:cNvSpPr/>
      </dsp:nvSpPr>
      <dsp:spPr>
        <a:xfrm rot="11400000">
          <a:off x="1480196" y="2511204"/>
          <a:ext cx="1011800" cy="33224"/>
        </a:xfrm>
        <a:custGeom>
          <a:avLst/>
          <a:gdLst/>
          <a:ahLst/>
          <a:cxnLst/>
          <a:rect l="0" t="0" r="0" b="0"/>
          <a:pathLst>
            <a:path>
              <a:moveTo>
                <a:pt x="0" y="16612"/>
              </a:moveTo>
              <a:lnTo>
                <a:pt x="1011800" y="1661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rot="10800000">
        <a:off x="1960801" y="2502522"/>
        <a:ext cx="50590" cy="50590"/>
      </dsp:txXfrm>
    </dsp:sp>
    <dsp:sp modelId="{FD6B0EAC-D33C-4C2F-B679-71012EF80A9F}">
      <dsp:nvSpPr>
        <dsp:cNvPr id="0" name=""/>
        <dsp:cNvSpPr/>
      </dsp:nvSpPr>
      <dsp:spPr>
        <a:xfrm>
          <a:off x="375531" y="1782217"/>
          <a:ext cx="1120864" cy="1120864"/>
        </a:xfrm>
        <a:prstGeom prst="ellips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MX" sz="1500" kern="1200" dirty="0" smtClean="0"/>
            <a:t>5.6 % Indígenas</a:t>
          </a:r>
          <a:endParaRPr lang="es-MX" sz="1500" kern="1200" dirty="0"/>
        </a:p>
      </dsp:txBody>
      <dsp:txXfrm>
        <a:off x="539678" y="1946364"/>
        <a:ext cx="792570" cy="792570"/>
      </dsp:txXfrm>
    </dsp:sp>
    <dsp:sp modelId="{4C059CD2-557D-492D-9A01-2FD9BB41E532}">
      <dsp:nvSpPr>
        <dsp:cNvPr id="0" name=""/>
        <dsp:cNvSpPr/>
      </dsp:nvSpPr>
      <dsp:spPr>
        <a:xfrm rot="13913484">
          <a:off x="1849371" y="1846210"/>
          <a:ext cx="1040079" cy="33224"/>
        </a:xfrm>
        <a:custGeom>
          <a:avLst/>
          <a:gdLst/>
          <a:ahLst/>
          <a:cxnLst/>
          <a:rect l="0" t="0" r="0" b="0"/>
          <a:pathLst>
            <a:path>
              <a:moveTo>
                <a:pt x="0" y="16612"/>
              </a:moveTo>
              <a:lnTo>
                <a:pt x="1040079" y="1661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rot="10800000">
        <a:off x="2343409" y="1836820"/>
        <a:ext cx="52003" cy="52003"/>
      </dsp:txXfrm>
    </dsp:sp>
    <dsp:sp modelId="{0AD8D804-BE4A-4307-A809-EC1A2C52D2CA}">
      <dsp:nvSpPr>
        <dsp:cNvPr id="0" name=""/>
        <dsp:cNvSpPr/>
      </dsp:nvSpPr>
      <dsp:spPr>
        <a:xfrm>
          <a:off x="1142161" y="452228"/>
          <a:ext cx="1120864" cy="1120864"/>
        </a:xfrm>
        <a:prstGeom prst="ellipse">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kern="1200" dirty="0" smtClean="0"/>
            <a:t>2.6</a:t>
          </a:r>
          <a:r>
            <a:rPr lang="es-MX" sz="1200" kern="1200" dirty="0" smtClean="0"/>
            <a:t> % Extranjeros</a:t>
          </a:r>
          <a:endParaRPr lang="es-MX" sz="1200" kern="1200" dirty="0"/>
        </a:p>
      </dsp:txBody>
      <dsp:txXfrm>
        <a:off x="1306308" y="616375"/>
        <a:ext cx="792570" cy="7925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A5DA8F-8A73-4781-829A-556239DA81BF}">
      <dsp:nvSpPr>
        <dsp:cNvPr id="0" name=""/>
        <dsp:cNvSpPr/>
      </dsp:nvSpPr>
      <dsp:spPr>
        <a:xfrm rot="10800000">
          <a:off x="632587" y="289"/>
          <a:ext cx="1860884" cy="655474"/>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9046" tIns="68580" rIns="128016" bIns="68580" numCol="1" spcCol="1270" anchor="ctr" anchorCtr="0">
          <a:noAutofit/>
        </a:bodyPr>
        <a:lstStyle/>
        <a:p>
          <a:pPr lvl="0" algn="ctr" defTabSz="800100">
            <a:lnSpc>
              <a:spcPct val="90000"/>
            </a:lnSpc>
            <a:spcBef>
              <a:spcPct val="0"/>
            </a:spcBef>
            <a:spcAft>
              <a:spcPct val="35000"/>
            </a:spcAft>
          </a:pPr>
          <a:r>
            <a:rPr lang="es-MX" sz="1800" b="1" kern="1200" dirty="0" smtClean="0">
              <a:solidFill>
                <a:schemeClr val="tx1"/>
              </a:solidFill>
            </a:rPr>
            <a:t>49 Hombres</a:t>
          </a:r>
          <a:endParaRPr lang="es-MX" sz="1800" b="1" kern="1200" dirty="0">
            <a:solidFill>
              <a:schemeClr val="tx1"/>
            </a:solidFill>
          </a:endParaRPr>
        </a:p>
      </dsp:txBody>
      <dsp:txXfrm rot="10800000">
        <a:off x="796455" y="289"/>
        <a:ext cx="1697016" cy="655474"/>
      </dsp:txXfrm>
    </dsp:sp>
    <dsp:sp modelId="{BD9C8A7A-8331-43D5-A430-66E210600125}">
      <dsp:nvSpPr>
        <dsp:cNvPr id="0" name=""/>
        <dsp:cNvSpPr/>
      </dsp:nvSpPr>
      <dsp:spPr>
        <a:xfrm>
          <a:off x="304850" y="289"/>
          <a:ext cx="655474" cy="65547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000" b="-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CE877F-76E9-4AFE-B920-C8149857330F}">
      <dsp:nvSpPr>
        <dsp:cNvPr id="0" name=""/>
        <dsp:cNvSpPr/>
      </dsp:nvSpPr>
      <dsp:spPr>
        <a:xfrm rot="10800000">
          <a:off x="632587" y="851427"/>
          <a:ext cx="1860884" cy="655474"/>
        </a:xfrm>
        <a:prstGeom prst="homePlate">
          <a:avLst/>
        </a:prstGeom>
        <a:solidFill>
          <a:srgbClr val="FFCC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9046" tIns="68580" rIns="128016" bIns="68580" numCol="1" spcCol="1270" anchor="ctr" anchorCtr="0">
          <a:noAutofit/>
        </a:bodyPr>
        <a:lstStyle/>
        <a:p>
          <a:pPr lvl="0" algn="ctr" defTabSz="800100">
            <a:lnSpc>
              <a:spcPct val="90000"/>
            </a:lnSpc>
            <a:spcBef>
              <a:spcPct val="0"/>
            </a:spcBef>
            <a:spcAft>
              <a:spcPct val="35000"/>
            </a:spcAft>
          </a:pPr>
          <a:r>
            <a:rPr lang="es-MX" sz="1800" b="1" kern="1200" dirty="0" smtClean="0">
              <a:solidFill>
                <a:schemeClr val="tx1"/>
              </a:solidFill>
            </a:rPr>
            <a:t>32 Mujeres</a:t>
          </a:r>
          <a:endParaRPr lang="es-MX" sz="1800" b="1" kern="1200" dirty="0">
            <a:solidFill>
              <a:schemeClr val="tx1"/>
            </a:solidFill>
          </a:endParaRPr>
        </a:p>
      </dsp:txBody>
      <dsp:txXfrm rot="10800000">
        <a:off x="796455" y="851427"/>
        <a:ext cx="1697016" cy="655474"/>
      </dsp:txXfrm>
    </dsp:sp>
    <dsp:sp modelId="{389450F8-EF06-4F5A-9DCD-05ABF3F564A1}">
      <dsp:nvSpPr>
        <dsp:cNvPr id="0" name=""/>
        <dsp:cNvSpPr/>
      </dsp:nvSpPr>
      <dsp:spPr>
        <a:xfrm>
          <a:off x="304850" y="851427"/>
          <a:ext cx="655474" cy="655474"/>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2 Marcador de fecha"/>
          <p:cNvSpPr>
            <a:spLocks noGrp="1"/>
          </p:cNvSpPr>
          <p:nvPr>
            <p:ph type="dt" sz="quarter" idx="1"/>
          </p:nvPr>
        </p:nvSpPr>
        <p:spPr>
          <a:xfrm>
            <a:off x="3938871" y="0"/>
            <a:ext cx="3014393" cy="465773"/>
          </a:xfrm>
          <a:prstGeom prst="rect">
            <a:avLst/>
          </a:prstGeom>
        </p:spPr>
        <p:txBody>
          <a:bodyPr vert="horz" lIns="91440" tIns="45720" rIns="91440" bIns="45720" rtlCol="0"/>
          <a:lstStyle>
            <a:lvl1pPr algn="r">
              <a:defRPr sz="1200"/>
            </a:lvl1pPr>
          </a:lstStyle>
          <a:p>
            <a:fld id="{94317FB7-87C0-4B8A-BB9D-52D2730FA720}" type="datetimeFigureOut">
              <a:rPr lang="es-MX" smtClean="0"/>
              <a:t>28/03/2019</a:t>
            </a:fld>
            <a:endParaRPr lang="es-MX"/>
          </a:p>
        </p:txBody>
      </p:sp>
      <p:sp>
        <p:nvSpPr>
          <p:cNvPr id="4" name="3 Marcador de pie de página"/>
          <p:cNvSpPr>
            <a:spLocks noGrp="1"/>
          </p:cNvSpPr>
          <p:nvPr>
            <p:ph type="ftr" sz="quarter" idx="2"/>
          </p:nvPr>
        </p:nvSpPr>
        <p:spPr>
          <a:xfrm>
            <a:off x="1" y="8841738"/>
            <a:ext cx="3014393" cy="465773"/>
          </a:xfrm>
          <a:prstGeom prst="rect">
            <a:avLst/>
          </a:prstGeom>
        </p:spPr>
        <p:txBody>
          <a:bodyPr vert="horz" lIns="91440" tIns="45720" rIns="91440" bIns="45720" rtlCol="0" anchor="b"/>
          <a:lstStyle>
            <a:lvl1pPr algn="l">
              <a:defRPr sz="1200"/>
            </a:lvl1pPr>
          </a:lstStyle>
          <a:p>
            <a:endParaRPr lang="es-MX"/>
          </a:p>
        </p:txBody>
      </p:sp>
      <p:sp>
        <p:nvSpPr>
          <p:cNvPr id="5" name="4 Marcador de número de diapositiva"/>
          <p:cNvSpPr>
            <a:spLocks noGrp="1"/>
          </p:cNvSpPr>
          <p:nvPr>
            <p:ph type="sldNum" sz="quarter" idx="3"/>
          </p:nvPr>
        </p:nvSpPr>
        <p:spPr>
          <a:xfrm>
            <a:off x="3938871" y="8841738"/>
            <a:ext cx="3014393" cy="465773"/>
          </a:xfrm>
          <a:prstGeom prst="rect">
            <a:avLst/>
          </a:prstGeom>
        </p:spPr>
        <p:txBody>
          <a:bodyPr vert="horz" lIns="91440" tIns="45720" rIns="91440" bIns="45720" rtlCol="0" anchor="b"/>
          <a:lstStyle>
            <a:lvl1pPr algn="r">
              <a:defRPr sz="1200"/>
            </a:lvl1pPr>
          </a:lstStyle>
          <a:p>
            <a:fld id="{3B331E44-26CE-4CB9-9A03-8832B0C90A59}" type="slidenum">
              <a:rPr lang="es-MX" smtClean="0"/>
              <a:t>‹Nº›</a:t>
            </a:fld>
            <a:endParaRPr lang="es-MX"/>
          </a:p>
        </p:txBody>
      </p:sp>
    </p:spTree>
    <p:extLst>
      <p:ext uri="{BB962C8B-B14F-4D97-AF65-F5344CB8AC3E}">
        <p14:creationId xmlns:p14="http://schemas.microsoft.com/office/powerpoint/2010/main" val="6643205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3014393" cy="465773"/>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938871" y="0"/>
            <a:ext cx="3014393" cy="465773"/>
          </a:xfrm>
          <a:prstGeom prst="rect">
            <a:avLst/>
          </a:prstGeom>
        </p:spPr>
        <p:txBody>
          <a:bodyPr vert="horz" lIns="91440" tIns="45720" rIns="91440" bIns="45720" rtlCol="0"/>
          <a:lstStyle>
            <a:lvl1pPr algn="r">
              <a:defRPr sz="1200"/>
            </a:lvl1pPr>
          </a:lstStyle>
          <a:p>
            <a:fld id="{55814E15-3C15-406C-A752-110DE09B5908}" type="datetimeFigureOut">
              <a:rPr lang="es-MX" smtClean="0"/>
              <a:t>28/03/2019</a:t>
            </a:fld>
            <a:endParaRPr lang="es-MX"/>
          </a:p>
        </p:txBody>
      </p:sp>
      <p:sp>
        <p:nvSpPr>
          <p:cNvPr id="4" name="3 Marcador de imagen de diapositiva"/>
          <p:cNvSpPr>
            <a:spLocks noGrp="1" noRot="1" noChangeAspect="1"/>
          </p:cNvSpPr>
          <p:nvPr>
            <p:ph type="sldImg" idx="2"/>
          </p:nvPr>
        </p:nvSpPr>
        <p:spPr>
          <a:xfrm>
            <a:off x="1130300" y="698500"/>
            <a:ext cx="4694238" cy="3490913"/>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96114" y="4422459"/>
            <a:ext cx="5562610" cy="4188778"/>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1" y="8841738"/>
            <a:ext cx="3014393" cy="465773"/>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938871" y="8841738"/>
            <a:ext cx="3014393" cy="465773"/>
          </a:xfrm>
          <a:prstGeom prst="rect">
            <a:avLst/>
          </a:prstGeom>
        </p:spPr>
        <p:txBody>
          <a:bodyPr vert="horz" lIns="91440" tIns="45720" rIns="91440" bIns="45720" rtlCol="0" anchor="b"/>
          <a:lstStyle>
            <a:lvl1pPr algn="r">
              <a:defRPr sz="1200"/>
            </a:lvl1pPr>
          </a:lstStyle>
          <a:p>
            <a:fld id="{6990943E-7973-4A3E-9F27-EF720B9AC390}" type="slidenum">
              <a:rPr lang="es-MX" smtClean="0"/>
              <a:t>‹Nº›</a:t>
            </a:fld>
            <a:endParaRPr lang="es-MX"/>
          </a:p>
        </p:txBody>
      </p:sp>
    </p:spTree>
    <p:extLst>
      <p:ext uri="{BB962C8B-B14F-4D97-AF65-F5344CB8AC3E}">
        <p14:creationId xmlns:p14="http://schemas.microsoft.com/office/powerpoint/2010/main" val="280082333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30300" y="698500"/>
            <a:ext cx="4694238" cy="3490913"/>
          </a:xfrm>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6990943E-7973-4A3E-9F27-EF720B9AC390}" type="slidenum">
              <a:rPr lang="es-MX" smtClean="0"/>
              <a:t>2</a:t>
            </a:fld>
            <a:endParaRPr lang="es-MX"/>
          </a:p>
        </p:txBody>
      </p:sp>
    </p:spTree>
    <p:extLst>
      <p:ext uri="{BB962C8B-B14F-4D97-AF65-F5344CB8AC3E}">
        <p14:creationId xmlns:p14="http://schemas.microsoft.com/office/powerpoint/2010/main" val="100280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30300" y="698500"/>
            <a:ext cx="4694238" cy="3490913"/>
          </a:xfrm>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6990943E-7973-4A3E-9F27-EF720B9AC390}" type="slidenum">
              <a:rPr lang="es-MX" smtClean="0"/>
              <a:t>3</a:t>
            </a:fld>
            <a:endParaRPr lang="es-MX"/>
          </a:p>
        </p:txBody>
      </p:sp>
    </p:spTree>
    <p:extLst>
      <p:ext uri="{BB962C8B-B14F-4D97-AF65-F5344CB8AC3E}">
        <p14:creationId xmlns:p14="http://schemas.microsoft.com/office/powerpoint/2010/main" val="2035632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30300" y="698500"/>
            <a:ext cx="4694238" cy="3490913"/>
          </a:xfrm>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6990943E-7973-4A3E-9F27-EF720B9AC390}" type="slidenum">
              <a:rPr lang="es-MX" smtClean="0"/>
              <a:t>4</a:t>
            </a:fld>
            <a:endParaRPr lang="es-MX"/>
          </a:p>
        </p:txBody>
      </p:sp>
    </p:spTree>
    <p:extLst>
      <p:ext uri="{BB962C8B-B14F-4D97-AF65-F5344CB8AC3E}">
        <p14:creationId xmlns:p14="http://schemas.microsoft.com/office/powerpoint/2010/main" val="1222390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30300" y="698500"/>
            <a:ext cx="4694238" cy="3490913"/>
          </a:xfrm>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6990943E-7973-4A3E-9F27-EF720B9AC390}" type="slidenum">
              <a:rPr lang="es-MX" smtClean="0"/>
              <a:t>5</a:t>
            </a:fld>
            <a:endParaRPr lang="es-MX"/>
          </a:p>
        </p:txBody>
      </p:sp>
    </p:spTree>
    <p:extLst>
      <p:ext uri="{BB962C8B-B14F-4D97-AF65-F5344CB8AC3E}">
        <p14:creationId xmlns:p14="http://schemas.microsoft.com/office/powerpoint/2010/main" val="803159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6990943E-7973-4A3E-9F27-EF720B9AC390}" type="slidenum">
              <a:rPr lang="es-MX" smtClean="0"/>
              <a:t>6</a:t>
            </a:fld>
            <a:endParaRPr lang="es-MX"/>
          </a:p>
        </p:txBody>
      </p:sp>
    </p:spTree>
    <p:extLst>
      <p:ext uri="{BB962C8B-B14F-4D97-AF65-F5344CB8AC3E}">
        <p14:creationId xmlns:p14="http://schemas.microsoft.com/office/powerpoint/2010/main" val="916475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30300" y="698500"/>
            <a:ext cx="4694238" cy="3490913"/>
          </a:xfrm>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6990943E-7973-4A3E-9F27-EF720B9AC390}" type="slidenum">
              <a:rPr lang="es-MX" smtClean="0"/>
              <a:t>17</a:t>
            </a:fld>
            <a:endParaRPr lang="es-MX"/>
          </a:p>
        </p:txBody>
      </p:sp>
    </p:spTree>
    <p:extLst>
      <p:ext uri="{BB962C8B-B14F-4D97-AF65-F5344CB8AC3E}">
        <p14:creationId xmlns:p14="http://schemas.microsoft.com/office/powerpoint/2010/main" val="1803344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30300" y="698500"/>
            <a:ext cx="4694238" cy="3490913"/>
          </a:xfrm>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6990943E-7973-4A3E-9F27-EF720B9AC390}" type="slidenum">
              <a:rPr lang="es-MX" smtClean="0"/>
              <a:t>18</a:t>
            </a:fld>
            <a:endParaRPr lang="es-MX"/>
          </a:p>
        </p:txBody>
      </p:sp>
    </p:spTree>
    <p:extLst>
      <p:ext uri="{BB962C8B-B14F-4D97-AF65-F5344CB8AC3E}">
        <p14:creationId xmlns:p14="http://schemas.microsoft.com/office/powerpoint/2010/main" val="1088630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42474" y="2286756"/>
            <a:ext cx="8414703" cy="157789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484948" y="4171368"/>
            <a:ext cx="6929755" cy="1881205"/>
          </a:xfrm>
        </p:spPr>
        <p:txBody>
          <a:bodyPr/>
          <a:lstStyle>
            <a:lvl1pPr marL="0" indent="0" algn="ctr">
              <a:buNone/>
              <a:defRPr>
                <a:solidFill>
                  <a:schemeClr val="tx1">
                    <a:tint val="75000"/>
                  </a:schemeClr>
                </a:solidFill>
              </a:defRPr>
            </a:lvl1pPr>
            <a:lvl2pPr marL="368046" indent="0" algn="ctr">
              <a:buNone/>
              <a:defRPr>
                <a:solidFill>
                  <a:schemeClr val="tx1">
                    <a:tint val="75000"/>
                  </a:schemeClr>
                </a:solidFill>
              </a:defRPr>
            </a:lvl2pPr>
            <a:lvl3pPr marL="736092" indent="0" algn="ctr">
              <a:buNone/>
              <a:defRPr>
                <a:solidFill>
                  <a:schemeClr val="tx1">
                    <a:tint val="75000"/>
                  </a:schemeClr>
                </a:solidFill>
              </a:defRPr>
            </a:lvl3pPr>
            <a:lvl4pPr marL="1104138" indent="0" algn="ctr">
              <a:buNone/>
              <a:defRPr>
                <a:solidFill>
                  <a:schemeClr val="tx1">
                    <a:tint val="75000"/>
                  </a:schemeClr>
                </a:solidFill>
              </a:defRPr>
            </a:lvl4pPr>
            <a:lvl5pPr marL="1472184" indent="0" algn="ctr">
              <a:buNone/>
              <a:defRPr>
                <a:solidFill>
                  <a:schemeClr val="tx1">
                    <a:tint val="75000"/>
                  </a:schemeClr>
                </a:solidFill>
              </a:defRPr>
            </a:lvl5pPr>
            <a:lvl6pPr marL="1840230" indent="0" algn="ctr">
              <a:buNone/>
              <a:defRPr>
                <a:solidFill>
                  <a:schemeClr val="tx1">
                    <a:tint val="75000"/>
                  </a:schemeClr>
                </a:solidFill>
              </a:defRPr>
            </a:lvl6pPr>
            <a:lvl7pPr marL="2208276" indent="0" algn="ctr">
              <a:buNone/>
              <a:defRPr>
                <a:solidFill>
                  <a:schemeClr val="tx1">
                    <a:tint val="75000"/>
                  </a:schemeClr>
                </a:solidFill>
              </a:defRPr>
            </a:lvl7pPr>
            <a:lvl8pPr marL="2576322" indent="0" algn="ctr">
              <a:buNone/>
              <a:defRPr>
                <a:solidFill>
                  <a:schemeClr val="tx1">
                    <a:tint val="75000"/>
                  </a:schemeClr>
                </a:solidFill>
              </a:defRPr>
            </a:lvl8pPr>
            <a:lvl9pPr marL="2944368"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E366E660-EE6E-4FB9-A122-2991186384BD}" type="datetime1">
              <a:rPr lang="es-MX" smtClean="0"/>
              <a:t>28/03/2019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2817928-CE59-4505-B817-EA43B4131EFF}" type="slidenum">
              <a:rPr lang="es-MX" smtClean="0"/>
              <a:t>‹Nº›</a:t>
            </a:fld>
            <a:endParaRPr lang="es-MX"/>
          </a:p>
        </p:txBody>
      </p:sp>
    </p:spTree>
    <p:extLst>
      <p:ext uri="{BB962C8B-B14F-4D97-AF65-F5344CB8AC3E}">
        <p14:creationId xmlns:p14="http://schemas.microsoft.com/office/powerpoint/2010/main" val="1794904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3225656E-BE84-4754-B909-B90F590CDA16}" type="datetime1">
              <a:rPr lang="es-MX" smtClean="0"/>
              <a:t>28/03/2019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2817928-CE59-4505-B817-EA43B4131EFF}" type="slidenum">
              <a:rPr lang="es-MX" smtClean="0"/>
              <a:t>‹Nº›</a:t>
            </a:fld>
            <a:endParaRPr lang="es-MX"/>
          </a:p>
        </p:txBody>
      </p:sp>
    </p:spTree>
    <p:extLst>
      <p:ext uri="{BB962C8B-B14F-4D97-AF65-F5344CB8AC3E}">
        <p14:creationId xmlns:p14="http://schemas.microsoft.com/office/powerpoint/2010/main" val="1123246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5382934" y="393623"/>
            <a:ext cx="1670567" cy="8373408"/>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371238" y="393623"/>
            <a:ext cx="4846704" cy="837340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2F016571-F721-4115-A9BA-458A33A73FA3}" type="datetime1">
              <a:rPr lang="es-MX" smtClean="0"/>
              <a:t>28/03/2019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2817928-CE59-4505-B817-EA43B4131EFF}" type="slidenum">
              <a:rPr lang="es-MX" smtClean="0"/>
              <a:t>‹Nº›</a:t>
            </a:fld>
            <a:endParaRPr lang="es-MX"/>
          </a:p>
        </p:txBody>
      </p:sp>
    </p:spTree>
    <p:extLst>
      <p:ext uri="{BB962C8B-B14F-4D97-AF65-F5344CB8AC3E}">
        <p14:creationId xmlns:p14="http://schemas.microsoft.com/office/powerpoint/2010/main" val="1447206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B229D03B-8655-42DE-A338-230E6F546F6D}" type="datetime1">
              <a:rPr lang="es-MX" smtClean="0"/>
              <a:t>28/03/2019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2817928-CE59-4505-B817-EA43B4131EFF}" type="slidenum">
              <a:rPr lang="es-MX" smtClean="0"/>
              <a:t>‹Nº›</a:t>
            </a:fld>
            <a:endParaRPr lang="es-MX"/>
          </a:p>
        </p:txBody>
      </p:sp>
    </p:spTree>
    <p:extLst>
      <p:ext uri="{BB962C8B-B14F-4D97-AF65-F5344CB8AC3E}">
        <p14:creationId xmlns:p14="http://schemas.microsoft.com/office/powerpoint/2010/main" val="414903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82004" y="4730277"/>
            <a:ext cx="8414703" cy="1462024"/>
          </a:xfrm>
        </p:spPr>
        <p:txBody>
          <a:bodyPr anchor="t"/>
          <a:lstStyle>
            <a:lvl1pPr algn="l">
              <a:defRPr sz="322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82004" y="3120008"/>
            <a:ext cx="8414703" cy="1610270"/>
          </a:xfrm>
        </p:spPr>
        <p:txBody>
          <a:bodyPr anchor="b"/>
          <a:lstStyle>
            <a:lvl1pPr marL="0" indent="0">
              <a:buNone/>
              <a:defRPr sz="1610">
                <a:solidFill>
                  <a:schemeClr val="tx1">
                    <a:tint val="75000"/>
                  </a:schemeClr>
                </a:solidFill>
              </a:defRPr>
            </a:lvl1pPr>
            <a:lvl2pPr marL="368046" indent="0">
              <a:buNone/>
              <a:defRPr sz="1449">
                <a:solidFill>
                  <a:schemeClr val="tx1">
                    <a:tint val="75000"/>
                  </a:schemeClr>
                </a:solidFill>
              </a:defRPr>
            </a:lvl2pPr>
            <a:lvl3pPr marL="736092" indent="0">
              <a:buNone/>
              <a:defRPr sz="1288">
                <a:solidFill>
                  <a:schemeClr val="tx1">
                    <a:tint val="75000"/>
                  </a:schemeClr>
                </a:solidFill>
              </a:defRPr>
            </a:lvl3pPr>
            <a:lvl4pPr marL="1104138" indent="0">
              <a:buNone/>
              <a:defRPr sz="1127">
                <a:solidFill>
                  <a:schemeClr val="tx1">
                    <a:tint val="75000"/>
                  </a:schemeClr>
                </a:solidFill>
              </a:defRPr>
            </a:lvl4pPr>
            <a:lvl5pPr marL="1472184" indent="0">
              <a:buNone/>
              <a:defRPr sz="1127">
                <a:solidFill>
                  <a:schemeClr val="tx1">
                    <a:tint val="75000"/>
                  </a:schemeClr>
                </a:solidFill>
              </a:defRPr>
            </a:lvl5pPr>
            <a:lvl6pPr marL="1840230" indent="0">
              <a:buNone/>
              <a:defRPr sz="1127">
                <a:solidFill>
                  <a:schemeClr val="tx1">
                    <a:tint val="75000"/>
                  </a:schemeClr>
                </a:solidFill>
              </a:defRPr>
            </a:lvl6pPr>
            <a:lvl7pPr marL="2208276" indent="0">
              <a:buNone/>
              <a:defRPr sz="1127">
                <a:solidFill>
                  <a:schemeClr val="tx1">
                    <a:tint val="75000"/>
                  </a:schemeClr>
                </a:solidFill>
              </a:defRPr>
            </a:lvl7pPr>
            <a:lvl8pPr marL="2576322" indent="0">
              <a:buNone/>
              <a:defRPr sz="1127">
                <a:solidFill>
                  <a:schemeClr val="tx1">
                    <a:tint val="75000"/>
                  </a:schemeClr>
                </a:solidFill>
              </a:defRPr>
            </a:lvl8pPr>
            <a:lvl9pPr marL="2944368" indent="0">
              <a:buNone/>
              <a:defRPr sz="1127">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1BE9548-1181-45D2-AFB8-E68FFA66DED1}" type="datetime1">
              <a:rPr lang="es-MX" smtClean="0"/>
              <a:t>28/03/2019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2817928-CE59-4505-B817-EA43B4131EFF}" type="slidenum">
              <a:rPr lang="es-MX" smtClean="0"/>
              <a:t>‹Nº›</a:t>
            </a:fld>
            <a:endParaRPr lang="es-MX"/>
          </a:p>
        </p:txBody>
      </p:sp>
    </p:spTree>
    <p:extLst>
      <p:ext uri="{BB962C8B-B14F-4D97-AF65-F5344CB8AC3E}">
        <p14:creationId xmlns:p14="http://schemas.microsoft.com/office/powerpoint/2010/main" val="1177342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371237" y="2290163"/>
            <a:ext cx="3258635" cy="6476868"/>
          </a:xfrm>
        </p:spPr>
        <p:txBody>
          <a:bodyPr/>
          <a:lstStyle>
            <a:lvl1pPr>
              <a:defRPr sz="2254"/>
            </a:lvl1pPr>
            <a:lvl2pPr>
              <a:defRPr sz="1932"/>
            </a:lvl2pPr>
            <a:lvl3pPr>
              <a:defRPr sz="1610"/>
            </a:lvl3pPr>
            <a:lvl4pPr>
              <a:defRPr sz="1449"/>
            </a:lvl4pPr>
            <a:lvl5pPr>
              <a:defRPr sz="1449"/>
            </a:lvl5pPr>
            <a:lvl6pPr>
              <a:defRPr sz="1449"/>
            </a:lvl6pPr>
            <a:lvl7pPr>
              <a:defRPr sz="1449"/>
            </a:lvl7pPr>
            <a:lvl8pPr>
              <a:defRPr sz="1449"/>
            </a:lvl8pPr>
            <a:lvl9pPr>
              <a:defRPr sz="1449"/>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3794866" y="2290163"/>
            <a:ext cx="3258635" cy="6476868"/>
          </a:xfrm>
        </p:spPr>
        <p:txBody>
          <a:bodyPr/>
          <a:lstStyle>
            <a:lvl1pPr>
              <a:defRPr sz="2254"/>
            </a:lvl1pPr>
            <a:lvl2pPr>
              <a:defRPr sz="1932"/>
            </a:lvl2pPr>
            <a:lvl3pPr>
              <a:defRPr sz="1610"/>
            </a:lvl3pPr>
            <a:lvl4pPr>
              <a:defRPr sz="1449"/>
            </a:lvl4pPr>
            <a:lvl5pPr>
              <a:defRPr sz="1449"/>
            </a:lvl5pPr>
            <a:lvl6pPr>
              <a:defRPr sz="1449"/>
            </a:lvl6pPr>
            <a:lvl7pPr>
              <a:defRPr sz="1449"/>
            </a:lvl7pPr>
            <a:lvl8pPr>
              <a:defRPr sz="1449"/>
            </a:lvl8pPr>
            <a:lvl9pPr>
              <a:defRPr sz="1449"/>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ABA06A74-452E-4B79-A186-99FE0B1C0AFA}" type="datetime1">
              <a:rPr lang="es-MX" smtClean="0"/>
              <a:t>28/03/2019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12817928-CE59-4505-B817-EA43B4131EFF}" type="slidenum">
              <a:rPr lang="es-MX" smtClean="0"/>
              <a:t>‹Nº›</a:t>
            </a:fld>
            <a:endParaRPr lang="es-MX"/>
          </a:p>
        </p:txBody>
      </p:sp>
    </p:spTree>
    <p:extLst>
      <p:ext uri="{BB962C8B-B14F-4D97-AF65-F5344CB8AC3E}">
        <p14:creationId xmlns:p14="http://schemas.microsoft.com/office/powerpoint/2010/main" val="3540005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94983" y="294791"/>
            <a:ext cx="8909685" cy="1226873"/>
          </a:xfr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94983" y="1647759"/>
            <a:ext cx="4374065" cy="686708"/>
          </a:xfrm>
        </p:spPr>
        <p:txBody>
          <a:bodyPr anchor="b"/>
          <a:lstStyle>
            <a:lvl1pPr marL="0" indent="0">
              <a:buNone/>
              <a:defRPr sz="1932" b="1"/>
            </a:lvl1pPr>
            <a:lvl2pPr marL="368046" indent="0">
              <a:buNone/>
              <a:defRPr sz="1610" b="1"/>
            </a:lvl2pPr>
            <a:lvl3pPr marL="736092" indent="0">
              <a:buNone/>
              <a:defRPr sz="1449" b="1"/>
            </a:lvl3pPr>
            <a:lvl4pPr marL="1104138" indent="0">
              <a:buNone/>
              <a:defRPr sz="1288" b="1"/>
            </a:lvl4pPr>
            <a:lvl5pPr marL="1472184" indent="0">
              <a:buNone/>
              <a:defRPr sz="1288" b="1"/>
            </a:lvl5pPr>
            <a:lvl6pPr marL="1840230" indent="0">
              <a:buNone/>
              <a:defRPr sz="1288" b="1"/>
            </a:lvl6pPr>
            <a:lvl7pPr marL="2208276" indent="0">
              <a:buNone/>
              <a:defRPr sz="1288" b="1"/>
            </a:lvl7pPr>
            <a:lvl8pPr marL="2576322" indent="0">
              <a:buNone/>
              <a:defRPr sz="1288" b="1"/>
            </a:lvl8pPr>
            <a:lvl9pPr marL="2944368" indent="0">
              <a:buNone/>
              <a:defRPr sz="1288"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94983" y="2334467"/>
            <a:ext cx="4374065" cy="4241232"/>
          </a:xfrm>
        </p:spPr>
        <p:txBody>
          <a:bodyPr/>
          <a:lstStyle>
            <a:lvl1pPr>
              <a:defRPr sz="1932"/>
            </a:lvl1pPr>
            <a:lvl2pPr>
              <a:defRPr sz="1610"/>
            </a:lvl2pPr>
            <a:lvl3pPr>
              <a:defRPr sz="1449"/>
            </a:lvl3pPr>
            <a:lvl4pPr>
              <a:defRPr sz="1288"/>
            </a:lvl4pPr>
            <a:lvl5pPr>
              <a:defRPr sz="1288"/>
            </a:lvl5pPr>
            <a:lvl6pPr>
              <a:defRPr sz="1288"/>
            </a:lvl6pPr>
            <a:lvl7pPr>
              <a:defRPr sz="1288"/>
            </a:lvl7pPr>
            <a:lvl8pPr>
              <a:defRPr sz="1288"/>
            </a:lvl8pPr>
            <a:lvl9pPr>
              <a:defRPr sz="1288"/>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5028886" y="1647759"/>
            <a:ext cx="4375782" cy="686708"/>
          </a:xfrm>
        </p:spPr>
        <p:txBody>
          <a:bodyPr anchor="b"/>
          <a:lstStyle>
            <a:lvl1pPr marL="0" indent="0">
              <a:buNone/>
              <a:defRPr sz="1932" b="1"/>
            </a:lvl1pPr>
            <a:lvl2pPr marL="368046" indent="0">
              <a:buNone/>
              <a:defRPr sz="1610" b="1"/>
            </a:lvl2pPr>
            <a:lvl3pPr marL="736092" indent="0">
              <a:buNone/>
              <a:defRPr sz="1449" b="1"/>
            </a:lvl3pPr>
            <a:lvl4pPr marL="1104138" indent="0">
              <a:buNone/>
              <a:defRPr sz="1288" b="1"/>
            </a:lvl4pPr>
            <a:lvl5pPr marL="1472184" indent="0">
              <a:buNone/>
              <a:defRPr sz="1288" b="1"/>
            </a:lvl5pPr>
            <a:lvl6pPr marL="1840230" indent="0">
              <a:buNone/>
              <a:defRPr sz="1288" b="1"/>
            </a:lvl6pPr>
            <a:lvl7pPr marL="2208276" indent="0">
              <a:buNone/>
              <a:defRPr sz="1288" b="1"/>
            </a:lvl7pPr>
            <a:lvl8pPr marL="2576322" indent="0">
              <a:buNone/>
              <a:defRPr sz="1288" b="1"/>
            </a:lvl8pPr>
            <a:lvl9pPr marL="2944368" indent="0">
              <a:buNone/>
              <a:defRPr sz="1288"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028886" y="2334467"/>
            <a:ext cx="4375782" cy="4241232"/>
          </a:xfrm>
        </p:spPr>
        <p:txBody>
          <a:bodyPr/>
          <a:lstStyle>
            <a:lvl1pPr>
              <a:defRPr sz="1932"/>
            </a:lvl1pPr>
            <a:lvl2pPr>
              <a:defRPr sz="1610"/>
            </a:lvl2pPr>
            <a:lvl3pPr>
              <a:defRPr sz="1449"/>
            </a:lvl3pPr>
            <a:lvl4pPr>
              <a:defRPr sz="1288"/>
            </a:lvl4pPr>
            <a:lvl5pPr>
              <a:defRPr sz="1288"/>
            </a:lvl5pPr>
            <a:lvl6pPr>
              <a:defRPr sz="1288"/>
            </a:lvl6pPr>
            <a:lvl7pPr>
              <a:defRPr sz="1288"/>
            </a:lvl7pPr>
            <a:lvl8pPr>
              <a:defRPr sz="1288"/>
            </a:lvl8pPr>
            <a:lvl9pPr>
              <a:defRPr sz="1288"/>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B7080BD5-A6BB-4BA0-9369-0D2E84AE6DAC}" type="datetime1">
              <a:rPr lang="es-MX" smtClean="0"/>
              <a:t>28/03/2019</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12817928-CE59-4505-B817-EA43B4131EFF}" type="slidenum">
              <a:rPr lang="es-MX" smtClean="0"/>
              <a:t>‹Nº›</a:t>
            </a:fld>
            <a:endParaRPr lang="es-MX"/>
          </a:p>
        </p:txBody>
      </p:sp>
    </p:spTree>
    <p:extLst>
      <p:ext uri="{BB962C8B-B14F-4D97-AF65-F5344CB8AC3E}">
        <p14:creationId xmlns:p14="http://schemas.microsoft.com/office/powerpoint/2010/main" val="2343349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A29E489D-1202-4483-8D20-24D619CF1A11}" type="datetime1">
              <a:rPr lang="es-MX" smtClean="0"/>
              <a:t>28/03/2019</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12817928-CE59-4505-B817-EA43B4131EFF}" type="slidenum">
              <a:rPr lang="es-MX" smtClean="0"/>
              <a:t>‹Nº›</a:t>
            </a:fld>
            <a:endParaRPr lang="es-MX"/>
          </a:p>
        </p:txBody>
      </p:sp>
    </p:spTree>
    <p:extLst>
      <p:ext uri="{BB962C8B-B14F-4D97-AF65-F5344CB8AC3E}">
        <p14:creationId xmlns:p14="http://schemas.microsoft.com/office/powerpoint/2010/main" val="364430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0CCE912-7191-460D-941C-F2D56DAE4CC2}" type="datetime1">
              <a:rPr lang="es-MX" smtClean="0"/>
              <a:t>28/03/2019</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12817928-CE59-4505-B817-EA43B4131EFF}" type="slidenum">
              <a:rPr lang="es-MX" smtClean="0"/>
              <a:t>‹Nº›</a:t>
            </a:fld>
            <a:endParaRPr lang="es-MX"/>
          </a:p>
        </p:txBody>
      </p:sp>
    </p:spTree>
    <p:extLst>
      <p:ext uri="{BB962C8B-B14F-4D97-AF65-F5344CB8AC3E}">
        <p14:creationId xmlns:p14="http://schemas.microsoft.com/office/powerpoint/2010/main" val="277588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94983" y="293087"/>
            <a:ext cx="3256917" cy="1247321"/>
          </a:xfrm>
        </p:spPr>
        <p:txBody>
          <a:bodyPr anchor="b"/>
          <a:lstStyle>
            <a:lvl1pPr algn="l">
              <a:defRPr sz="161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870488" y="293087"/>
            <a:ext cx="5534180" cy="6282613"/>
          </a:xfrm>
        </p:spPr>
        <p:txBody>
          <a:bodyPr/>
          <a:lstStyle>
            <a:lvl1pPr>
              <a:defRPr sz="2576"/>
            </a:lvl1pPr>
            <a:lvl2pPr>
              <a:defRPr sz="2254"/>
            </a:lvl2pPr>
            <a:lvl3pPr>
              <a:defRPr sz="1932"/>
            </a:lvl3pPr>
            <a:lvl4pPr>
              <a:defRPr sz="1610"/>
            </a:lvl4pPr>
            <a:lvl5pPr>
              <a:defRPr sz="1610"/>
            </a:lvl5pPr>
            <a:lvl6pPr>
              <a:defRPr sz="1610"/>
            </a:lvl6pPr>
            <a:lvl7pPr>
              <a:defRPr sz="1610"/>
            </a:lvl7pPr>
            <a:lvl8pPr>
              <a:defRPr sz="1610"/>
            </a:lvl8pPr>
            <a:lvl9pPr>
              <a:defRPr sz="161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94983" y="1540408"/>
            <a:ext cx="3256917" cy="5035292"/>
          </a:xfrm>
        </p:spPr>
        <p:txBody>
          <a:bodyPr/>
          <a:lstStyle>
            <a:lvl1pPr marL="0" indent="0">
              <a:buNone/>
              <a:defRPr sz="1127"/>
            </a:lvl1pPr>
            <a:lvl2pPr marL="368046" indent="0">
              <a:buNone/>
              <a:defRPr sz="966"/>
            </a:lvl2pPr>
            <a:lvl3pPr marL="736092" indent="0">
              <a:buNone/>
              <a:defRPr sz="805"/>
            </a:lvl3pPr>
            <a:lvl4pPr marL="1104138" indent="0">
              <a:buNone/>
              <a:defRPr sz="725"/>
            </a:lvl4pPr>
            <a:lvl5pPr marL="1472184" indent="0">
              <a:buNone/>
              <a:defRPr sz="725"/>
            </a:lvl5pPr>
            <a:lvl6pPr marL="1840230" indent="0">
              <a:buNone/>
              <a:defRPr sz="725"/>
            </a:lvl6pPr>
            <a:lvl7pPr marL="2208276" indent="0">
              <a:buNone/>
              <a:defRPr sz="725"/>
            </a:lvl7pPr>
            <a:lvl8pPr marL="2576322" indent="0">
              <a:buNone/>
              <a:defRPr sz="725"/>
            </a:lvl8pPr>
            <a:lvl9pPr marL="2944368" indent="0">
              <a:buNone/>
              <a:defRPr sz="725"/>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38E8FA9-EAF7-4E9C-924C-44149202A378}" type="datetime1">
              <a:rPr lang="es-MX" smtClean="0"/>
              <a:t>28/03/2019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12817928-CE59-4505-B817-EA43B4131EFF}" type="slidenum">
              <a:rPr lang="es-MX" smtClean="0"/>
              <a:t>‹Nº›</a:t>
            </a:fld>
            <a:endParaRPr lang="es-MX"/>
          </a:p>
        </p:txBody>
      </p:sp>
    </p:spTree>
    <p:extLst>
      <p:ext uri="{BB962C8B-B14F-4D97-AF65-F5344CB8AC3E}">
        <p14:creationId xmlns:p14="http://schemas.microsoft.com/office/powerpoint/2010/main" val="3043336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40401" y="5152867"/>
            <a:ext cx="5939790" cy="608325"/>
          </a:xfrm>
        </p:spPr>
        <p:txBody>
          <a:bodyPr anchor="b"/>
          <a:lstStyle>
            <a:lvl1pPr algn="l">
              <a:defRPr sz="161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940401" y="657740"/>
            <a:ext cx="5939790" cy="4416743"/>
          </a:xfrm>
        </p:spPr>
        <p:txBody>
          <a:bodyPr/>
          <a:lstStyle>
            <a:lvl1pPr marL="0" indent="0">
              <a:buNone/>
              <a:defRPr sz="2576"/>
            </a:lvl1pPr>
            <a:lvl2pPr marL="368046" indent="0">
              <a:buNone/>
              <a:defRPr sz="2254"/>
            </a:lvl2pPr>
            <a:lvl3pPr marL="736092" indent="0">
              <a:buNone/>
              <a:defRPr sz="1932"/>
            </a:lvl3pPr>
            <a:lvl4pPr marL="1104138" indent="0">
              <a:buNone/>
              <a:defRPr sz="1610"/>
            </a:lvl4pPr>
            <a:lvl5pPr marL="1472184" indent="0">
              <a:buNone/>
              <a:defRPr sz="1610"/>
            </a:lvl5pPr>
            <a:lvl6pPr marL="1840230" indent="0">
              <a:buNone/>
              <a:defRPr sz="1610"/>
            </a:lvl6pPr>
            <a:lvl7pPr marL="2208276" indent="0">
              <a:buNone/>
              <a:defRPr sz="1610"/>
            </a:lvl7pPr>
            <a:lvl8pPr marL="2576322" indent="0">
              <a:buNone/>
              <a:defRPr sz="1610"/>
            </a:lvl8pPr>
            <a:lvl9pPr marL="2944368" indent="0">
              <a:buNone/>
              <a:defRPr sz="1610"/>
            </a:lvl9pPr>
          </a:lstStyle>
          <a:p>
            <a:endParaRPr lang="es-MX"/>
          </a:p>
        </p:txBody>
      </p:sp>
      <p:sp>
        <p:nvSpPr>
          <p:cNvPr id="4" name="3 Marcador de texto"/>
          <p:cNvSpPr>
            <a:spLocks noGrp="1"/>
          </p:cNvSpPr>
          <p:nvPr>
            <p:ph type="body" sz="half" idx="2"/>
          </p:nvPr>
        </p:nvSpPr>
        <p:spPr>
          <a:xfrm>
            <a:off x="1940401" y="5761192"/>
            <a:ext cx="5939790" cy="863922"/>
          </a:xfrm>
        </p:spPr>
        <p:txBody>
          <a:bodyPr/>
          <a:lstStyle>
            <a:lvl1pPr marL="0" indent="0">
              <a:buNone/>
              <a:defRPr sz="1127"/>
            </a:lvl1pPr>
            <a:lvl2pPr marL="368046" indent="0">
              <a:buNone/>
              <a:defRPr sz="966"/>
            </a:lvl2pPr>
            <a:lvl3pPr marL="736092" indent="0">
              <a:buNone/>
              <a:defRPr sz="805"/>
            </a:lvl3pPr>
            <a:lvl4pPr marL="1104138" indent="0">
              <a:buNone/>
              <a:defRPr sz="725"/>
            </a:lvl4pPr>
            <a:lvl5pPr marL="1472184" indent="0">
              <a:buNone/>
              <a:defRPr sz="725"/>
            </a:lvl5pPr>
            <a:lvl6pPr marL="1840230" indent="0">
              <a:buNone/>
              <a:defRPr sz="725"/>
            </a:lvl6pPr>
            <a:lvl7pPr marL="2208276" indent="0">
              <a:buNone/>
              <a:defRPr sz="725"/>
            </a:lvl7pPr>
            <a:lvl8pPr marL="2576322" indent="0">
              <a:buNone/>
              <a:defRPr sz="725"/>
            </a:lvl8pPr>
            <a:lvl9pPr marL="2944368" indent="0">
              <a:buNone/>
              <a:defRPr sz="725"/>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3C25A80-9519-4570-A8B5-23955C09C313}" type="datetime1">
              <a:rPr lang="es-MX" smtClean="0"/>
              <a:t>28/03/2019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12817928-CE59-4505-B817-EA43B4131EFF}" type="slidenum">
              <a:rPr lang="es-MX" smtClean="0"/>
              <a:t>‹Nº›</a:t>
            </a:fld>
            <a:endParaRPr lang="es-MX"/>
          </a:p>
        </p:txBody>
      </p:sp>
    </p:spTree>
    <p:extLst>
      <p:ext uri="{BB962C8B-B14F-4D97-AF65-F5344CB8AC3E}">
        <p14:creationId xmlns:p14="http://schemas.microsoft.com/office/powerpoint/2010/main" val="2999164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94983" y="294791"/>
            <a:ext cx="8909685" cy="122687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94983" y="1717623"/>
            <a:ext cx="8909685" cy="485807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94983" y="6822778"/>
            <a:ext cx="2309918" cy="391917"/>
          </a:xfrm>
          <a:prstGeom prst="rect">
            <a:avLst/>
          </a:prstGeom>
        </p:spPr>
        <p:txBody>
          <a:bodyPr vert="horz" lIns="91440" tIns="45720" rIns="91440" bIns="45720" rtlCol="0" anchor="ctr"/>
          <a:lstStyle>
            <a:lvl1pPr algn="l">
              <a:defRPr sz="966">
                <a:solidFill>
                  <a:schemeClr val="tx1">
                    <a:tint val="75000"/>
                  </a:schemeClr>
                </a:solidFill>
              </a:defRPr>
            </a:lvl1pPr>
          </a:lstStyle>
          <a:p>
            <a:fld id="{51500BFB-3319-4BA8-9643-EF7C4166D091}" type="datetime1">
              <a:rPr lang="es-MX" smtClean="0"/>
              <a:t>28/03/2019</a:t>
            </a:fld>
            <a:endParaRPr lang="es-MX"/>
          </a:p>
        </p:txBody>
      </p:sp>
      <p:sp>
        <p:nvSpPr>
          <p:cNvPr id="5" name="4 Marcador de pie de página"/>
          <p:cNvSpPr>
            <a:spLocks noGrp="1"/>
          </p:cNvSpPr>
          <p:nvPr>
            <p:ph type="ftr" sz="quarter" idx="3"/>
          </p:nvPr>
        </p:nvSpPr>
        <p:spPr>
          <a:xfrm>
            <a:off x="3382381" y="6822778"/>
            <a:ext cx="3134889" cy="391917"/>
          </a:xfrm>
          <a:prstGeom prst="rect">
            <a:avLst/>
          </a:prstGeom>
        </p:spPr>
        <p:txBody>
          <a:bodyPr vert="horz" lIns="91440" tIns="45720" rIns="91440" bIns="45720" rtlCol="0" anchor="ctr"/>
          <a:lstStyle>
            <a:lvl1pPr algn="ctr">
              <a:defRPr sz="966">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7094749" y="6822778"/>
            <a:ext cx="2309918" cy="391917"/>
          </a:xfrm>
          <a:prstGeom prst="rect">
            <a:avLst/>
          </a:prstGeom>
        </p:spPr>
        <p:txBody>
          <a:bodyPr vert="horz" lIns="91440" tIns="45720" rIns="91440" bIns="45720" rtlCol="0" anchor="ctr"/>
          <a:lstStyle>
            <a:lvl1pPr algn="r">
              <a:defRPr sz="966">
                <a:solidFill>
                  <a:schemeClr val="tx1">
                    <a:tint val="75000"/>
                  </a:schemeClr>
                </a:solidFill>
              </a:defRPr>
            </a:lvl1pPr>
          </a:lstStyle>
          <a:p>
            <a:fld id="{12817928-CE59-4505-B817-EA43B4131EFF}" type="slidenum">
              <a:rPr lang="es-MX" smtClean="0"/>
              <a:t>‹Nº›</a:t>
            </a:fld>
            <a:endParaRPr lang="es-MX"/>
          </a:p>
        </p:txBody>
      </p:sp>
    </p:spTree>
    <p:extLst>
      <p:ext uri="{BB962C8B-B14F-4D97-AF65-F5344CB8AC3E}">
        <p14:creationId xmlns:p14="http://schemas.microsoft.com/office/powerpoint/2010/main" val="3659750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736092" rtl="0" eaLnBrk="1" latinLnBrk="0" hangingPunct="1">
        <a:spcBef>
          <a:spcPct val="0"/>
        </a:spcBef>
        <a:buNone/>
        <a:defRPr sz="3542" kern="1200">
          <a:solidFill>
            <a:schemeClr val="tx1"/>
          </a:solidFill>
          <a:latin typeface="+mj-lt"/>
          <a:ea typeface="+mj-ea"/>
          <a:cs typeface="+mj-cs"/>
        </a:defRPr>
      </a:lvl1pPr>
    </p:titleStyle>
    <p:bodyStyle>
      <a:lvl1pPr marL="276035" indent="-276035" algn="l" defTabSz="736092" rtl="0" eaLnBrk="1" latinLnBrk="0" hangingPunct="1">
        <a:spcBef>
          <a:spcPct val="20000"/>
        </a:spcBef>
        <a:buFont typeface="Arial" pitchFamily="34" charset="0"/>
        <a:buChar char="•"/>
        <a:defRPr sz="2576" kern="1200">
          <a:solidFill>
            <a:schemeClr val="tx1"/>
          </a:solidFill>
          <a:latin typeface="+mn-lt"/>
          <a:ea typeface="+mn-ea"/>
          <a:cs typeface="+mn-cs"/>
        </a:defRPr>
      </a:lvl1pPr>
      <a:lvl2pPr marL="598075" indent="-230029" algn="l" defTabSz="736092" rtl="0" eaLnBrk="1" latinLnBrk="0" hangingPunct="1">
        <a:spcBef>
          <a:spcPct val="20000"/>
        </a:spcBef>
        <a:buFont typeface="Arial" pitchFamily="34" charset="0"/>
        <a:buChar char="–"/>
        <a:defRPr sz="2254" kern="1200">
          <a:solidFill>
            <a:schemeClr val="tx1"/>
          </a:solidFill>
          <a:latin typeface="+mn-lt"/>
          <a:ea typeface="+mn-ea"/>
          <a:cs typeface="+mn-cs"/>
        </a:defRPr>
      </a:lvl2pPr>
      <a:lvl3pPr marL="920115" indent="-184023" algn="l" defTabSz="736092" rtl="0" eaLnBrk="1" latinLnBrk="0" hangingPunct="1">
        <a:spcBef>
          <a:spcPct val="20000"/>
        </a:spcBef>
        <a:buFont typeface="Arial" pitchFamily="34" charset="0"/>
        <a:buChar char="•"/>
        <a:defRPr sz="1932" kern="1200">
          <a:solidFill>
            <a:schemeClr val="tx1"/>
          </a:solidFill>
          <a:latin typeface="+mn-lt"/>
          <a:ea typeface="+mn-ea"/>
          <a:cs typeface="+mn-cs"/>
        </a:defRPr>
      </a:lvl3pPr>
      <a:lvl4pPr marL="1288161" indent="-184023" algn="l" defTabSz="736092" rtl="0" eaLnBrk="1" latinLnBrk="0" hangingPunct="1">
        <a:spcBef>
          <a:spcPct val="20000"/>
        </a:spcBef>
        <a:buFont typeface="Arial" pitchFamily="34" charset="0"/>
        <a:buChar char="–"/>
        <a:defRPr sz="1610" kern="1200">
          <a:solidFill>
            <a:schemeClr val="tx1"/>
          </a:solidFill>
          <a:latin typeface="+mn-lt"/>
          <a:ea typeface="+mn-ea"/>
          <a:cs typeface="+mn-cs"/>
        </a:defRPr>
      </a:lvl4pPr>
      <a:lvl5pPr marL="1656207" indent="-184023" algn="l" defTabSz="736092" rtl="0" eaLnBrk="1" latinLnBrk="0" hangingPunct="1">
        <a:spcBef>
          <a:spcPct val="20000"/>
        </a:spcBef>
        <a:buFont typeface="Arial" pitchFamily="34" charset="0"/>
        <a:buChar char="»"/>
        <a:defRPr sz="1610" kern="1200">
          <a:solidFill>
            <a:schemeClr val="tx1"/>
          </a:solidFill>
          <a:latin typeface="+mn-lt"/>
          <a:ea typeface="+mn-ea"/>
          <a:cs typeface="+mn-cs"/>
        </a:defRPr>
      </a:lvl5pPr>
      <a:lvl6pPr marL="2024253" indent="-184023" algn="l" defTabSz="736092" rtl="0" eaLnBrk="1" latinLnBrk="0" hangingPunct="1">
        <a:spcBef>
          <a:spcPct val="20000"/>
        </a:spcBef>
        <a:buFont typeface="Arial" pitchFamily="34" charset="0"/>
        <a:buChar char="•"/>
        <a:defRPr sz="1610" kern="1200">
          <a:solidFill>
            <a:schemeClr val="tx1"/>
          </a:solidFill>
          <a:latin typeface="+mn-lt"/>
          <a:ea typeface="+mn-ea"/>
          <a:cs typeface="+mn-cs"/>
        </a:defRPr>
      </a:lvl6pPr>
      <a:lvl7pPr marL="2392299" indent="-184023" algn="l" defTabSz="736092" rtl="0" eaLnBrk="1" latinLnBrk="0" hangingPunct="1">
        <a:spcBef>
          <a:spcPct val="20000"/>
        </a:spcBef>
        <a:buFont typeface="Arial" pitchFamily="34" charset="0"/>
        <a:buChar char="•"/>
        <a:defRPr sz="1610" kern="1200">
          <a:solidFill>
            <a:schemeClr val="tx1"/>
          </a:solidFill>
          <a:latin typeface="+mn-lt"/>
          <a:ea typeface="+mn-ea"/>
          <a:cs typeface="+mn-cs"/>
        </a:defRPr>
      </a:lvl7pPr>
      <a:lvl8pPr marL="2760345" indent="-184023" algn="l" defTabSz="736092" rtl="0" eaLnBrk="1" latinLnBrk="0" hangingPunct="1">
        <a:spcBef>
          <a:spcPct val="20000"/>
        </a:spcBef>
        <a:buFont typeface="Arial" pitchFamily="34" charset="0"/>
        <a:buChar char="•"/>
        <a:defRPr sz="1610" kern="1200">
          <a:solidFill>
            <a:schemeClr val="tx1"/>
          </a:solidFill>
          <a:latin typeface="+mn-lt"/>
          <a:ea typeface="+mn-ea"/>
          <a:cs typeface="+mn-cs"/>
        </a:defRPr>
      </a:lvl8pPr>
      <a:lvl9pPr marL="3128391" indent="-184023" algn="l" defTabSz="736092" rtl="0" eaLnBrk="1" latinLnBrk="0" hangingPunct="1">
        <a:spcBef>
          <a:spcPct val="20000"/>
        </a:spcBef>
        <a:buFont typeface="Arial" pitchFamily="34" charset="0"/>
        <a:buChar char="•"/>
        <a:defRPr sz="1610" kern="1200">
          <a:solidFill>
            <a:schemeClr val="tx1"/>
          </a:solidFill>
          <a:latin typeface="+mn-lt"/>
          <a:ea typeface="+mn-ea"/>
          <a:cs typeface="+mn-cs"/>
        </a:defRPr>
      </a:lvl9pPr>
    </p:bodyStyle>
    <p:otherStyle>
      <a:defPPr>
        <a:defRPr lang="es-MX"/>
      </a:defPPr>
      <a:lvl1pPr marL="0" algn="l" defTabSz="736092" rtl="0" eaLnBrk="1" latinLnBrk="0" hangingPunct="1">
        <a:defRPr sz="1449" kern="1200">
          <a:solidFill>
            <a:schemeClr val="tx1"/>
          </a:solidFill>
          <a:latin typeface="+mn-lt"/>
          <a:ea typeface="+mn-ea"/>
          <a:cs typeface="+mn-cs"/>
        </a:defRPr>
      </a:lvl1pPr>
      <a:lvl2pPr marL="368046" algn="l" defTabSz="736092" rtl="0" eaLnBrk="1" latinLnBrk="0" hangingPunct="1">
        <a:defRPr sz="1449" kern="1200">
          <a:solidFill>
            <a:schemeClr val="tx1"/>
          </a:solidFill>
          <a:latin typeface="+mn-lt"/>
          <a:ea typeface="+mn-ea"/>
          <a:cs typeface="+mn-cs"/>
        </a:defRPr>
      </a:lvl2pPr>
      <a:lvl3pPr marL="736092" algn="l" defTabSz="736092" rtl="0" eaLnBrk="1" latinLnBrk="0" hangingPunct="1">
        <a:defRPr sz="1449" kern="1200">
          <a:solidFill>
            <a:schemeClr val="tx1"/>
          </a:solidFill>
          <a:latin typeface="+mn-lt"/>
          <a:ea typeface="+mn-ea"/>
          <a:cs typeface="+mn-cs"/>
        </a:defRPr>
      </a:lvl3pPr>
      <a:lvl4pPr marL="1104138" algn="l" defTabSz="736092" rtl="0" eaLnBrk="1" latinLnBrk="0" hangingPunct="1">
        <a:defRPr sz="1449" kern="1200">
          <a:solidFill>
            <a:schemeClr val="tx1"/>
          </a:solidFill>
          <a:latin typeface="+mn-lt"/>
          <a:ea typeface="+mn-ea"/>
          <a:cs typeface="+mn-cs"/>
        </a:defRPr>
      </a:lvl4pPr>
      <a:lvl5pPr marL="1472184" algn="l" defTabSz="736092" rtl="0" eaLnBrk="1" latinLnBrk="0" hangingPunct="1">
        <a:defRPr sz="1449" kern="1200">
          <a:solidFill>
            <a:schemeClr val="tx1"/>
          </a:solidFill>
          <a:latin typeface="+mn-lt"/>
          <a:ea typeface="+mn-ea"/>
          <a:cs typeface="+mn-cs"/>
        </a:defRPr>
      </a:lvl5pPr>
      <a:lvl6pPr marL="1840230" algn="l" defTabSz="736092" rtl="0" eaLnBrk="1" latinLnBrk="0" hangingPunct="1">
        <a:defRPr sz="1449" kern="1200">
          <a:solidFill>
            <a:schemeClr val="tx1"/>
          </a:solidFill>
          <a:latin typeface="+mn-lt"/>
          <a:ea typeface="+mn-ea"/>
          <a:cs typeface="+mn-cs"/>
        </a:defRPr>
      </a:lvl6pPr>
      <a:lvl7pPr marL="2208276" algn="l" defTabSz="736092" rtl="0" eaLnBrk="1" latinLnBrk="0" hangingPunct="1">
        <a:defRPr sz="1449" kern="1200">
          <a:solidFill>
            <a:schemeClr val="tx1"/>
          </a:solidFill>
          <a:latin typeface="+mn-lt"/>
          <a:ea typeface="+mn-ea"/>
          <a:cs typeface="+mn-cs"/>
        </a:defRPr>
      </a:lvl7pPr>
      <a:lvl8pPr marL="2576322" algn="l" defTabSz="736092" rtl="0" eaLnBrk="1" latinLnBrk="0" hangingPunct="1">
        <a:defRPr sz="1449" kern="1200">
          <a:solidFill>
            <a:schemeClr val="tx1"/>
          </a:solidFill>
          <a:latin typeface="+mn-lt"/>
          <a:ea typeface="+mn-ea"/>
          <a:cs typeface="+mn-cs"/>
        </a:defRPr>
      </a:lvl8pPr>
      <a:lvl9pPr marL="2944368" algn="l" defTabSz="736092" rtl="0" eaLnBrk="1" latinLnBrk="0" hangingPunct="1">
        <a:defRPr sz="144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2.tiff"/><Relationship Id="rId7" Type="http://schemas.openxmlformats.org/officeDocument/2006/relationships/image" Target="../media/image26.tiff"/><Relationship Id="rId2" Type="http://schemas.openxmlformats.org/officeDocument/2006/relationships/image" Target="../media/image21.tiff"/><Relationship Id="rId1" Type="http://schemas.openxmlformats.org/officeDocument/2006/relationships/slideLayout" Target="../slideLayouts/slideLayout2.xml"/><Relationship Id="rId6" Type="http://schemas.openxmlformats.org/officeDocument/2006/relationships/image" Target="../media/image25.tiff"/><Relationship Id="rId5" Type="http://schemas.openxmlformats.org/officeDocument/2006/relationships/image" Target="../media/image24.tiff"/><Relationship Id="rId4" Type="http://schemas.openxmlformats.org/officeDocument/2006/relationships/image" Target="../media/image23.tiff"/></Relationships>
</file>

<file path=ppt/slides/_rels/slide1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1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31.jpg"/><Relationship Id="rId1" Type="http://schemas.openxmlformats.org/officeDocument/2006/relationships/slideLayout" Target="../slideLayouts/slideLayout2.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tiff"/></Relationships>
</file>

<file path=ppt/slides/_rels/slide1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tiff"/></Relationships>
</file>

<file path=ppt/slides/_rels/slide18.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Triángulo"/>
          <p:cNvSpPr/>
          <p:nvPr/>
        </p:nvSpPr>
        <p:spPr>
          <a:xfrm>
            <a:off x="-4420" y="4526181"/>
            <a:ext cx="9944703" cy="197456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lose/>
              </a:path>
            </a:pathLst>
          </a:custGeom>
          <a:solidFill>
            <a:srgbClr val="080B46"/>
          </a:solidFill>
          <a:ln w="12700">
            <a:miter lim="400000"/>
          </a:ln>
          <a:effectLst>
            <a:outerShdw blurRad="63500" dist="25400" dir="5400000" rotWithShape="0">
              <a:srgbClr val="000000">
                <a:alpha val="71250"/>
              </a:srgbClr>
            </a:outerShdw>
          </a:effectLst>
        </p:spPr>
        <p:txBody>
          <a:bodyPr lIns="0" tIns="0" rIns="0" bIns="0" anchor="ctr"/>
          <a:lstStyle/>
          <a:p>
            <a:pPr>
              <a:defRPr sz="3200" b="0">
                <a:solidFill>
                  <a:srgbClr val="FFFFFF"/>
                </a:solidFill>
                <a:latin typeface="+mn-lt"/>
                <a:ea typeface="+mn-ea"/>
                <a:cs typeface="+mn-cs"/>
                <a:sym typeface="Helvetica Neue Medium"/>
              </a:defRPr>
            </a:pPr>
            <a:endParaRPr sz="1299"/>
          </a:p>
        </p:txBody>
      </p:sp>
      <p:sp>
        <p:nvSpPr>
          <p:cNvPr id="120" name="Triángulo"/>
          <p:cNvSpPr/>
          <p:nvPr/>
        </p:nvSpPr>
        <p:spPr>
          <a:xfrm>
            <a:off x="-18165" y="5378461"/>
            <a:ext cx="9972194" cy="197456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141130"/>
          </a:solidFill>
          <a:ln w="12700">
            <a:miter lim="400000"/>
          </a:ln>
          <a:effectLst>
            <a:outerShdw blurRad="469900" dist="9100" dir="5400000" rotWithShape="0">
              <a:srgbClr val="000000">
                <a:alpha val="71250"/>
              </a:srgbClr>
            </a:outerShdw>
          </a:effectLst>
        </p:spPr>
        <p:txBody>
          <a:bodyPr lIns="0" tIns="0" rIns="0" bIns="0" anchor="ctr"/>
          <a:lstStyle/>
          <a:p>
            <a:pPr>
              <a:defRPr sz="3200" b="0">
                <a:solidFill>
                  <a:srgbClr val="FFFFFF"/>
                </a:solidFill>
                <a:latin typeface="+mn-lt"/>
                <a:ea typeface="+mn-ea"/>
                <a:cs typeface="+mn-cs"/>
                <a:sym typeface="Helvetica Neue Medium"/>
              </a:defRPr>
            </a:pPr>
            <a:endParaRPr sz="1299"/>
          </a:p>
        </p:txBody>
      </p:sp>
      <p:pic>
        <p:nvPicPr>
          <p:cNvPr id="121" name="Escudo Quintana Roo1.pdf" descr="Escudo Quintana Roo1.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3401" y="1863388"/>
            <a:ext cx="2016224" cy="2642515"/>
          </a:xfrm>
          <a:prstGeom prst="rect">
            <a:avLst/>
          </a:prstGeom>
          <a:ln w="12700">
            <a:miter lim="400000"/>
          </a:ln>
          <a:effectLst>
            <a:outerShdw blurRad="622300" dist="81441" dir="5400000" rotWithShape="0">
              <a:srgbClr val="000000">
                <a:alpha val="94671"/>
              </a:srgbClr>
            </a:outerShdw>
          </a:effectLst>
        </p:spPr>
      </p:pic>
      <p:sp>
        <p:nvSpPr>
          <p:cNvPr id="122" name="POLICÍA…"/>
          <p:cNvSpPr txBox="1"/>
          <p:nvPr/>
        </p:nvSpPr>
        <p:spPr>
          <a:xfrm>
            <a:off x="3708957" y="2582075"/>
            <a:ext cx="4769260" cy="1026536"/>
          </a:xfrm>
          <a:prstGeom prst="rect">
            <a:avLst/>
          </a:prstGeom>
          <a:ln w="12700">
            <a:miter lim="400000"/>
          </a:ln>
          <a:extLst>
            <a:ext uri="{C572A759-6A51-4108-AA02-DFA0A04FC94B}">
              <ma14:wrappingTextBoxFlag xmlns:ma14="http://schemas.microsoft.com/office/mac/drawingml/2011/main" xmlns="" val="1"/>
            </a:ext>
          </a:extLst>
        </p:spPr>
        <p:txBody>
          <a:bodyPr lIns="20624" tIns="20624" rIns="20624" bIns="20624" anchor="ctr">
            <a:spAutoFit/>
          </a:bodyPr>
          <a:lstStyle/>
          <a:p>
            <a:pPr algn="l">
              <a:lnSpc>
                <a:spcPct val="80000"/>
              </a:lnSpc>
              <a:defRPr sz="11600" i="1">
                <a:solidFill>
                  <a:srgbClr val="0D182E"/>
                </a:solidFill>
              </a:defRPr>
            </a:pPr>
            <a:r>
              <a:rPr sz="4000" b="1" dirty="0">
                <a:latin typeface="Arial" charset="0"/>
                <a:ea typeface="Arial" charset="0"/>
                <a:cs typeface="Arial" charset="0"/>
              </a:rPr>
              <a:t>POLICÍA</a:t>
            </a:r>
          </a:p>
          <a:p>
            <a:pPr algn="l">
              <a:lnSpc>
                <a:spcPct val="80000"/>
              </a:lnSpc>
              <a:defRPr sz="11600" i="1">
                <a:solidFill>
                  <a:srgbClr val="0D182E"/>
                </a:solidFill>
              </a:defRPr>
            </a:pPr>
            <a:r>
              <a:rPr sz="4000" b="1" dirty="0">
                <a:latin typeface="Arial" charset="0"/>
                <a:ea typeface="Arial" charset="0"/>
                <a:cs typeface="Arial" charset="0"/>
              </a:rPr>
              <a:t>QUINTANA ROO</a:t>
            </a:r>
          </a:p>
        </p:txBody>
      </p:sp>
      <p:sp>
        <p:nvSpPr>
          <p:cNvPr id="124" name="Octubre 2018"/>
          <p:cNvSpPr txBox="1"/>
          <p:nvPr/>
        </p:nvSpPr>
        <p:spPr>
          <a:xfrm>
            <a:off x="6282840" y="6683788"/>
            <a:ext cx="3475628" cy="241577"/>
          </a:xfrm>
          <a:prstGeom prst="rect">
            <a:avLst/>
          </a:prstGeom>
          <a:ln w="12700">
            <a:miter lim="400000"/>
          </a:ln>
          <a:extLst>
            <a:ext uri="{C572A759-6A51-4108-AA02-DFA0A04FC94B}">
              <ma14:wrappingTextBoxFlag xmlns:ma14="http://schemas.microsoft.com/office/mac/drawingml/2011/main" xmlns="" val="1"/>
            </a:ext>
          </a:extLst>
        </p:spPr>
        <p:txBody>
          <a:bodyPr lIns="20624" tIns="20624" rIns="20624" bIns="20624" anchor="ctr">
            <a:spAutoFit/>
          </a:bodyPr>
          <a:lstStyle>
            <a:lvl1pPr algn="r">
              <a:lnSpc>
                <a:spcPct val="80000"/>
              </a:lnSpc>
              <a:defRPr sz="4000" i="1">
                <a:solidFill>
                  <a:srgbClr val="FFFFFF"/>
                </a:solidFill>
              </a:defRPr>
            </a:lvl1pPr>
          </a:lstStyle>
          <a:p>
            <a:r>
              <a:rPr sz="1624" b="1">
                <a:solidFill>
                  <a:schemeClr val="tx2">
                    <a:lumMod val="75000"/>
                  </a:schemeClr>
                </a:solidFill>
              </a:rPr>
              <a:t>Marzo 2019</a:t>
            </a:r>
          </a:p>
        </p:txBody>
      </p:sp>
      <p:sp>
        <p:nvSpPr>
          <p:cNvPr id="125" name="DIAGNÓSTICO GENERAL Y ESTRATEGIA PENITENCIARIA INMEDIATA."/>
          <p:cNvSpPr txBox="1"/>
          <p:nvPr/>
        </p:nvSpPr>
        <p:spPr>
          <a:xfrm>
            <a:off x="455254" y="6143427"/>
            <a:ext cx="5231390" cy="964981"/>
          </a:xfrm>
          <a:prstGeom prst="rect">
            <a:avLst/>
          </a:prstGeom>
          <a:ln w="12700">
            <a:miter lim="400000"/>
          </a:ln>
          <a:extLst>
            <a:ext uri="{C572A759-6A51-4108-AA02-DFA0A04FC94B}">
              <ma14:wrappingTextBoxFlag xmlns:ma14="http://schemas.microsoft.com/office/mac/drawingml/2011/main" xmlns="" val="1"/>
            </a:ext>
          </a:extLst>
        </p:spPr>
        <p:txBody>
          <a:bodyPr lIns="20624" tIns="20624" rIns="20624" bIns="20624" anchor="ctr">
            <a:spAutoFit/>
          </a:bodyPr>
          <a:lstStyle/>
          <a:p>
            <a:pPr defTabSz="185623">
              <a:defRPr sz="3400">
                <a:solidFill>
                  <a:srgbClr val="5E5E5E"/>
                </a:solidFill>
                <a:latin typeface="Arial"/>
                <a:ea typeface="Arial"/>
                <a:cs typeface="Arial"/>
                <a:sym typeface="Arial"/>
              </a:defRPr>
            </a:pPr>
            <a:r>
              <a:rPr sz="2000" b="1" dirty="0">
                <a:solidFill>
                  <a:schemeClr val="tx1">
                    <a:lumMod val="50000"/>
                    <a:lumOff val="50000"/>
                  </a:schemeClr>
                </a:solidFill>
              </a:rPr>
              <a:t>DIAGNÓSTICO GENERAL Y ESTRATEGIA PENITENCIARIA </a:t>
            </a:r>
          </a:p>
          <a:p>
            <a:pPr defTabSz="185623">
              <a:defRPr sz="3400" b="0">
                <a:latin typeface="Calibri"/>
                <a:ea typeface="Calibri"/>
                <a:cs typeface="Calibri"/>
                <a:sym typeface="Calibri"/>
              </a:defRPr>
            </a:pPr>
            <a:endParaRPr sz="2000" b="1" dirty="0">
              <a:solidFill>
                <a:schemeClr val="tx1">
                  <a:lumMod val="50000"/>
                  <a:lumOff val="50000"/>
                </a:schemeClr>
              </a:solidFill>
            </a:endParaRPr>
          </a:p>
        </p:txBody>
      </p:sp>
      <p:pic>
        <p:nvPicPr>
          <p:cNvPr id="9" name="Imagen 2"/>
          <p:cNvPicPr>
            <a:picLocks noChangeAspect="1" noChangeArrowheads="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l="3848" t="1888" r="81029" b="87311"/>
          <a:stretch>
            <a:fillRect/>
          </a:stretch>
        </p:blipFill>
        <p:spPr bwMode="auto">
          <a:xfrm>
            <a:off x="168499" y="224235"/>
            <a:ext cx="922898" cy="851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LOGO SSP"/>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64733"/>
          <a:stretch/>
        </p:blipFill>
        <p:spPr bwMode="auto">
          <a:xfrm>
            <a:off x="1290507" y="296243"/>
            <a:ext cx="706990"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LOGO SSP"/>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5343" b="-7354"/>
          <a:stretch/>
        </p:blipFill>
        <p:spPr bwMode="auto">
          <a:xfrm>
            <a:off x="7902153" y="224235"/>
            <a:ext cx="102065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F:\LOGO SUB NUEVO 2019.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91884" y="213063"/>
            <a:ext cx="788071" cy="731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397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12817928-CE59-4505-B817-EA43B4131EFF}" type="slidenum">
              <a:rPr lang="es-MX" smtClean="0"/>
              <a:t>10</a:t>
            </a:fld>
            <a:endParaRPr lang="es-MX"/>
          </a:p>
        </p:txBody>
      </p:sp>
      <p:sp>
        <p:nvSpPr>
          <p:cNvPr id="5" name="1 Título"/>
          <p:cNvSpPr>
            <a:spLocks noGrp="1"/>
          </p:cNvSpPr>
          <p:nvPr>
            <p:ph type="title"/>
          </p:nvPr>
        </p:nvSpPr>
        <p:spPr>
          <a:xfrm>
            <a:off x="2501270" y="152227"/>
            <a:ext cx="4968835" cy="661288"/>
          </a:xfrm>
        </p:spPr>
        <p:txBody>
          <a:bodyPr>
            <a:noAutofit/>
          </a:bodyPr>
          <a:lstStyle/>
          <a:p>
            <a:r>
              <a:rPr lang="es-MX" sz="2000" b="1" dirty="0" smtClean="0">
                <a:latin typeface="Arial" charset="0"/>
                <a:ea typeface="Arial" charset="0"/>
                <a:cs typeface="Arial" charset="0"/>
              </a:rPr>
              <a:t>ESTRATEGIA PENITENCIARIA INMEDIATA</a:t>
            </a:r>
            <a:endParaRPr lang="es-MX" sz="2000" b="1" dirty="0">
              <a:latin typeface="Arial" charset="0"/>
              <a:ea typeface="Arial" charset="0"/>
              <a:cs typeface="Arial" charset="0"/>
            </a:endParaRPr>
          </a:p>
        </p:txBody>
      </p:sp>
      <p:grpSp>
        <p:nvGrpSpPr>
          <p:cNvPr id="12" name="Agrupar 11"/>
          <p:cNvGrpSpPr/>
          <p:nvPr/>
        </p:nvGrpSpPr>
        <p:grpSpPr>
          <a:xfrm>
            <a:off x="413321" y="4688731"/>
            <a:ext cx="2880320" cy="2187242"/>
            <a:chOff x="1781473" y="3464595"/>
            <a:chExt cx="2769713" cy="1972057"/>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7537" y="3608611"/>
              <a:ext cx="2193649" cy="1828041"/>
            </a:xfrm>
            <a:prstGeom prst="rect">
              <a:avLst/>
            </a:prstGeom>
          </p:spPr>
        </p:pic>
        <p:sp>
          <p:nvSpPr>
            <p:cNvPr id="7" name="Elipse 6"/>
            <p:cNvSpPr/>
            <p:nvPr/>
          </p:nvSpPr>
          <p:spPr>
            <a:xfrm>
              <a:off x="1781473" y="3464595"/>
              <a:ext cx="900242" cy="792088"/>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400" b="1" dirty="0" smtClean="0">
                  <a:solidFill>
                    <a:schemeClr val="accent5">
                      <a:lumMod val="20000"/>
                      <a:lumOff val="80000"/>
                    </a:schemeClr>
                  </a:solidFill>
                  <a:latin typeface="Arial" charset="0"/>
                  <a:ea typeface="Arial" charset="0"/>
                  <a:cs typeface="Arial" charset="0"/>
                </a:rPr>
                <a:t>1</a:t>
              </a:r>
              <a:endParaRPr lang="es-ES_tradnl" sz="2400" b="1" dirty="0">
                <a:solidFill>
                  <a:schemeClr val="accent5">
                    <a:lumMod val="20000"/>
                    <a:lumOff val="80000"/>
                  </a:schemeClr>
                </a:solidFill>
                <a:latin typeface="Arial" charset="0"/>
                <a:ea typeface="Arial" charset="0"/>
                <a:cs typeface="Arial" charset="0"/>
              </a:endParaRPr>
            </a:p>
          </p:txBody>
        </p:sp>
      </p:grpSp>
      <p:sp>
        <p:nvSpPr>
          <p:cNvPr id="13" name="CuadroTexto 12"/>
          <p:cNvSpPr txBox="1"/>
          <p:nvPr/>
        </p:nvSpPr>
        <p:spPr>
          <a:xfrm>
            <a:off x="701353" y="2567265"/>
            <a:ext cx="2952328" cy="338554"/>
          </a:xfrm>
          <a:prstGeom prst="rect">
            <a:avLst/>
          </a:prstGeom>
          <a:noFill/>
        </p:spPr>
        <p:txBody>
          <a:bodyPr wrap="square" rtlCol="0">
            <a:spAutoFit/>
          </a:bodyPr>
          <a:lstStyle/>
          <a:p>
            <a:pPr marL="285750" indent="-285750">
              <a:buFont typeface="Arial" charset="0"/>
              <a:buChar char="•"/>
            </a:pPr>
            <a:r>
              <a:rPr lang="es-MX" sz="1600" b="1" dirty="0" smtClean="0">
                <a:latin typeface="Arial" charset="0"/>
                <a:ea typeface="Arial" charset="0"/>
                <a:cs typeface="Arial" charset="0"/>
              </a:rPr>
              <a:t>Reingeniería </a:t>
            </a:r>
            <a:r>
              <a:rPr lang="es-ES_tradnl" sz="1600" b="1" dirty="0" smtClean="0">
                <a:latin typeface="Arial" charset="0"/>
                <a:ea typeface="Arial" charset="0"/>
                <a:cs typeface="Arial" charset="0"/>
              </a:rPr>
              <a:t>general.</a:t>
            </a:r>
            <a:endParaRPr lang="es-ES_tradnl" sz="1600" b="1" dirty="0">
              <a:latin typeface="Arial" charset="0"/>
              <a:ea typeface="Arial" charset="0"/>
              <a:cs typeface="Arial" charset="0"/>
            </a:endParaRPr>
          </a:p>
        </p:txBody>
      </p:sp>
      <p:grpSp>
        <p:nvGrpSpPr>
          <p:cNvPr id="20" name="Agrupar 19"/>
          <p:cNvGrpSpPr/>
          <p:nvPr/>
        </p:nvGrpSpPr>
        <p:grpSpPr>
          <a:xfrm>
            <a:off x="3869705" y="4308458"/>
            <a:ext cx="2084967" cy="2036457"/>
            <a:chOff x="7356425" y="4910698"/>
            <a:chExt cx="2387600" cy="2574999"/>
          </a:xfrm>
        </p:grpSpPr>
        <p:pic>
          <p:nvPicPr>
            <p:cNvPr id="16" name="Imagen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6425" y="5313997"/>
              <a:ext cx="2387600" cy="2171700"/>
            </a:xfrm>
            <a:prstGeom prst="rect">
              <a:avLst/>
            </a:prstGeom>
          </p:spPr>
        </p:pic>
        <p:sp>
          <p:nvSpPr>
            <p:cNvPr id="19" name="Elipse 18"/>
            <p:cNvSpPr/>
            <p:nvPr/>
          </p:nvSpPr>
          <p:spPr>
            <a:xfrm>
              <a:off x="8687115" y="4910698"/>
              <a:ext cx="1056910" cy="992919"/>
            </a:xfrm>
            <a:prstGeom prst="ellipse">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0" scaled="1"/>
              <a:tileRect/>
            </a:gra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400" b="1" dirty="0">
                  <a:solidFill>
                    <a:schemeClr val="bg1"/>
                  </a:solidFill>
                  <a:latin typeface="Arial" charset="0"/>
                  <a:ea typeface="Arial" charset="0"/>
                  <a:cs typeface="Arial" charset="0"/>
                </a:rPr>
                <a:t>2</a:t>
              </a:r>
            </a:p>
          </p:txBody>
        </p:sp>
      </p:grpSp>
      <p:grpSp>
        <p:nvGrpSpPr>
          <p:cNvPr id="23" name="Agrupar 22"/>
          <p:cNvGrpSpPr/>
          <p:nvPr/>
        </p:nvGrpSpPr>
        <p:grpSpPr>
          <a:xfrm>
            <a:off x="6750025" y="2888531"/>
            <a:ext cx="2893256" cy="1444246"/>
            <a:chOff x="5023926" y="3220312"/>
            <a:chExt cx="2893256" cy="1444246"/>
          </a:xfrm>
        </p:grpSpPr>
        <p:grpSp>
          <p:nvGrpSpPr>
            <p:cNvPr id="11" name="Agrupar 10"/>
            <p:cNvGrpSpPr/>
            <p:nvPr/>
          </p:nvGrpSpPr>
          <p:grpSpPr>
            <a:xfrm>
              <a:off x="5023926" y="3220312"/>
              <a:ext cx="2472909" cy="1444246"/>
              <a:chOff x="6299864" y="4400699"/>
              <a:chExt cx="2106345" cy="1152128"/>
            </a:xfrm>
          </p:grpSpPr>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9864" y="4400699"/>
                <a:ext cx="2106345" cy="1152128"/>
              </a:xfrm>
              <a:prstGeom prst="rect">
                <a:avLst/>
              </a:prstGeom>
            </p:spPr>
          </p:pic>
          <p:pic>
            <p:nvPicPr>
              <p:cNvPr id="9" name="Imagen 8"/>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389985" y="4456368"/>
                <a:ext cx="1973615" cy="360040"/>
              </a:xfrm>
              <a:prstGeom prst="rect">
                <a:avLst/>
              </a:prstGeom>
              <a:ln>
                <a:noFill/>
              </a:ln>
              <a:effectLst>
                <a:softEdge rad="112500"/>
              </a:effectLst>
            </p:spPr>
          </p:pic>
        </p:grpSp>
        <p:sp>
          <p:nvSpPr>
            <p:cNvPr id="21" name="Elipse 20"/>
            <p:cNvSpPr/>
            <p:nvPr/>
          </p:nvSpPr>
          <p:spPr>
            <a:xfrm>
              <a:off x="6860272" y="3586024"/>
              <a:ext cx="1056910" cy="992919"/>
            </a:xfrm>
            <a:prstGeom prst="ellipse">
              <a:avLst/>
            </a:prstGeom>
            <a:solidFill>
              <a:schemeClr val="tx1"/>
            </a:solidFill>
            <a:ln>
              <a:solidFill>
                <a:srgbClr val="9A2B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400" b="1" dirty="0">
                  <a:solidFill>
                    <a:srgbClr val="FFC000"/>
                  </a:solidFill>
                  <a:latin typeface="Arial" charset="0"/>
                  <a:ea typeface="Arial" charset="0"/>
                  <a:cs typeface="Arial" charset="0"/>
                </a:rPr>
                <a:t>3</a:t>
              </a:r>
            </a:p>
          </p:txBody>
        </p:sp>
      </p:grpSp>
      <p:grpSp>
        <p:nvGrpSpPr>
          <p:cNvPr id="24" name="Agrupar 23"/>
          <p:cNvGrpSpPr/>
          <p:nvPr/>
        </p:nvGrpSpPr>
        <p:grpSpPr>
          <a:xfrm>
            <a:off x="6678017" y="5048771"/>
            <a:ext cx="2668089" cy="1827202"/>
            <a:chOff x="7129256" y="4976763"/>
            <a:chExt cx="2668089" cy="1827202"/>
          </a:xfrm>
        </p:grpSpPr>
        <p:grpSp>
          <p:nvGrpSpPr>
            <p:cNvPr id="18" name="Agrupar 17"/>
            <p:cNvGrpSpPr/>
            <p:nvPr/>
          </p:nvGrpSpPr>
          <p:grpSpPr>
            <a:xfrm>
              <a:off x="7970143" y="4976763"/>
              <a:ext cx="1827202" cy="1827202"/>
              <a:chOff x="3365650" y="4050516"/>
              <a:chExt cx="1827202" cy="1827202"/>
            </a:xfrm>
          </p:grpSpPr>
          <p:pic>
            <p:nvPicPr>
              <p:cNvPr id="17" name="Imagen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65650" y="4050516"/>
                <a:ext cx="1827202" cy="1827202"/>
              </a:xfrm>
              <a:prstGeom prst="rect">
                <a:avLst/>
              </a:prstGeom>
            </p:spPr>
          </p:pic>
          <p:pic>
            <p:nvPicPr>
              <p:cNvPr id="14" name="Imagen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97696" y="4760739"/>
                <a:ext cx="1204461" cy="648072"/>
              </a:xfrm>
              <a:prstGeom prst="rect">
                <a:avLst/>
              </a:prstGeom>
            </p:spPr>
          </p:pic>
        </p:grpSp>
        <p:sp>
          <p:nvSpPr>
            <p:cNvPr id="22" name="Elipse 21"/>
            <p:cNvSpPr/>
            <p:nvPr/>
          </p:nvSpPr>
          <p:spPr>
            <a:xfrm>
              <a:off x="7129256" y="5585402"/>
              <a:ext cx="1056910" cy="992919"/>
            </a:xfrm>
            <a:prstGeom prst="ellipse">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8100000" scaled="1"/>
              <a:tileRect/>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400" b="1" dirty="0" smtClean="0">
                  <a:solidFill>
                    <a:srgbClr val="92D050"/>
                  </a:solidFill>
                  <a:latin typeface="Arial" charset="0"/>
                  <a:ea typeface="Arial" charset="0"/>
                  <a:cs typeface="Arial" charset="0"/>
                </a:rPr>
                <a:t>4</a:t>
              </a:r>
              <a:endParaRPr lang="es-ES_tradnl" sz="2400" b="1" dirty="0">
                <a:solidFill>
                  <a:srgbClr val="92D050"/>
                </a:solidFill>
                <a:latin typeface="Arial" charset="0"/>
                <a:ea typeface="Arial" charset="0"/>
                <a:cs typeface="Arial" charset="0"/>
              </a:endParaRPr>
            </a:p>
          </p:txBody>
        </p:sp>
      </p:grpSp>
      <p:sp>
        <p:nvSpPr>
          <p:cNvPr id="25" name="CuadroTexto 24"/>
          <p:cNvSpPr txBox="1"/>
          <p:nvPr/>
        </p:nvSpPr>
        <p:spPr>
          <a:xfrm>
            <a:off x="701353" y="3104555"/>
            <a:ext cx="5628325" cy="1292662"/>
          </a:xfrm>
          <a:prstGeom prst="rect">
            <a:avLst/>
          </a:prstGeom>
          <a:noFill/>
        </p:spPr>
        <p:txBody>
          <a:bodyPr wrap="square" rtlCol="0">
            <a:spAutoFit/>
          </a:bodyPr>
          <a:lstStyle/>
          <a:p>
            <a:pPr algn="just"/>
            <a:r>
              <a:rPr lang="es-ES_tradnl" sz="1300" dirty="0" smtClean="0">
                <a:latin typeface="Arial" charset="0"/>
                <a:ea typeface="Arial" charset="0"/>
                <a:cs typeface="Arial" charset="0"/>
              </a:rPr>
              <a:t>Lo primero es sentar bases firmes creando el nuevo Reglamento de los Centros Penitenciarios del Estado de Quintana Roo, los Manuales de </a:t>
            </a:r>
            <a:r>
              <a:rPr lang="es-MX" sz="1300" dirty="0" smtClean="0">
                <a:latin typeface="Arial" charset="0"/>
                <a:ea typeface="Arial" charset="0"/>
                <a:cs typeface="Arial" charset="0"/>
              </a:rPr>
              <a:t>Administración Específicos</a:t>
            </a:r>
            <a:r>
              <a:rPr lang="es-ES_tradnl" sz="1300" dirty="0" smtClean="0">
                <a:latin typeface="Arial" charset="0"/>
                <a:ea typeface="Arial" charset="0"/>
                <a:cs typeface="Arial" charset="0"/>
              </a:rPr>
              <a:t>, Protocolos y Procedimientos </a:t>
            </a:r>
            <a:r>
              <a:rPr lang="es-MX" sz="1300" dirty="0">
                <a:latin typeface="Arial" charset="0"/>
                <a:ea typeface="Arial" charset="0"/>
                <a:cs typeface="Arial" charset="0"/>
              </a:rPr>
              <a:t>S</a:t>
            </a:r>
            <a:r>
              <a:rPr lang="es-MX" sz="1300" dirty="0" smtClean="0">
                <a:latin typeface="Arial" charset="0"/>
                <a:ea typeface="Arial" charset="0"/>
                <a:cs typeface="Arial" charset="0"/>
              </a:rPr>
              <a:t>istemáticos </a:t>
            </a:r>
            <a:r>
              <a:rPr lang="es-ES_tradnl" sz="1300" dirty="0" smtClean="0">
                <a:latin typeface="Arial" charset="0"/>
                <a:ea typeface="Arial" charset="0"/>
                <a:cs typeface="Arial" charset="0"/>
              </a:rPr>
              <a:t>de </a:t>
            </a:r>
            <a:r>
              <a:rPr lang="es-MX" sz="1300" dirty="0" smtClean="0">
                <a:latin typeface="Arial" charset="0"/>
                <a:ea typeface="Arial" charset="0"/>
                <a:cs typeface="Arial" charset="0"/>
              </a:rPr>
              <a:t>Operación</a:t>
            </a:r>
            <a:r>
              <a:rPr lang="es-ES" sz="1300" dirty="0" smtClean="0">
                <a:latin typeface="Arial" charset="0"/>
                <a:ea typeface="Arial" charset="0"/>
                <a:cs typeface="Arial" charset="0"/>
              </a:rPr>
              <a:t>, que obliga el artículo 18 Constitucional y la Ley Nacional de Ejecución Penal; homologando así, la operación penitenciaria con las otras entidades federativas del país.  </a:t>
            </a:r>
            <a:endParaRPr lang="es-ES_tradnl" sz="1300" dirty="0">
              <a:latin typeface="Arial" charset="0"/>
              <a:ea typeface="Arial" charset="0"/>
              <a:cs typeface="Arial" charset="0"/>
            </a:endParaRPr>
          </a:p>
        </p:txBody>
      </p:sp>
      <p:sp>
        <p:nvSpPr>
          <p:cNvPr id="26" name="CuadroTexto 25"/>
          <p:cNvSpPr txBox="1"/>
          <p:nvPr/>
        </p:nvSpPr>
        <p:spPr>
          <a:xfrm>
            <a:off x="701353" y="1094555"/>
            <a:ext cx="8602779" cy="1169551"/>
          </a:xfrm>
          <a:prstGeom prst="rect">
            <a:avLst/>
          </a:prstGeom>
          <a:noFill/>
        </p:spPr>
        <p:txBody>
          <a:bodyPr wrap="square" rtlCol="0">
            <a:spAutoFit/>
          </a:bodyPr>
          <a:lstStyle/>
          <a:p>
            <a:pPr algn="just"/>
            <a:r>
              <a:rPr lang="es-ES_tradnl" sz="1400" dirty="0" smtClean="0">
                <a:latin typeface="Arial" charset="0"/>
                <a:ea typeface="Arial" charset="0"/>
                <a:cs typeface="Arial" charset="0"/>
              </a:rPr>
              <a:t>Transformar el Sistema Penitenciario de manera integral, para pasar de un modelo centrado en la contención</a:t>
            </a:r>
            <a:r>
              <a:rPr lang="es-ES" sz="1400" dirty="0" smtClean="0">
                <a:latin typeface="Arial" charset="0"/>
                <a:ea typeface="Arial" charset="0"/>
                <a:cs typeface="Arial" charset="0"/>
              </a:rPr>
              <a:t> a otro que privilegie la reinserción social y que permita el cumplimiento del mandato constitucional para recuperar la finalidad original de los centros penitenciarios, como espacios en los que se promueva la reinserción social, sobre la base en el respeto a los derechos humanos, el trabajo, la capacitación para el trabajo, la educación, la salud y el deporte, procurando el fin de la pena.</a:t>
            </a:r>
            <a:endParaRPr lang="es-ES_tradnl" sz="1400" dirty="0">
              <a:latin typeface="Arial" charset="0"/>
              <a:ea typeface="Arial" charset="0"/>
              <a:cs typeface="Arial" charset="0"/>
            </a:endParaRPr>
          </a:p>
        </p:txBody>
      </p:sp>
    </p:spTree>
    <p:extLst>
      <p:ext uri="{BB962C8B-B14F-4D97-AF65-F5344CB8AC3E}">
        <p14:creationId xmlns:p14="http://schemas.microsoft.com/office/powerpoint/2010/main" val="124848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12817928-CE59-4505-B817-EA43B4131EFF}" type="slidenum">
              <a:rPr lang="es-MX" smtClean="0"/>
              <a:t>11</a:t>
            </a:fld>
            <a:endParaRPr lang="es-MX"/>
          </a:p>
        </p:txBody>
      </p:sp>
      <p:sp>
        <p:nvSpPr>
          <p:cNvPr id="5" name="Rectángulo 4"/>
          <p:cNvSpPr/>
          <p:nvPr/>
        </p:nvSpPr>
        <p:spPr>
          <a:xfrm>
            <a:off x="669801" y="1934424"/>
            <a:ext cx="4136008" cy="954107"/>
          </a:xfrm>
          <a:prstGeom prst="rect">
            <a:avLst/>
          </a:prstGeom>
        </p:spPr>
        <p:txBody>
          <a:bodyPr wrap="square">
            <a:spAutoFit/>
          </a:bodyPr>
          <a:lstStyle/>
          <a:p>
            <a:pPr marL="285750" indent="-285750" algn="just">
              <a:buFont typeface="Arial" pitchFamily="34" charset="0"/>
              <a:buChar char="•"/>
            </a:pPr>
            <a:r>
              <a:rPr lang="es-ES_tradnl" sz="1400" dirty="0" smtClean="0">
                <a:latin typeface="Arial" charset="0"/>
                <a:ea typeface="Arial" charset="0"/>
                <a:cs typeface="Arial" charset="0"/>
              </a:rPr>
              <a:t>Derribaremos construcciones irregulares y colapsadas, tanto en el </a:t>
            </a:r>
            <a:r>
              <a:rPr lang="es-ES_tradnl" sz="1400" dirty="0" err="1" smtClean="0">
                <a:latin typeface="Arial" charset="0"/>
                <a:ea typeface="Arial" charset="0"/>
                <a:cs typeface="Arial" charset="0"/>
              </a:rPr>
              <a:t>Cereso</a:t>
            </a:r>
            <a:r>
              <a:rPr lang="es-ES_tradnl" sz="1400" dirty="0" smtClean="0">
                <a:latin typeface="Arial" charset="0"/>
                <a:ea typeface="Arial" charset="0"/>
                <a:cs typeface="Arial" charset="0"/>
              </a:rPr>
              <a:t> de Chetumal como en el </a:t>
            </a:r>
            <a:r>
              <a:rPr lang="es-ES_tradnl" sz="1400" dirty="0" err="1">
                <a:latin typeface="Arial" charset="0"/>
                <a:ea typeface="Arial" charset="0"/>
                <a:cs typeface="Arial" charset="0"/>
              </a:rPr>
              <a:t>C</a:t>
            </a:r>
            <a:r>
              <a:rPr lang="es-ES_tradnl" sz="1400" dirty="0" err="1" smtClean="0">
                <a:latin typeface="Arial" charset="0"/>
                <a:ea typeface="Arial" charset="0"/>
                <a:cs typeface="Arial" charset="0"/>
              </a:rPr>
              <a:t>ereso</a:t>
            </a:r>
            <a:r>
              <a:rPr lang="es-ES_tradnl" sz="1400" dirty="0" smtClean="0">
                <a:latin typeface="Arial" charset="0"/>
                <a:ea typeface="Arial" charset="0"/>
                <a:cs typeface="Arial" charset="0"/>
              </a:rPr>
              <a:t> de </a:t>
            </a:r>
            <a:r>
              <a:rPr lang="es-ES_tradnl" sz="1400" dirty="0" err="1" smtClean="0">
                <a:latin typeface="Arial" charset="0"/>
                <a:ea typeface="Arial" charset="0"/>
                <a:cs typeface="Arial" charset="0"/>
              </a:rPr>
              <a:t>Canc</a:t>
            </a:r>
            <a:r>
              <a:rPr lang="es-ES" sz="1400" dirty="0" err="1" smtClean="0">
                <a:latin typeface="Arial" charset="0"/>
                <a:ea typeface="Arial" charset="0"/>
                <a:cs typeface="Arial" charset="0"/>
              </a:rPr>
              <a:t>ún</a:t>
            </a:r>
            <a:r>
              <a:rPr lang="es-ES" sz="1400" dirty="0">
                <a:latin typeface="Arial" charset="0"/>
                <a:ea typeface="Arial" charset="0"/>
                <a:cs typeface="Arial" charset="0"/>
              </a:rPr>
              <a:t> </a:t>
            </a:r>
            <a:r>
              <a:rPr lang="es-ES" sz="1400" dirty="0" smtClean="0">
                <a:latin typeface="Arial" charset="0"/>
                <a:ea typeface="Arial" charset="0"/>
                <a:cs typeface="Arial" charset="0"/>
              </a:rPr>
              <a:t>para recuperar el orden</a:t>
            </a:r>
            <a:r>
              <a:rPr lang="es-ES" sz="1400" dirty="0">
                <a:latin typeface="Arial" charset="0"/>
                <a:ea typeface="Arial" charset="0"/>
                <a:cs typeface="Arial" charset="0"/>
              </a:rPr>
              <a:t> </a:t>
            </a:r>
            <a:r>
              <a:rPr lang="es-ES" sz="1400" dirty="0" smtClean="0">
                <a:latin typeface="Arial" charset="0"/>
                <a:ea typeface="Arial" charset="0"/>
                <a:cs typeface="Arial" charset="0"/>
              </a:rPr>
              <a:t>y mejores espacios.</a:t>
            </a:r>
            <a:endParaRPr lang="es-ES" sz="1400" dirty="0">
              <a:latin typeface="Arial" charset="0"/>
              <a:ea typeface="Arial" charset="0"/>
              <a:cs typeface="Arial" charset="0"/>
            </a:endParaRPr>
          </a:p>
        </p:txBody>
      </p:sp>
      <p:sp>
        <p:nvSpPr>
          <p:cNvPr id="6" name="1 Título"/>
          <p:cNvSpPr>
            <a:spLocks noGrp="1"/>
          </p:cNvSpPr>
          <p:nvPr>
            <p:ph type="title"/>
          </p:nvPr>
        </p:nvSpPr>
        <p:spPr>
          <a:xfrm>
            <a:off x="2441832" y="354016"/>
            <a:ext cx="4968835" cy="661288"/>
          </a:xfrm>
        </p:spPr>
        <p:txBody>
          <a:bodyPr>
            <a:noAutofit/>
          </a:bodyPr>
          <a:lstStyle/>
          <a:p>
            <a:r>
              <a:rPr lang="es-MX" sz="2000" b="1" dirty="0" smtClean="0">
                <a:latin typeface="Arial" charset="0"/>
                <a:ea typeface="Arial" charset="0"/>
                <a:cs typeface="Arial" charset="0"/>
              </a:rPr>
              <a:t>ESTRATEGIA PENITENCIARIA INMEDIATA</a:t>
            </a:r>
            <a:endParaRPr lang="es-MX" sz="2000" b="1" dirty="0">
              <a:latin typeface="Arial" charset="0"/>
              <a:ea typeface="Arial" charset="0"/>
              <a:cs typeface="Arial" charset="0"/>
            </a:endParaRP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353" y="4233019"/>
            <a:ext cx="4064000" cy="3048000"/>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361" y="4233019"/>
            <a:ext cx="4064000" cy="3048000"/>
          </a:xfrm>
          <a:prstGeom prst="rect">
            <a:avLst/>
          </a:prstGeom>
        </p:spPr>
      </p:pic>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8353" y="1064667"/>
            <a:ext cx="4064000" cy="3048000"/>
          </a:xfrm>
          <a:prstGeom prst="rect">
            <a:avLst/>
          </a:prstGeom>
        </p:spPr>
      </p:pic>
    </p:spTree>
    <p:extLst>
      <p:ext uri="{BB962C8B-B14F-4D97-AF65-F5344CB8AC3E}">
        <p14:creationId xmlns:p14="http://schemas.microsoft.com/office/powerpoint/2010/main" val="16902240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12817928-CE59-4505-B817-EA43B4131EFF}" type="slidenum">
              <a:rPr lang="es-MX" smtClean="0"/>
              <a:t>12</a:t>
            </a:fld>
            <a:endParaRPr lang="es-MX"/>
          </a:p>
        </p:txBody>
      </p:sp>
      <p:pic>
        <p:nvPicPr>
          <p:cNvPr id="6" name="Marcador de contenido 5"/>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1622" y="3675396"/>
            <a:ext cx="2695955" cy="3715235"/>
          </a:xfrm>
          <a:prstGeom prst="rect">
            <a:avLst/>
          </a:prstGeom>
        </p:spPr>
      </p:pic>
      <p:sp>
        <p:nvSpPr>
          <p:cNvPr id="7" name="CuadroTexto 6"/>
          <p:cNvSpPr txBox="1"/>
          <p:nvPr/>
        </p:nvSpPr>
        <p:spPr>
          <a:xfrm>
            <a:off x="629345" y="1109817"/>
            <a:ext cx="5616624" cy="338554"/>
          </a:xfrm>
          <a:prstGeom prst="rect">
            <a:avLst/>
          </a:prstGeom>
          <a:noFill/>
        </p:spPr>
        <p:txBody>
          <a:bodyPr wrap="square" rtlCol="0">
            <a:spAutoFit/>
          </a:bodyPr>
          <a:lstStyle/>
          <a:p>
            <a:pPr marL="285750" indent="-285750">
              <a:buFont typeface="Arial" charset="0"/>
              <a:buChar char="•"/>
            </a:pPr>
            <a:r>
              <a:rPr lang="es-ES_tradnl" sz="1600" b="1" dirty="0" smtClean="0">
                <a:latin typeface="Arial" charset="0"/>
                <a:ea typeface="Arial" charset="0"/>
                <a:cs typeface="Arial" charset="0"/>
              </a:rPr>
              <a:t>Crear un nuevo modelo penitenciario (</a:t>
            </a:r>
            <a:r>
              <a:rPr lang="es-ES_tradnl" sz="1600" b="1" dirty="0" err="1" smtClean="0">
                <a:latin typeface="Arial" charset="0"/>
                <a:ea typeface="Arial" charset="0"/>
                <a:cs typeface="Arial" charset="0"/>
              </a:rPr>
              <a:t>Clasificaci</a:t>
            </a:r>
            <a:r>
              <a:rPr lang="es-ES" sz="1600" b="1" dirty="0" err="1" smtClean="0">
                <a:latin typeface="Arial" charset="0"/>
                <a:ea typeface="Arial" charset="0"/>
                <a:cs typeface="Arial" charset="0"/>
              </a:rPr>
              <a:t>ón</a:t>
            </a:r>
            <a:r>
              <a:rPr lang="es-ES" sz="1600" b="1" dirty="0" smtClean="0">
                <a:latin typeface="Arial" charset="0"/>
                <a:ea typeface="Arial" charset="0"/>
                <a:cs typeface="Arial" charset="0"/>
              </a:rPr>
              <a:t>).</a:t>
            </a:r>
            <a:endParaRPr lang="es-ES_tradnl" sz="1600" b="1" dirty="0">
              <a:latin typeface="Arial" charset="0"/>
              <a:ea typeface="Arial" charset="0"/>
              <a:cs typeface="Arial" charset="0"/>
            </a:endParaRPr>
          </a:p>
        </p:txBody>
      </p:sp>
      <p:sp>
        <p:nvSpPr>
          <p:cNvPr id="8" name="1 Título"/>
          <p:cNvSpPr>
            <a:spLocks noGrp="1"/>
          </p:cNvSpPr>
          <p:nvPr>
            <p:ph type="title"/>
          </p:nvPr>
        </p:nvSpPr>
        <p:spPr>
          <a:xfrm>
            <a:off x="2501270" y="152227"/>
            <a:ext cx="4968835" cy="661288"/>
          </a:xfrm>
        </p:spPr>
        <p:txBody>
          <a:bodyPr>
            <a:noAutofit/>
          </a:bodyPr>
          <a:lstStyle/>
          <a:p>
            <a:r>
              <a:rPr lang="es-MX" sz="2000" b="1" dirty="0" smtClean="0">
                <a:latin typeface="Arial" charset="0"/>
                <a:ea typeface="Arial" charset="0"/>
                <a:cs typeface="Arial" charset="0"/>
              </a:rPr>
              <a:t>ESTRATEGIA PENITENCIARIA INMEDIATA</a:t>
            </a:r>
            <a:endParaRPr lang="es-MX" sz="2000" b="1" dirty="0">
              <a:latin typeface="Arial" charset="0"/>
              <a:ea typeface="Arial" charset="0"/>
              <a:cs typeface="Arial" charset="0"/>
            </a:endParaRPr>
          </a:p>
        </p:txBody>
      </p:sp>
      <p:sp>
        <p:nvSpPr>
          <p:cNvPr id="3" name="CuadroTexto 2"/>
          <p:cNvSpPr txBox="1"/>
          <p:nvPr/>
        </p:nvSpPr>
        <p:spPr>
          <a:xfrm>
            <a:off x="701353" y="1592387"/>
            <a:ext cx="8856984" cy="692497"/>
          </a:xfrm>
          <a:prstGeom prst="rect">
            <a:avLst/>
          </a:prstGeom>
          <a:noFill/>
        </p:spPr>
        <p:txBody>
          <a:bodyPr wrap="square" rtlCol="0">
            <a:spAutoFit/>
          </a:bodyPr>
          <a:lstStyle/>
          <a:p>
            <a:pPr algn="just"/>
            <a:r>
              <a:rPr lang="es-ES_tradnl" sz="1300" dirty="0" smtClean="0">
                <a:latin typeface="Arial" charset="0"/>
                <a:ea typeface="Arial" charset="0"/>
                <a:cs typeface="Arial" charset="0"/>
              </a:rPr>
              <a:t>Transitar de un modelo de reclusión</a:t>
            </a:r>
            <a:r>
              <a:rPr lang="es-ES" sz="1300" dirty="0" smtClean="0">
                <a:latin typeface="Arial" charset="0"/>
                <a:ea typeface="Arial" charset="0"/>
                <a:cs typeface="Arial" charset="0"/>
              </a:rPr>
              <a:t> centrado en la contención, a otro basado en la reinserción social, mediante el establecimiento de nuevos </a:t>
            </a:r>
            <a:r>
              <a:rPr lang="es-ES" sz="1300" b="1" dirty="0" smtClean="0">
                <a:latin typeface="Arial" charset="0"/>
                <a:ea typeface="Arial" charset="0"/>
                <a:cs typeface="Arial" charset="0"/>
              </a:rPr>
              <a:t>métodos de clasificación</a:t>
            </a:r>
            <a:r>
              <a:rPr lang="es-ES" sz="1300" dirty="0" smtClean="0">
                <a:latin typeface="Arial" charset="0"/>
                <a:ea typeface="Arial" charset="0"/>
                <a:cs typeface="Arial" charset="0"/>
              </a:rPr>
              <a:t> objetiva que permita la neutralización de liderazgos y la estabilidad institucional.    </a:t>
            </a:r>
            <a:endParaRPr lang="es-ES_tradnl" sz="1300" dirty="0">
              <a:latin typeface="Arial" charset="0"/>
              <a:ea typeface="Arial" charset="0"/>
              <a:cs typeface="Arial" charset="0"/>
            </a:endParaRPr>
          </a:p>
        </p:txBody>
      </p:sp>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0514" y="2529397"/>
            <a:ext cx="2835327" cy="2303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CuadroTexto 9"/>
          <p:cNvSpPr txBox="1"/>
          <p:nvPr/>
        </p:nvSpPr>
        <p:spPr>
          <a:xfrm>
            <a:off x="701353" y="2456483"/>
            <a:ext cx="5544616" cy="2492990"/>
          </a:xfrm>
          <a:prstGeom prst="rect">
            <a:avLst/>
          </a:prstGeom>
          <a:noFill/>
        </p:spPr>
        <p:txBody>
          <a:bodyPr wrap="square" rtlCol="0">
            <a:spAutoFit/>
          </a:bodyPr>
          <a:lstStyle/>
          <a:p>
            <a:pPr algn="just"/>
            <a:r>
              <a:rPr lang="es-ES" sz="1300" dirty="0" smtClean="0">
                <a:latin typeface="Arial" charset="0"/>
                <a:ea typeface="Arial" charset="0"/>
                <a:cs typeface="Arial" charset="0"/>
              </a:rPr>
              <a:t>Reacomodando a </a:t>
            </a:r>
            <a:r>
              <a:rPr lang="es-ES_tradnl" sz="1300" dirty="0" smtClean="0">
                <a:latin typeface="Arial" charset="0"/>
                <a:ea typeface="Arial" charset="0"/>
                <a:cs typeface="Arial" charset="0"/>
              </a:rPr>
              <a:t>la población</a:t>
            </a:r>
            <a:r>
              <a:rPr lang="es-ES" sz="1300" dirty="0" smtClean="0">
                <a:latin typeface="Arial" charset="0"/>
                <a:ea typeface="Arial" charset="0"/>
                <a:cs typeface="Arial" charset="0"/>
              </a:rPr>
              <a:t> penitenciaria, previo estudios de clasificación conforme a su perfil clínico criminológico para ubicar casos de delincuencia organizada, alta nocividad delincuencial, alto riesgo institucional, niveles de impulsividad, roles grupales, adhesión a grupos criminógenos de alto impacto, capacidad de organización y planeación, hostilidad social, conflictos con la figura de autoridad y habilidad para la expansión criminógena, rasgos antisociales de la personalidad, discapacitados mentales, discapacitados físicos, preferencia sexual, nivel académico, primodelincuentes, reincidentes, habituales, consumidores disfuncionales de estupefacientes, sujetos contaminantes sin intimidación de la pena impuesta o de falta de habilidades, destrezas y auto confianza para interactuar, etc.</a:t>
            </a:r>
            <a:endParaRPr lang="es-ES_tradnl" sz="1300" dirty="0">
              <a:latin typeface="Arial" charset="0"/>
              <a:ea typeface="Arial" charset="0"/>
              <a:cs typeface="Arial" charset="0"/>
            </a:endParaRPr>
          </a:p>
        </p:txBody>
      </p:sp>
      <p:sp>
        <p:nvSpPr>
          <p:cNvPr id="11" name="CuadroTexto 10"/>
          <p:cNvSpPr txBox="1"/>
          <p:nvPr/>
        </p:nvSpPr>
        <p:spPr>
          <a:xfrm>
            <a:off x="701353" y="5120779"/>
            <a:ext cx="8856984" cy="1092607"/>
          </a:xfrm>
          <a:prstGeom prst="rect">
            <a:avLst/>
          </a:prstGeom>
          <a:noFill/>
        </p:spPr>
        <p:txBody>
          <a:bodyPr wrap="square" rtlCol="0">
            <a:spAutoFit/>
          </a:bodyPr>
          <a:lstStyle/>
          <a:p>
            <a:pPr algn="just"/>
            <a:r>
              <a:rPr lang="es-ES_tradnl" sz="1300" dirty="0" smtClean="0">
                <a:latin typeface="Arial" charset="0"/>
                <a:ea typeface="Arial" charset="0"/>
                <a:cs typeface="Arial" charset="0"/>
              </a:rPr>
              <a:t>En corto plazo, las </a:t>
            </a:r>
            <a:r>
              <a:rPr lang="es-ES_tradnl" sz="1300" dirty="0" err="1" smtClean="0">
                <a:latin typeface="Arial" charset="0"/>
                <a:ea typeface="Arial" charset="0"/>
                <a:cs typeface="Arial" charset="0"/>
              </a:rPr>
              <a:t>ppl’s</a:t>
            </a:r>
            <a:r>
              <a:rPr lang="es-ES_tradnl" sz="1300" dirty="0" smtClean="0">
                <a:latin typeface="Arial" charset="0"/>
                <a:ea typeface="Arial" charset="0"/>
                <a:cs typeface="Arial" charset="0"/>
              </a:rPr>
              <a:t> ubicadas en la Cárcel Municipal de Felipe Carrillo Puerto, ser</a:t>
            </a:r>
            <a:r>
              <a:rPr lang="es-ES" sz="1300" dirty="0" smtClean="0">
                <a:latin typeface="Arial" charset="0"/>
                <a:ea typeface="Arial" charset="0"/>
                <a:cs typeface="Arial" charset="0"/>
              </a:rPr>
              <a:t>á</a:t>
            </a:r>
            <a:r>
              <a:rPr lang="es-ES_tradnl" sz="1300" dirty="0" smtClean="0">
                <a:latin typeface="Arial" charset="0"/>
                <a:ea typeface="Arial" charset="0"/>
                <a:cs typeface="Arial" charset="0"/>
              </a:rPr>
              <a:t>n trasladadas al CERESO Chetumal y por medidas de seguridad institucional se despresurizar</a:t>
            </a:r>
            <a:r>
              <a:rPr lang="es-ES" sz="1300" dirty="0" smtClean="0">
                <a:latin typeface="Arial" charset="0"/>
                <a:ea typeface="Arial" charset="0"/>
                <a:cs typeface="Arial" charset="0"/>
              </a:rPr>
              <a:t>á el CERESO de Cancún trasladando a los primeros 100 internos debidamente sentenciados a Chetumal en la búsqueda de la dignificación de la vida en reclusión y a través de los juzgados de ejecución, se promoverá el otorgamiento de beneficios de libertad anticipada técnica y jurídicamente procedentes.     </a:t>
            </a:r>
            <a:endParaRPr lang="es-ES_tradnl" sz="1300" dirty="0">
              <a:latin typeface="Arial" charset="0"/>
              <a:ea typeface="Arial" charset="0"/>
              <a:cs typeface="Arial" charset="0"/>
            </a:endParaRPr>
          </a:p>
        </p:txBody>
      </p:sp>
      <p:sp>
        <p:nvSpPr>
          <p:cNvPr id="12" name="CuadroTexto 11"/>
          <p:cNvSpPr txBox="1"/>
          <p:nvPr/>
        </p:nvSpPr>
        <p:spPr>
          <a:xfrm>
            <a:off x="701353" y="6416923"/>
            <a:ext cx="8856984" cy="492443"/>
          </a:xfrm>
          <a:prstGeom prst="rect">
            <a:avLst/>
          </a:prstGeom>
          <a:noFill/>
        </p:spPr>
        <p:txBody>
          <a:bodyPr wrap="square" rtlCol="0">
            <a:spAutoFit/>
          </a:bodyPr>
          <a:lstStyle/>
          <a:p>
            <a:r>
              <a:rPr lang="es-ES_tradnl" sz="1300" dirty="0" smtClean="0">
                <a:latin typeface="Arial" charset="0"/>
                <a:ea typeface="Arial" charset="0"/>
                <a:cs typeface="Arial" charset="0"/>
              </a:rPr>
              <a:t>La reclasificación</a:t>
            </a:r>
            <a:r>
              <a:rPr lang="es-ES" sz="1300" dirty="0" smtClean="0">
                <a:latin typeface="Arial" charset="0"/>
                <a:ea typeface="Arial" charset="0"/>
                <a:cs typeface="Arial" charset="0"/>
              </a:rPr>
              <a:t> general, permitirá las bases para la implementación del Programa Integral de Reinserción Social, emanado de la Conferencia Nacional del Sistema Penitenciario.</a:t>
            </a:r>
            <a:endParaRPr lang="es-ES_tradnl" sz="1300" dirty="0">
              <a:latin typeface="Arial" charset="0"/>
              <a:ea typeface="Arial" charset="0"/>
              <a:cs typeface="Arial" charset="0"/>
            </a:endParaRPr>
          </a:p>
        </p:txBody>
      </p:sp>
    </p:spTree>
    <p:extLst>
      <p:ext uri="{BB962C8B-B14F-4D97-AF65-F5344CB8AC3E}">
        <p14:creationId xmlns:p14="http://schemas.microsoft.com/office/powerpoint/2010/main" val="1139634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12817928-CE59-4505-B817-EA43B4131EFF}" type="slidenum">
              <a:rPr lang="es-MX" smtClean="0"/>
              <a:t>13</a:t>
            </a:fld>
            <a:endParaRPr lang="es-MX"/>
          </a:p>
        </p:txBody>
      </p:sp>
      <p:sp>
        <p:nvSpPr>
          <p:cNvPr id="7" name="1 Título"/>
          <p:cNvSpPr>
            <a:spLocks noGrp="1"/>
          </p:cNvSpPr>
          <p:nvPr>
            <p:ph type="title"/>
          </p:nvPr>
        </p:nvSpPr>
        <p:spPr>
          <a:xfrm>
            <a:off x="2501270" y="152227"/>
            <a:ext cx="4968835" cy="661288"/>
          </a:xfrm>
        </p:spPr>
        <p:txBody>
          <a:bodyPr>
            <a:noAutofit/>
          </a:bodyPr>
          <a:lstStyle/>
          <a:p>
            <a:r>
              <a:rPr lang="es-MX" sz="2000" b="1" dirty="0" smtClean="0">
                <a:latin typeface="Arial" charset="0"/>
                <a:ea typeface="Arial" charset="0"/>
                <a:cs typeface="Arial" charset="0"/>
              </a:rPr>
              <a:t>ESTRATEGIA PENITENCIARIA INMEDIATA</a:t>
            </a:r>
            <a:endParaRPr lang="es-MX" sz="2000" b="1" dirty="0">
              <a:latin typeface="Arial" charset="0"/>
              <a:ea typeface="Arial" charset="0"/>
              <a:cs typeface="Arial" charset="0"/>
            </a:endParaRPr>
          </a:p>
        </p:txBody>
      </p:sp>
      <p:sp>
        <p:nvSpPr>
          <p:cNvPr id="9" name="CuadroTexto 8"/>
          <p:cNvSpPr txBox="1"/>
          <p:nvPr/>
        </p:nvSpPr>
        <p:spPr>
          <a:xfrm>
            <a:off x="629345" y="1016323"/>
            <a:ext cx="4176464" cy="338554"/>
          </a:xfrm>
          <a:prstGeom prst="rect">
            <a:avLst/>
          </a:prstGeom>
          <a:noFill/>
        </p:spPr>
        <p:txBody>
          <a:bodyPr wrap="square" rtlCol="0">
            <a:spAutoFit/>
          </a:bodyPr>
          <a:lstStyle/>
          <a:p>
            <a:pPr marL="285750" indent="-285750">
              <a:buFont typeface="Arial" pitchFamily="34" charset="0"/>
              <a:buChar char="•"/>
            </a:pPr>
            <a:r>
              <a:rPr lang="es-ES_tradnl" sz="1600" b="1" dirty="0" smtClean="0">
                <a:latin typeface="Arial" charset="0"/>
                <a:ea typeface="Arial" charset="0"/>
                <a:cs typeface="Arial" charset="0"/>
              </a:rPr>
              <a:t>Alianzas para la reinserción</a:t>
            </a:r>
            <a:r>
              <a:rPr lang="es-ES" sz="1600" b="1" dirty="0" smtClean="0">
                <a:latin typeface="Arial" charset="0"/>
                <a:ea typeface="Arial" charset="0"/>
                <a:cs typeface="Arial" charset="0"/>
              </a:rPr>
              <a:t> social.</a:t>
            </a:r>
            <a:endParaRPr lang="es-ES_tradnl" sz="1600" b="1" dirty="0">
              <a:latin typeface="Arial" charset="0"/>
              <a:ea typeface="Arial" charset="0"/>
              <a:cs typeface="Arial" charset="0"/>
            </a:endParaRPr>
          </a:p>
        </p:txBody>
      </p:sp>
      <p:sp>
        <p:nvSpPr>
          <p:cNvPr id="3" name="CuadroTexto 2"/>
          <p:cNvSpPr txBox="1"/>
          <p:nvPr/>
        </p:nvSpPr>
        <p:spPr>
          <a:xfrm>
            <a:off x="485329" y="1376363"/>
            <a:ext cx="9073008" cy="4001095"/>
          </a:xfrm>
          <a:prstGeom prst="rect">
            <a:avLst/>
          </a:prstGeom>
          <a:noFill/>
        </p:spPr>
        <p:txBody>
          <a:bodyPr wrap="square" rtlCol="0">
            <a:spAutoFit/>
          </a:bodyPr>
          <a:lstStyle/>
          <a:p>
            <a:pPr algn="just"/>
            <a:r>
              <a:rPr lang="es-ES_tradnl" sz="1400" dirty="0" smtClean="0">
                <a:latin typeface="Arial" charset="0"/>
                <a:ea typeface="Arial" charset="0"/>
                <a:cs typeface="Arial" charset="0"/>
              </a:rPr>
              <a:t>Crear la </a:t>
            </a:r>
            <a:r>
              <a:rPr lang="es-ES_tradnl" sz="1400" dirty="0">
                <a:latin typeface="Arial" charset="0"/>
                <a:ea typeface="Arial" charset="0"/>
                <a:cs typeface="Arial" charset="0"/>
              </a:rPr>
              <a:t>C</a:t>
            </a:r>
            <a:r>
              <a:rPr lang="es-ES_tradnl" sz="1400" dirty="0" smtClean="0">
                <a:latin typeface="Arial" charset="0"/>
                <a:ea typeface="Arial" charset="0"/>
                <a:cs typeface="Arial" charset="0"/>
              </a:rPr>
              <a:t>omisión</a:t>
            </a:r>
            <a:r>
              <a:rPr lang="es-ES" sz="1400" dirty="0" smtClean="0">
                <a:latin typeface="Arial" charset="0"/>
                <a:ea typeface="Arial" charset="0"/>
                <a:cs typeface="Arial" charset="0"/>
              </a:rPr>
              <a:t> Intersecretarial de Autoridades Corresponsables para la Reinserción Social a que obliga el artículo 7 de la Ley Nacional de Ejecución Penal y fomentar alianzas con la iniciativa privada y distintos sectores de la sociedad, a fin e aprovechar las especialidades, fortalezas y experiencias para generar las sinergias que permitan la implementación de la estrategia en todo el estado.</a:t>
            </a:r>
          </a:p>
          <a:p>
            <a:pPr algn="just"/>
            <a:endParaRPr lang="es-ES" sz="1400" dirty="0">
              <a:latin typeface="Arial" charset="0"/>
              <a:ea typeface="Arial" charset="0"/>
              <a:cs typeface="Arial" charset="0"/>
            </a:endParaRPr>
          </a:p>
          <a:p>
            <a:pPr algn="just"/>
            <a:endParaRPr lang="es-ES" sz="1400" dirty="0" smtClean="0">
              <a:latin typeface="Arial" charset="0"/>
              <a:ea typeface="Arial" charset="0"/>
              <a:cs typeface="Arial" charset="0"/>
            </a:endParaRPr>
          </a:p>
          <a:p>
            <a:pPr algn="just"/>
            <a:endParaRPr lang="es-ES" sz="1400" dirty="0">
              <a:latin typeface="Arial" charset="0"/>
              <a:ea typeface="Arial" charset="0"/>
              <a:cs typeface="Arial" charset="0"/>
            </a:endParaRPr>
          </a:p>
          <a:p>
            <a:pPr algn="just"/>
            <a:endParaRPr lang="es-ES" sz="1400" dirty="0" smtClean="0">
              <a:latin typeface="Arial" charset="0"/>
              <a:ea typeface="Arial" charset="0"/>
              <a:cs typeface="Arial" charset="0"/>
            </a:endParaRPr>
          </a:p>
          <a:p>
            <a:pPr algn="just"/>
            <a:endParaRPr lang="es-ES" sz="1400" dirty="0" smtClean="0">
              <a:latin typeface="Arial" charset="0"/>
              <a:ea typeface="Arial" charset="0"/>
              <a:cs typeface="Arial" charset="0"/>
            </a:endParaRPr>
          </a:p>
          <a:p>
            <a:pPr algn="just"/>
            <a:endParaRPr lang="es-ES" sz="1400" dirty="0">
              <a:latin typeface="Arial" charset="0"/>
              <a:ea typeface="Arial" charset="0"/>
              <a:cs typeface="Arial" charset="0"/>
            </a:endParaRPr>
          </a:p>
          <a:p>
            <a:pPr algn="just"/>
            <a:endParaRPr lang="es-ES" sz="1400" dirty="0" smtClean="0">
              <a:latin typeface="Arial" charset="0"/>
              <a:ea typeface="Arial" charset="0"/>
              <a:cs typeface="Arial" charset="0"/>
            </a:endParaRPr>
          </a:p>
          <a:p>
            <a:pPr algn="just"/>
            <a:endParaRPr lang="es-ES" sz="1400" dirty="0" smtClean="0">
              <a:latin typeface="Arial" charset="0"/>
              <a:ea typeface="Arial" charset="0"/>
              <a:cs typeface="Arial" charset="0"/>
            </a:endParaRPr>
          </a:p>
          <a:p>
            <a:pPr marL="285750" indent="-285750" algn="just">
              <a:buFont typeface="Arial" pitchFamily="34" charset="0"/>
              <a:buChar char="•"/>
            </a:pPr>
            <a:r>
              <a:rPr lang="es-ES" sz="1600" b="1" dirty="0" smtClean="0">
                <a:latin typeface="Arial" charset="0"/>
                <a:ea typeface="Arial" charset="0"/>
                <a:cs typeface="Arial" charset="0"/>
              </a:rPr>
              <a:t>Servicio Civil de Carrera Penitenciaria.</a:t>
            </a:r>
          </a:p>
          <a:p>
            <a:pPr algn="just"/>
            <a:endParaRPr lang="es-ES" sz="1400" dirty="0">
              <a:latin typeface="Arial" charset="0"/>
              <a:ea typeface="Arial" charset="0"/>
              <a:cs typeface="Arial" charset="0"/>
            </a:endParaRPr>
          </a:p>
          <a:p>
            <a:pPr algn="just"/>
            <a:r>
              <a:rPr lang="es-ES" sz="1400" dirty="0" smtClean="0">
                <a:latin typeface="Arial" charset="0"/>
                <a:ea typeface="Arial" charset="0"/>
                <a:cs typeface="Arial" charset="0"/>
              </a:rPr>
              <a:t>Fomentar el desarrollo profesional del personal penitenciario, que asegure la formación y capacitación del personal, ofreciéndole opciones y la posibilidad de construir un proyecto de vida digna y honorable.</a:t>
            </a:r>
          </a:p>
          <a:p>
            <a:pPr algn="just"/>
            <a:endParaRPr lang="es-ES" sz="1400" dirty="0">
              <a:latin typeface="Arial" charset="0"/>
              <a:ea typeface="Arial" charset="0"/>
              <a:cs typeface="Arial" charset="0"/>
            </a:endParaRPr>
          </a:p>
          <a:p>
            <a:pPr algn="just"/>
            <a:endParaRPr lang="es-ES" sz="1400" dirty="0">
              <a:latin typeface="Arial" charset="0"/>
              <a:ea typeface="Arial" charset="0"/>
              <a:cs typeface="Arial" charset="0"/>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190" y="5135327"/>
            <a:ext cx="3110526" cy="2073684"/>
          </a:xfrm>
          <a:prstGeom prst="rect">
            <a:avLst/>
          </a:prstGeom>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7474" y="4977103"/>
            <a:ext cx="2050277" cy="2254623"/>
          </a:xfrm>
          <a:prstGeom prst="rect">
            <a:avLst/>
          </a:prstGeom>
        </p:spPr>
      </p:pic>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6143" y="5677522"/>
            <a:ext cx="3003922" cy="955425"/>
          </a:xfrm>
          <a:prstGeom prst="rect">
            <a:avLst/>
          </a:prstGeom>
        </p:spPr>
      </p:pic>
      <p:pic>
        <p:nvPicPr>
          <p:cNvPr id="11" name="Imagen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345" y="2530012"/>
            <a:ext cx="2160240" cy="1077077"/>
          </a:xfrm>
          <a:prstGeom prst="rect">
            <a:avLst/>
          </a:prstGeom>
        </p:spPr>
      </p:pic>
      <p:pic>
        <p:nvPicPr>
          <p:cNvPr id="12" name="Imagen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78017" y="2528681"/>
            <a:ext cx="2688299" cy="1511787"/>
          </a:xfrm>
          <a:prstGeom prst="rect">
            <a:avLst/>
          </a:prstGeom>
        </p:spPr>
      </p:pic>
      <p:sp>
        <p:nvSpPr>
          <p:cNvPr id="14" name="Elipse 13"/>
          <p:cNvSpPr/>
          <p:nvPr/>
        </p:nvSpPr>
        <p:spPr>
          <a:xfrm>
            <a:off x="629345" y="2528491"/>
            <a:ext cx="432048"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15" name="Imagen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17193" y="2529280"/>
            <a:ext cx="2412752" cy="1285582"/>
          </a:xfrm>
          <a:prstGeom prst="rect">
            <a:avLst/>
          </a:prstGeom>
        </p:spPr>
      </p:pic>
    </p:spTree>
    <p:extLst>
      <p:ext uri="{BB962C8B-B14F-4D97-AF65-F5344CB8AC3E}">
        <p14:creationId xmlns:p14="http://schemas.microsoft.com/office/powerpoint/2010/main" val="11504279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12817928-CE59-4505-B817-EA43B4131EFF}" type="slidenum">
              <a:rPr lang="es-MX" smtClean="0"/>
              <a:t>14</a:t>
            </a:fld>
            <a:endParaRPr lang="es-MX"/>
          </a:p>
        </p:txBody>
      </p:sp>
      <p:sp>
        <p:nvSpPr>
          <p:cNvPr id="7" name="1 Título"/>
          <p:cNvSpPr>
            <a:spLocks noGrp="1"/>
          </p:cNvSpPr>
          <p:nvPr>
            <p:ph type="title"/>
          </p:nvPr>
        </p:nvSpPr>
        <p:spPr>
          <a:xfrm>
            <a:off x="2501270" y="152227"/>
            <a:ext cx="4968835" cy="661288"/>
          </a:xfrm>
        </p:spPr>
        <p:txBody>
          <a:bodyPr>
            <a:noAutofit/>
          </a:bodyPr>
          <a:lstStyle/>
          <a:p>
            <a:r>
              <a:rPr lang="es-MX" sz="2000" b="1" dirty="0" smtClean="0">
                <a:latin typeface="Arial" charset="0"/>
                <a:ea typeface="Arial" charset="0"/>
                <a:cs typeface="Arial" charset="0"/>
              </a:rPr>
              <a:t>ESTRATEGIA PENITENCIARIA INMEDIATA</a:t>
            </a:r>
            <a:endParaRPr lang="es-MX" sz="2000" b="1" dirty="0">
              <a:latin typeface="Arial" charset="0"/>
              <a:ea typeface="Arial" charset="0"/>
              <a:cs typeface="Arial" charset="0"/>
            </a:endParaRPr>
          </a:p>
        </p:txBody>
      </p:sp>
      <p:sp>
        <p:nvSpPr>
          <p:cNvPr id="3" name="CuadroTexto 2"/>
          <p:cNvSpPr txBox="1"/>
          <p:nvPr/>
        </p:nvSpPr>
        <p:spPr>
          <a:xfrm>
            <a:off x="557337" y="1048158"/>
            <a:ext cx="9073008" cy="1631216"/>
          </a:xfrm>
          <a:prstGeom prst="rect">
            <a:avLst/>
          </a:prstGeom>
          <a:noFill/>
        </p:spPr>
        <p:txBody>
          <a:bodyPr wrap="square" rtlCol="0">
            <a:spAutoFit/>
          </a:bodyPr>
          <a:lstStyle/>
          <a:p>
            <a:pPr algn="just"/>
            <a:endParaRPr lang="es-ES" sz="1400" dirty="0" smtClean="0">
              <a:latin typeface="Arial" charset="0"/>
              <a:ea typeface="Arial" charset="0"/>
              <a:cs typeface="Arial" charset="0"/>
            </a:endParaRPr>
          </a:p>
          <a:p>
            <a:pPr marL="285750" indent="-285750" algn="just">
              <a:buFont typeface="Arial" pitchFamily="34" charset="0"/>
              <a:buChar char="•"/>
            </a:pPr>
            <a:r>
              <a:rPr lang="es-ES" sz="1600" b="1" dirty="0" smtClean="0">
                <a:latin typeface="Arial" charset="0"/>
                <a:ea typeface="Arial" charset="0"/>
                <a:cs typeface="Arial" charset="0"/>
              </a:rPr>
              <a:t>Detonar la Industria Penitenciaria.</a:t>
            </a:r>
          </a:p>
          <a:p>
            <a:pPr algn="just"/>
            <a:endParaRPr lang="es-ES" sz="1400" dirty="0" smtClean="0">
              <a:latin typeface="Arial" charset="0"/>
              <a:ea typeface="Arial" charset="0"/>
              <a:cs typeface="Arial" charset="0"/>
            </a:endParaRPr>
          </a:p>
          <a:p>
            <a:pPr algn="just"/>
            <a:r>
              <a:rPr lang="es-ES" sz="1400" dirty="0" smtClean="0">
                <a:latin typeface="Arial" charset="0"/>
                <a:ea typeface="Arial" charset="0"/>
                <a:cs typeface="Arial" charset="0"/>
              </a:rPr>
              <a:t>Crear condiciones laborales para los internos como medio rehabilitador, invitando a participar al sector empresarial a fin de que colaboren trayendo maquila a los centros penitenciarios proporcionando servicios de imprenta, </a:t>
            </a:r>
            <a:r>
              <a:rPr lang="es-ES" sz="1400" smtClean="0">
                <a:latin typeface="Arial" charset="0"/>
                <a:ea typeface="Arial" charset="0"/>
                <a:cs typeface="Arial" charset="0"/>
              </a:rPr>
              <a:t>maquila de </a:t>
            </a:r>
            <a:r>
              <a:rPr lang="es-ES" sz="1400" dirty="0" smtClean="0">
                <a:latin typeface="Arial" charset="0"/>
                <a:ea typeface="Arial" charset="0"/>
                <a:cs typeface="Arial" charset="0"/>
              </a:rPr>
              <a:t>uniformes, ropa quirúrgica para el sector salud, muebles para escuelas, nomenclatura de calles, plásticos, etc. </a:t>
            </a:r>
            <a:endParaRPr lang="es-ES_tradnl" sz="1400" dirty="0">
              <a:latin typeface="Arial" charset="0"/>
              <a:ea typeface="Arial" charset="0"/>
              <a:cs typeface="Arial" charset="0"/>
            </a:endParaRP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3648" y="2894815"/>
            <a:ext cx="3165041" cy="4224469"/>
          </a:xfrm>
          <a:prstGeom prst="rect">
            <a:avLst/>
          </a:prstGeom>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329" y="3180643"/>
            <a:ext cx="5256961" cy="3934558"/>
          </a:xfrm>
          <a:prstGeom prst="rect">
            <a:avLst/>
          </a:prstGeom>
        </p:spPr>
      </p:pic>
    </p:spTree>
    <p:extLst>
      <p:ext uri="{BB962C8B-B14F-4D97-AF65-F5344CB8AC3E}">
        <p14:creationId xmlns:p14="http://schemas.microsoft.com/office/powerpoint/2010/main" val="5008150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12817928-CE59-4505-B817-EA43B4131EFF}" type="slidenum">
              <a:rPr lang="es-MX" smtClean="0"/>
              <a:t>15</a:t>
            </a:fld>
            <a:endParaRPr lang="es-MX"/>
          </a:p>
        </p:txBody>
      </p:sp>
      <p:pic>
        <p:nvPicPr>
          <p:cNvPr id="6" name="Marcador de contenido 5"/>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1622" y="3675396"/>
            <a:ext cx="2695955" cy="3715235"/>
          </a:xfrm>
          <a:prstGeom prst="rect">
            <a:avLst/>
          </a:prstGeom>
        </p:spPr>
      </p:pic>
      <p:sp>
        <p:nvSpPr>
          <p:cNvPr id="7" name="1 Título"/>
          <p:cNvSpPr>
            <a:spLocks noGrp="1"/>
          </p:cNvSpPr>
          <p:nvPr>
            <p:ph type="title"/>
          </p:nvPr>
        </p:nvSpPr>
        <p:spPr>
          <a:xfrm>
            <a:off x="2441832" y="354016"/>
            <a:ext cx="4968835" cy="661288"/>
          </a:xfrm>
        </p:spPr>
        <p:txBody>
          <a:bodyPr>
            <a:noAutofit/>
          </a:bodyPr>
          <a:lstStyle/>
          <a:p>
            <a:r>
              <a:rPr lang="es-MX" sz="2000" b="1" dirty="0" smtClean="0">
                <a:latin typeface="Arial" charset="0"/>
                <a:ea typeface="Arial" charset="0"/>
                <a:cs typeface="Arial" charset="0"/>
              </a:rPr>
              <a:t>ESTRATEGIA PENITENCIARIA INMEDIATA</a:t>
            </a:r>
            <a:endParaRPr lang="es-MX" sz="2000" b="1" dirty="0">
              <a:latin typeface="Arial" charset="0"/>
              <a:ea typeface="Arial" charset="0"/>
              <a:cs typeface="Arial" charset="0"/>
            </a:endParaRPr>
          </a:p>
        </p:txBody>
      </p:sp>
      <p:sp>
        <p:nvSpPr>
          <p:cNvPr id="3" name="CuadroTexto 2"/>
          <p:cNvSpPr txBox="1"/>
          <p:nvPr/>
        </p:nvSpPr>
        <p:spPr>
          <a:xfrm>
            <a:off x="466581" y="1088331"/>
            <a:ext cx="9163764" cy="3046988"/>
          </a:xfrm>
          <a:prstGeom prst="rect">
            <a:avLst/>
          </a:prstGeom>
          <a:noFill/>
        </p:spPr>
        <p:txBody>
          <a:bodyPr wrap="square" rtlCol="0">
            <a:spAutoFit/>
          </a:bodyPr>
          <a:lstStyle/>
          <a:p>
            <a:pPr algn="just"/>
            <a:endParaRPr lang="es-ES" sz="1600" dirty="0" smtClean="0">
              <a:latin typeface="Arial" charset="0"/>
              <a:ea typeface="Arial" charset="0"/>
              <a:cs typeface="Arial" charset="0"/>
            </a:endParaRPr>
          </a:p>
          <a:p>
            <a:pPr marL="285750" indent="-285750" algn="just">
              <a:buFont typeface="Arial" pitchFamily="34" charset="0"/>
              <a:buChar char="•"/>
            </a:pPr>
            <a:r>
              <a:rPr lang="es-ES_tradnl" sz="1600" dirty="0">
                <a:latin typeface="Arial" charset="0"/>
                <a:ea typeface="Arial" charset="0"/>
                <a:cs typeface="Arial" charset="0"/>
              </a:rPr>
              <a:t>Como resultado de la </a:t>
            </a:r>
            <a:r>
              <a:rPr lang="es-MX" sz="1600" dirty="0">
                <a:latin typeface="Arial" charset="0"/>
                <a:ea typeface="Arial" charset="0"/>
                <a:cs typeface="Arial" charset="0"/>
              </a:rPr>
              <a:t>reingeniería</a:t>
            </a:r>
            <a:r>
              <a:rPr lang="es-ES" sz="1600" dirty="0">
                <a:latin typeface="Arial" charset="0"/>
                <a:ea typeface="Arial" charset="0"/>
                <a:cs typeface="Arial" charset="0"/>
              </a:rPr>
              <a:t> y reacomodo de la población penitenciaria, y con el objeto de brindar una vida digna a las personas privadas de la libertad, se propone destinar una instalación de las existentes, como Centro Penitenciario Femenil del Estado que deberá concentrar dicho genero, con las adecuaciones de infraestructura necesarias para el desarrollo de los </a:t>
            </a:r>
            <a:r>
              <a:rPr lang="es-ES" sz="1600" dirty="0" smtClean="0">
                <a:latin typeface="Arial" charset="0"/>
                <a:ea typeface="Arial" charset="0"/>
                <a:cs typeface="Arial" charset="0"/>
              </a:rPr>
              <a:t>infantes </a:t>
            </a:r>
            <a:r>
              <a:rPr lang="es-ES" sz="1600" dirty="0">
                <a:latin typeface="Arial" charset="0"/>
                <a:ea typeface="Arial" charset="0"/>
                <a:cs typeface="Arial" charset="0"/>
              </a:rPr>
              <a:t>que viven con sus madres.</a:t>
            </a:r>
          </a:p>
          <a:p>
            <a:pPr marL="285750" indent="-285750" algn="just">
              <a:buFont typeface="Arial" pitchFamily="34" charset="0"/>
              <a:buChar char="•"/>
            </a:pPr>
            <a:endParaRPr lang="es-ES" sz="1600" dirty="0">
              <a:latin typeface="Arial" charset="0"/>
              <a:ea typeface="Arial" charset="0"/>
              <a:cs typeface="Arial" charset="0"/>
            </a:endParaRPr>
          </a:p>
          <a:p>
            <a:pPr marL="285750" indent="-285750" algn="just">
              <a:buFont typeface="Arial" pitchFamily="34" charset="0"/>
              <a:buChar char="•"/>
            </a:pPr>
            <a:r>
              <a:rPr lang="es-ES" sz="1600" dirty="0">
                <a:latin typeface="Arial" charset="0"/>
                <a:ea typeface="Arial" charset="0"/>
                <a:cs typeface="Arial" charset="0"/>
              </a:rPr>
              <a:t>Se sugiere el edificio que ocupa actualmente el Centro de Medidas para Adolescentes. </a:t>
            </a:r>
          </a:p>
          <a:p>
            <a:pPr marL="285750" indent="-285750" algn="just">
              <a:buFont typeface="Arial" pitchFamily="34" charset="0"/>
              <a:buChar char="•"/>
            </a:pPr>
            <a:endParaRPr lang="es-ES" sz="1600" dirty="0">
              <a:latin typeface="Arial" charset="0"/>
              <a:ea typeface="Arial" charset="0"/>
              <a:cs typeface="Arial" charset="0"/>
            </a:endParaRPr>
          </a:p>
          <a:p>
            <a:pPr marL="285750" indent="-285750" algn="just">
              <a:buFont typeface="Arial" pitchFamily="34" charset="0"/>
              <a:buChar char="•"/>
            </a:pPr>
            <a:r>
              <a:rPr lang="es-ES" sz="1600" dirty="0">
                <a:latin typeface="Arial" charset="0"/>
                <a:ea typeface="Arial" charset="0"/>
                <a:cs typeface="Arial" charset="0"/>
              </a:rPr>
              <a:t>La infraestructura del Centro de Medidas para Adolescentes, podría ser trasladada y adaptada al edificio actualmente ocupado por el área femenil del </a:t>
            </a:r>
            <a:r>
              <a:rPr lang="es-ES" sz="1600" dirty="0" err="1">
                <a:latin typeface="Arial" charset="0"/>
                <a:ea typeface="Arial" charset="0"/>
                <a:cs typeface="Arial" charset="0"/>
              </a:rPr>
              <a:t>Cereso</a:t>
            </a:r>
            <a:r>
              <a:rPr lang="es-ES" sz="1600" dirty="0">
                <a:latin typeface="Arial" charset="0"/>
                <a:ea typeface="Arial" charset="0"/>
                <a:cs typeface="Arial" charset="0"/>
              </a:rPr>
              <a:t> Chetumal. </a:t>
            </a:r>
            <a:endParaRPr lang="es-ES_tradnl" sz="1600" dirty="0">
              <a:latin typeface="Arial" charset="0"/>
              <a:ea typeface="Arial" charset="0"/>
              <a:cs typeface="Arial" charset="0"/>
            </a:endParaRPr>
          </a:p>
          <a:p>
            <a:pPr marL="285750" indent="-285750" algn="just">
              <a:buFont typeface="Arial" pitchFamily="34" charset="0"/>
              <a:buChar char="•"/>
            </a:pPr>
            <a:endParaRPr lang="es-ES_tradnl" sz="1600" dirty="0">
              <a:latin typeface="Arial" charset="0"/>
              <a:ea typeface="Arial" charset="0"/>
              <a:cs typeface="Arial" charset="0"/>
            </a:endParaRPr>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4819" y="3968700"/>
            <a:ext cx="6711390" cy="3384278"/>
          </a:xfrm>
          <a:prstGeom prst="rect">
            <a:avLst/>
          </a:prstGeom>
        </p:spPr>
      </p:pic>
    </p:spTree>
    <p:extLst>
      <p:ext uri="{BB962C8B-B14F-4D97-AF65-F5344CB8AC3E}">
        <p14:creationId xmlns:p14="http://schemas.microsoft.com/office/powerpoint/2010/main" val="3255905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12817928-CE59-4505-B817-EA43B4131EFF}" type="slidenum">
              <a:rPr lang="es-MX" smtClean="0"/>
              <a:t>16</a:t>
            </a:fld>
            <a:endParaRPr lang="es-MX"/>
          </a:p>
        </p:txBody>
      </p:sp>
      <p:sp>
        <p:nvSpPr>
          <p:cNvPr id="5" name="Rectángulo 4"/>
          <p:cNvSpPr/>
          <p:nvPr/>
        </p:nvSpPr>
        <p:spPr>
          <a:xfrm>
            <a:off x="557337" y="1719560"/>
            <a:ext cx="8712968" cy="738664"/>
          </a:xfrm>
          <a:prstGeom prst="rect">
            <a:avLst/>
          </a:prstGeom>
        </p:spPr>
        <p:txBody>
          <a:bodyPr wrap="square">
            <a:spAutoFit/>
          </a:bodyPr>
          <a:lstStyle/>
          <a:p>
            <a:pPr marL="285750" indent="-285750" algn="just">
              <a:buFont typeface="Arial" pitchFamily="34" charset="0"/>
              <a:buChar char="•"/>
            </a:pPr>
            <a:r>
              <a:rPr lang="es-ES_tradnl" sz="1400" dirty="0">
                <a:latin typeface="Arial" charset="0"/>
                <a:ea typeface="Arial" charset="0"/>
                <a:cs typeface="Arial" charset="0"/>
              </a:rPr>
              <a:t>Es necesario que el Estado de Quintana Roo, tome la </a:t>
            </a:r>
            <a:r>
              <a:rPr lang="es-MX" sz="1400" dirty="0">
                <a:latin typeface="Arial" charset="0"/>
                <a:ea typeface="Arial" charset="0"/>
                <a:cs typeface="Arial" charset="0"/>
              </a:rPr>
              <a:t>determinación</a:t>
            </a:r>
            <a:r>
              <a:rPr lang="es-ES" sz="1400" dirty="0">
                <a:latin typeface="Arial" charset="0"/>
                <a:ea typeface="Arial" charset="0"/>
                <a:cs typeface="Arial" charset="0"/>
              </a:rPr>
              <a:t> de cerrar las Cárceles Municipales, a fin de dar cumplimiento al mandato Constitucional y evitar el internamiento irregular violatorio de los Derechos Humanos de las personas procesadas y sentenciadas que se encuentran en éstas. </a:t>
            </a:r>
          </a:p>
        </p:txBody>
      </p:sp>
      <p:sp>
        <p:nvSpPr>
          <p:cNvPr id="6" name="1 Título"/>
          <p:cNvSpPr>
            <a:spLocks noGrp="1"/>
          </p:cNvSpPr>
          <p:nvPr>
            <p:ph type="title"/>
          </p:nvPr>
        </p:nvSpPr>
        <p:spPr>
          <a:xfrm>
            <a:off x="2441832" y="354016"/>
            <a:ext cx="4968835" cy="661288"/>
          </a:xfrm>
        </p:spPr>
        <p:txBody>
          <a:bodyPr>
            <a:noAutofit/>
          </a:bodyPr>
          <a:lstStyle/>
          <a:p>
            <a:r>
              <a:rPr lang="es-MX" sz="2000" b="1" dirty="0" smtClean="0">
                <a:latin typeface="Arial" charset="0"/>
                <a:ea typeface="Arial" charset="0"/>
                <a:cs typeface="Arial" charset="0"/>
              </a:rPr>
              <a:t>ESTRATEGIA PENITENCIARIA INMEDIATA</a:t>
            </a:r>
            <a:endParaRPr lang="es-MX" sz="2000" b="1" dirty="0">
              <a:latin typeface="Arial" charset="0"/>
              <a:ea typeface="Arial" charset="0"/>
              <a:cs typeface="Arial" charset="0"/>
            </a:endParaRPr>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520" y="4184675"/>
            <a:ext cx="4400025" cy="2736304"/>
          </a:xfrm>
          <a:prstGeom prst="rect">
            <a:avLst/>
          </a:prstGeom>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6271" y="2970241"/>
            <a:ext cx="4382674" cy="2654594"/>
          </a:xfrm>
          <a:prstGeom prst="rect">
            <a:avLst/>
          </a:prstGeom>
        </p:spPr>
      </p:pic>
    </p:spTree>
    <p:extLst>
      <p:ext uri="{BB962C8B-B14F-4D97-AF65-F5344CB8AC3E}">
        <p14:creationId xmlns:p14="http://schemas.microsoft.com/office/powerpoint/2010/main" val="1900066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12817928-CE59-4505-B817-EA43B4131EFF}" type="slidenum">
              <a:rPr lang="es-MX" smtClean="0"/>
              <a:t>17</a:t>
            </a:fld>
            <a:endParaRPr lang="es-MX"/>
          </a:p>
        </p:txBody>
      </p:sp>
      <p:pic>
        <p:nvPicPr>
          <p:cNvPr id="9" name="Marcador de contenido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622" y="3675396"/>
            <a:ext cx="2695955" cy="3715235"/>
          </a:xfrm>
          <a:prstGeom prst="rect">
            <a:avLst/>
          </a:prstGeom>
        </p:spPr>
      </p:pic>
      <p:sp>
        <p:nvSpPr>
          <p:cNvPr id="7" name="1 Título"/>
          <p:cNvSpPr>
            <a:spLocks noGrp="1"/>
          </p:cNvSpPr>
          <p:nvPr>
            <p:ph type="title"/>
          </p:nvPr>
        </p:nvSpPr>
        <p:spPr>
          <a:xfrm>
            <a:off x="2501270" y="152227"/>
            <a:ext cx="4968835" cy="661288"/>
          </a:xfrm>
        </p:spPr>
        <p:txBody>
          <a:bodyPr>
            <a:noAutofit/>
          </a:bodyPr>
          <a:lstStyle/>
          <a:p>
            <a:r>
              <a:rPr lang="es-MX" sz="2000" b="1" dirty="0" smtClean="0">
                <a:latin typeface="Arial" charset="0"/>
                <a:ea typeface="Arial" charset="0"/>
                <a:cs typeface="Arial" charset="0"/>
              </a:rPr>
              <a:t>ESTRATEGIA PENITENCIARIA INMEDIATA</a:t>
            </a:r>
            <a:endParaRPr lang="es-MX" sz="2000" b="1" dirty="0">
              <a:latin typeface="Arial" charset="0"/>
              <a:ea typeface="Arial" charset="0"/>
              <a:cs typeface="Arial" charset="0"/>
            </a:endParaRPr>
          </a:p>
        </p:txBody>
      </p:sp>
      <p:sp>
        <p:nvSpPr>
          <p:cNvPr id="10" name="CuadroTexto 9"/>
          <p:cNvSpPr txBox="1"/>
          <p:nvPr/>
        </p:nvSpPr>
        <p:spPr>
          <a:xfrm>
            <a:off x="5029162" y="4530194"/>
            <a:ext cx="4463608" cy="2246769"/>
          </a:xfrm>
          <a:prstGeom prst="rect">
            <a:avLst/>
          </a:prstGeom>
          <a:noFill/>
        </p:spPr>
        <p:txBody>
          <a:bodyPr wrap="square" rtlCol="0">
            <a:spAutoFit/>
          </a:bodyPr>
          <a:lstStyle/>
          <a:p>
            <a:pPr marL="285750" indent="-285750" algn="just">
              <a:buFont typeface="Arial" charset="0"/>
              <a:buChar char="•"/>
            </a:pPr>
            <a:r>
              <a:rPr lang="es-ES_tradnl" sz="1400" dirty="0">
                <a:latin typeface="Arial" charset="0"/>
                <a:ea typeface="Arial" charset="0"/>
                <a:cs typeface="Arial" charset="0"/>
              </a:rPr>
              <a:t>D</a:t>
            </a:r>
            <a:r>
              <a:rPr lang="es-ES" sz="1400" dirty="0" err="1" smtClean="0">
                <a:latin typeface="Arial" charset="0"/>
                <a:ea typeface="Arial" charset="0"/>
                <a:cs typeface="Arial" charset="0"/>
              </a:rPr>
              <a:t>ebemos</a:t>
            </a:r>
            <a:r>
              <a:rPr lang="es-ES" sz="1400" dirty="0" smtClean="0">
                <a:latin typeface="Arial" charset="0"/>
                <a:ea typeface="Arial" charset="0"/>
                <a:cs typeface="Arial" charset="0"/>
              </a:rPr>
              <a:t> fortalecer </a:t>
            </a:r>
            <a:r>
              <a:rPr lang="es-ES_tradnl" sz="1400" dirty="0" smtClean="0">
                <a:latin typeface="Arial" charset="0"/>
                <a:ea typeface="Arial" charset="0"/>
                <a:cs typeface="Arial" charset="0"/>
              </a:rPr>
              <a:t>a </a:t>
            </a:r>
            <a:r>
              <a:rPr lang="es-ES_tradnl" sz="1400" dirty="0">
                <a:latin typeface="Arial" charset="0"/>
                <a:ea typeface="Arial" charset="0"/>
                <a:cs typeface="Arial" charset="0"/>
              </a:rPr>
              <a:t>la Unidad de Medidas Cautelares para Adultos (UMECA</a:t>
            </a:r>
            <a:r>
              <a:rPr lang="es-ES_tradnl" sz="1400" dirty="0" smtClean="0">
                <a:latin typeface="Arial" charset="0"/>
                <a:ea typeface="Arial" charset="0"/>
                <a:cs typeface="Arial" charset="0"/>
              </a:rPr>
              <a:t>), proyectando una segunda fase para contar con instalaciones en la zona norte del Estado, con</a:t>
            </a:r>
            <a:r>
              <a:rPr lang="es-ES" sz="1400" dirty="0" smtClean="0">
                <a:latin typeface="Arial" charset="0"/>
                <a:ea typeface="Arial" charset="0"/>
                <a:cs typeface="Arial" charset="0"/>
              </a:rPr>
              <a:t> </a:t>
            </a:r>
            <a:r>
              <a:rPr lang="es-ES" sz="1400" dirty="0">
                <a:latin typeface="Arial" charset="0"/>
                <a:ea typeface="Arial" charset="0"/>
                <a:cs typeface="Arial" charset="0"/>
              </a:rPr>
              <a:t>funciones de evaluación de los riesgos procesales que represente la persona que enfrenta un proceso penal y de supervisión, seguimiento y vigilancia de las medidas cautelares y las condiciones de la suspensión condicional del proceso, impuestas por mandato judicial. </a:t>
            </a:r>
            <a:endParaRPr lang="es-ES_tradnl" sz="1400" dirty="0">
              <a:latin typeface="Arial" charset="0"/>
              <a:ea typeface="Arial" charset="0"/>
              <a:cs typeface="Arial" charset="0"/>
            </a:endParaRPr>
          </a:p>
        </p:txBody>
      </p:sp>
      <p:pic>
        <p:nvPicPr>
          <p:cNvPr id="11" name="Imagen 10"/>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366139" y="5054575"/>
            <a:ext cx="2367662" cy="1434356"/>
          </a:xfrm>
          <a:prstGeom prst="rect">
            <a:avLst/>
          </a:prstGeom>
        </p:spPr>
      </p:pic>
      <p:sp>
        <p:nvSpPr>
          <p:cNvPr id="2" name="Rectángulo 1"/>
          <p:cNvSpPr/>
          <p:nvPr/>
        </p:nvSpPr>
        <p:spPr>
          <a:xfrm>
            <a:off x="341313" y="1231481"/>
            <a:ext cx="4949825" cy="954107"/>
          </a:xfrm>
          <a:prstGeom prst="rect">
            <a:avLst/>
          </a:prstGeom>
        </p:spPr>
        <p:txBody>
          <a:bodyPr>
            <a:spAutoFit/>
          </a:bodyPr>
          <a:lstStyle/>
          <a:p>
            <a:pPr marL="285750" indent="-285750" algn="just">
              <a:buFont typeface="Arial" pitchFamily="34" charset="0"/>
              <a:buChar char="•"/>
            </a:pPr>
            <a:r>
              <a:rPr lang="es-ES_tradnl" sz="1400" dirty="0">
                <a:latin typeface="Arial" charset="0"/>
                <a:ea typeface="Arial" charset="0"/>
                <a:cs typeface="Arial" charset="0"/>
              </a:rPr>
              <a:t>Es </a:t>
            </a:r>
            <a:r>
              <a:rPr lang="es-ES_tradnl" sz="1400" dirty="0" smtClean="0">
                <a:latin typeface="Arial" charset="0"/>
                <a:ea typeface="Arial" charset="0"/>
                <a:cs typeface="Arial" charset="0"/>
              </a:rPr>
              <a:t>indispensable recuperar </a:t>
            </a:r>
            <a:r>
              <a:rPr lang="es-ES_tradnl" sz="1400" dirty="0">
                <a:latin typeface="Arial" charset="0"/>
                <a:ea typeface="Arial" charset="0"/>
                <a:cs typeface="Arial" charset="0"/>
              </a:rPr>
              <a:t>el orden, el control, la disciplina y la gobernabilidad penitenciaria a favor de la autoridad, iniciando con la </a:t>
            </a:r>
            <a:r>
              <a:rPr lang="es-MX" sz="1400" dirty="0">
                <a:latin typeface="Arial" charset="0"/>
                <a:ea typeface="Arial" charset="0"/>
                <a:cs typeface="Arial" charset="0"/>
              </a:rPr>
              <a:t>imposición</a:t>
            </a:r>
            <a:r>
              <a:rPr lang="es-ES" sz="1400" dirty="0">
                <a:latin typeface="Arial" charset="0"/>
                <a:ea typeface="Arial" charset="0"/>
                <a:cs typeface="Arial" charset="0"/>
              </a:rPr>
              <a:t> del uniforme que debe identificar a las personas privadas de la libertad.</a:t>
            </a:r>
          </a:p>
        </p:txBody>
      </p:sp>
      <p:sp>
        <p:nvSpPr>
          <p:cNvPr id="4" name="CuadroTexto 3"/>
          <p:cNvSpPr txBox="1"/>
          <p:nvPr/>
        </p:nvSpPr>
        <p:spPr>
          <a:xfrm>
            <a:off x="341312" y="2888531"/>
            <a:ext cx="4949825" cy="1169551"/>
          </a:xfrm>
          <a:prstGeom prst="rect">
            <a:avLst/>
          </a:prstGeom>
          <a:noFill/>
        </p:spPr>
        <p:txBody>
          <a:bodyPr wrap="square" rtlCol="0">
            <a:spAutoFit/>
          </a:bodyPr>
          <a:lstStyle/>
          <a:p>
            <a:pPr marL="285750" indent="-285750" algn="just">
              <a:buFont typeface="Arial" charset="0"/>
              <a:buChar char="•"/>
            </a:pPr>
            <a:r>
              <a:rPr lang="es-ES_tradnl" sz="1400" dirty="0" smtClean="0">
                <a:latin typeface="Arial" charset="0"/>
                <a:ea typeface="Arial" charset="0"/>
                <a:cs typeface="Arial" charset="0"/>
              </a:rPr>
              <a:t>Es </a:t>
            </a:r>
            <a:r>
              <a:rPr lang="es-ES_tradnl" sz="1400" dirty="0" err="1" smtClean="0">
                <a:latin typeface="Arial" charset="0"/>
                <a:ea typeface="Arial" charset="0"/>
                <a:cs typeface="Arial" charset="0"/>
              </a:rPr>
              <a:t>important</a:t>
            </a:r>
            <a:r>
              <a:rPr lang="es-ES" sz="1400" dirty="0" smtClean="0">
                <a:latin typeface="Arial" charset="0"/>
                <a:ea typeface="Arial" charset="0"/>
                <a:cs typeface="Arial" charset="0"/>
              </a:rPr>
              <a:t>í</a:t>
            </a:r>
            <a:r>
              <a:rPr lang="es-ES_tradnl" sz="1400" dirty="0" err="1" smtClean="0">
                <a:latin typeface="Arial" charset="0"/>
                <a:ea typeface="Arial" charset="0"/>
                <a:cs typeface="Arial" charset="0"/>
              </a:rPr>
              <a:t>simo</a:t>
            </a:r>
            <a:r>
              <a:rPr lang="es-ES_tradnl" sz="1400" dirty="0" smtClean="0">
                <a:latin typeface="Arial" charset="0"/>
                <a:ea typeface="Arial" charset="0"/>
                <a:cs typeface="Arial" charset="0"/>
              </a:rPr>
              <a:t> hacer un esfuerzo extraordinario por parte  de las </a:t>
            </a:r>
            <a:r>
              <a:rPr lang="es-ES" sz="1400" dirty="0" smtClean="0">
                <a:latin typeface="Arial" charset="0"/>
                <a:ea typeface="Arial" charset="0"/>
                <a:cs typeface="Arial" charset="0"/>
              </a:rPr>
              <a:t>áreas financieras </a:t>
            </a:r>
            <a:r>
              <a:rPr lang="es-ES_tradnl" sz="1400" dirty="0" smtClean="0">
                <a:latin typeface="Arial" charset="0"/>
                <a:ea typeface="Arial" charset="0"/>
                <a:cs typeface="Arial" charset="0"/>
              </a:rPr>
              <a:t>para el remozamiento de las instalaciones, la </a:t>
            </a:r>
            <a:r>
              <a:rPr lang="es-ES_tradnl" sz="1400" dirty="0" err="1" smtClean="0">
                <a:latin typeface="Arial" charset="0"/>
                <a:ea typeface="Arial" charset="0"/>
                <a:cs typeface="Arial" charset="0"/>
              </a:rPr>
              <a:t>actualizaci</a:t>
            </a:r>
            <a:r>
              <a:rPr lang="es-ES" sz="1400" dirty="0" err="1" smtClean="0">
                <a:latin typeface="Arial" charset="0"/>
                <a:ea typeface="Arial" charset="0"/>
                <a:cs typeface="Arial" charset="0"/>
              </a:rPr>
              <a:t>ón</a:t>
            </a:r>
            <a:r>
              <a:rPr lang="es-ES" sz="1400" dirty="0" smtClean="0">
                <a:latin typeface="Arial" charset="0"/>
                <a:ea typeface="Arial" charset="0"/>
                <a:cs typeface="Arial" charset="0"/>
              </a:rPr>
              <a:t> y dotación de tecnología y equipamiento para el fortalecimiento de la seguridad penitenciaria.</a:t>
            </a:r>
            <a:endParaRPr lang="es-ES_tradnl" sz="1400" dirty="0">
              <a:latin typeface="Arial" charset="0"/>
              <a:ea typeface="Arial" charset="0"/>
              <a:cs typeface="Arial" charset="0"/>
            </a:endParaRPr>
          </a:p>
        </p:txBody>
      </p:sp>
      <p:pic>
        <p:nvPicPr>
          <p:cNvPr id="5" name="Imagen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8769" y="1042588"/>
            <a:ext cx="3975898" cy="3015494"/>
          </a:xfrm>
          <a:prstGeom prst="rect">
            <a:avLst/>
          </a:prstGeom>
        </p:spPr>
      </p:pic>
    </p:spTree>
    <p:extLst>
      <p:ext uri="{BB962C8B-B14F-4D97-AF65-F5344CB8AC3E}">
        <p14:creationId xmlns:p14="http://schemas.microsoft.com/office/powerpoint/2010/main" val="19573366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12817928-CE59-4505-B817-EA43B4131EFF}" type="slidenum">
              <a:rPr lang="es-MX" smtClean="0"/>
              <a:t>18</a:t>
            </a:fld>
            <a:endParaRPr lang="es-MX"/>
          </a:p>
        </p:txBody>
      </p:sp>
      <p:sp>
        <p:nvSpPr>
          <p:cNvPr id="7" name="1 Título"/>
          <p:cNvSpPr>
            <a:spLocks noGrp="1"/>
          </p:cNvSpPr>
          <p:nvPr>
            <p:ph type="title"/>
          </p:nvPr>
        </p:nvSpPr>
        <p:spPr>
          <a:xfrm>
            <a:off x="2501270" y="152227"/>
            <a:ext cx="4968835" cy="661288"/>
          </a:xfrm>
        </p:spPr>
        <p:txBody>
          <a:bodyPr>
            <a:noAutofit/>
          </a:bodyPr>
          <a:lstStyle/>
          <a:p>
            <a:r>
              <a:rPr lang="es-MX" sz="2000" b="1" dirty="0" smtClean="0">
                <a:latin typeface="Arial" charset="0"/>
                <a:ea typeface="Arial" charset="0"/>
                <a:cs typeface="Arial" charset="0"/>
              </a:rPr>
              <a:t>ESTRATEGIA PENITENCIARIA INMEDIATA</a:t>
            </a:r>
            <a:endParaRPr lang="es-MX" sz="2000" b="1" dirty="0">
              <a:latin typeface="Arial" charset="0"/>
              <a:ea typeface="Arial" charset="0"/>
              <a:cs typeface="Arial" charset="0"/>
            </a:endParaRPr>
          </a:p>
        </p:txBody>
      </p:sp>
      <p:sp>
        <p:nvSpPr>
          <p:cNvPr id="5" name="Rectángulo 4"/>
          <p:cNvSpPr/>
          <p:nvPr/>
        </p:nvSpPr>
        <p:spPr>
          <a:xfrm>
            <a:off x="792088" y="1145818"/>
            <a:ext cx="8406209" cy="2462213"/>
          </a:xfrm>
          <a:prstGeom prst="rect">
            <a:avLst/>
          </a:prstGeom>
        </p:spPr>
        <p:txBody>
          <a:bodyPr wrap="square">
            <a:spAutoFit/>
          </a:bodyPr>
          <a:lstStyle/>
          <a:p>
            <a:pPr algn="just"/>
            <a:r>
              <a:rPr lang="es-ES_tradnl" sz="1400" dirty="0" smtClean="0">
                <a:latin typeface="Arial" charset="0"/>
                <a:ea typeface="Arial" charset="0"/>
                <a:cs typeface="Arial" charset="0"/>
              </a:rPr>
              <a:t>Es importante mencionar, que existe </a:t>
            </a:r>
            <a:r>
              <a:rPr lang="es-ES_tradnl" sz="1400" dirty="0">
                <a:latin typeface="Arial" charset="0"/>
                <a:ea typeface="Arial" charset="0"/>
                <a:cs typeface="Arial" charset="0"/>
              </a:rPr>
              <a:t>un riesgo inminente de </a:t>
            </a:r>
            <a:r>
              <a:rPr lang="es-MX" sz="1400" dirty="0" smtClean="0">
                <a:latin typeface="Arial" charset="0"/>
                <a:ea typeface="Arial" charset="0"/>
                <a:cs typeface="Arial" charset="0"/>
              </a:rPr>
              <a:t>motín</a:t>
            </a:r>
            <a:r>
              <a:rPr lang="es-ES" sz="1400" dirty="0" smtClean="0">
                <a:latin typeface="Arial" charset="0"/>
                <a:ea typeface="Arial" charset="0"/>
                <a:cs typeface="Arial" charset="0"/>
              </a:rPr>
              <a:t>, evasión, manifestaciones de familiares, medios de comunicación subjetivos u otros movimientos desestabilizadores como </a:t>
            </a:r>
            <a:r>
              <a:rPr lang="es-ES" sz="1400" dirty="0">
                <a:latin typeface="Arial" charset="0"/>
                <a:ea typeface="Arial" charset="0"/>
                <a:cs typeface="Arial" charset="0"/>
              </a:rPr>
              <a:t>consecuencia del orden y la disciplina en que se </a:t>
            </a:r>
            <a:r>
              <a:rPr lang="es-ES" sz="1400" dirty="0" smtClean="0">
                <a:latin typeface="Arial" charset="0"/>
                <a:ea typeface="Arial" charset="0"/>
                <a:cs typeface="Arial" charset="0"/>
              </a:rPr>
              <a:t>proyecta avanzar, </a:t>
            </a:r>
            <a:r>
              <a:rPr lang="es-ES" sz="1400" dirty="0">
                <a:latin typeface="Arial" charset="0"/>
                <a:ea typeface="Arial" charset="0"/>
                <a:cs typeface="Arial" charset="0"/>
              </a:rPr>
              <a:t>en cumplimiento </a:t>
            </a:r>
            <a:r>
              <a:rPr lang="es-ES" sz="1400" dirty="0" smtClean="0">
                <a:latin typeface="Arial" charset="0"/>
                <a:ea typeface="Arial" charset="0"/>
                <a:cs typeface="Arial" charset="0"/>
              </a:rPr>
              <a:t>al artículo 18 Constitucional y a </a:t>
            </a:r>
            <a:r>
              <a:rPr lang="es-ES" sz="1400" dirty="0">
                <a:latin typeface="Arial" charset="0"/>
                <a:ea typeface="Arial" charset="0"/>
                <a:cs typeface="Arial" charset="0"/>
              </a:rPr>
              <a:t>la Ley Nacional de Ejecución Penal </a:t>
            </a:r>
            <a:r>
              <a:rPr lang="es-ES" sz="1400" dirty="0" smtClean="0">
                <a:latin typeface="Arial" charset="0"/>
                <a:ea typeface="Arial" charset="0"/>
                <a:cs typeface="Arial" charset="0"/>
              </a:rPr>
              <a:t>al imponer el cumplimiento de las normas jurídicas mencionadas, el uniformarlos </a:t>
            </a:r>
            <a:r>
              <a:rPr lang="es-ES" sz="1400" dirty="0">
                <a:latin typeface="Arial" charset="0"/>
                <a:ea typeface="Arial" charset="0"/>
                <a:cs typeface="Arial" charset="0"/>
              </a:rPr>
              <a:t>de color beige y despojarlos de su ropa </a:t>
            </a:r>
            <a:r>
              <a:rPr lang="es-ES" sz="1400" dirty="0" smtClean="0">
                <a:latin typeface="Arial" charset="0"/>
                <a:ea typeface="Arial" charset="0"/>
                <a:cs typeface="Arial" charset="0"/>
              </a:rPr>
              <a:t>habitual, </a:t>
            </a:r>
            <a:r>
              <a:rPr lang="es-ES" sz="1400" dirty="0">
                <a:latin typeface="Arial" charset="0"/>
                <a:ea typeface="Arial" charset="0"/>
                <a:cs typeface="Arial" charset="0"/>
              </a:rPr>
              <a:t>limitar </a:t>
            </a:r>
            <a:r>
              <a:rPr lang="es-ES" sz="1400" dirty="0" smtClean="0">
                <a:latin typeface="Arial" charset="0"/>
                <a:ea typeface="Arial" charset="0"/>
                <a:cs typeface="Arial" charset="0"/>
              </a:rPr>
              <a:t>el dinero circulante </a:t>
            </a:r>
            <a:r>
              <a:rPr lang="es-ES" sz="1400" dirty="0">
                <a:latin typeface="Arial" charset="0"/>
                <a:ea typeface="Arial" charset="0"/>
                <a:cs typeface="Arial" charset="0"/>
              </a:rPr>
              <a:t>en efectivo para evitar actos de </a:t>
            </a:r>
            <a:r>
              <a:rPr lang="es-ES" sz="1400" dirty="0" smtClean="0">
                <a:latin typeface="Arial" charset="0"/>
                <a:ea typeface="Arial" charset="0"/>
                <a:cs typeface="Arial" charset="0"/>
              </a:rPr>
              <a:t>corrupción y empoderamientos, </a:t>
            </a:r>
            <a:r>
              <a:rPr lang="es-ES" sz="1400" dirty="0">
                <a:latin typeface="Arial" charset="0"/>
                <a:ea typeface="Arial" charset="0"/>
                <a:cs typeface="Arial" charset="0"/>
              </a:rPr>
              <a:t>crear el Comité </a:t>
            </a:r>
            <a:r>
              <a:rPr lang="es-ES" sz="1400" dirty="0" smtClean="0">
                <a:latin typeface="Arial" charset="0"/>
                <a:ea typeface="Arial" charset="0"/>
                <a:cs typeface="Arial" charset="0"/>
              </a:rPr>
              <a:t>Técnico como órgano colegiado, </a:t>
            </a:r>
            <a:r>
              <a:rPr lang="es-ES" sz="1400" dirty="0">
                <a:latin typeface="Arial" charset="0"/>
                <a:ea typeface="Arial" charset="0"/>
                <a:cs typeface="Arial" charset="0"/>
              </a:rPr>
              <a:t>sancionar a quienes infrinjan la Ley y el Reglamento, </a:t>
            </a:r>
            <a:r>
              <a:rPr lang="es-ES" sz="1400" dirty="0" smtClean="0">
                <a:latin typeface="Arial" charset="0"/>
                <a:ea typeface="Arial" charset="0"/>
                <a:cs typeface="Arial" charset="0"/>
              </a:rPr>
              <a:t>trasladar o reubicar a las personas privadas de la libertad con motivo de la reclasificación general, no permitir por ningún motivo liderazgos de autogobierno, etc., pero se requiere determinación, firmeza y contundencia para lograr </a:t>
            </a:r>
            <a:r>
              <a:rPr lang="es-ES" sz="1400" dirty="0">
                <a:latin typeface="Arial" charset="0"/>
                <a:ea typeface="Arial" charset="0"/>
                <a:cs typeface="Arial" charset="0"/>
              </a:rPr>
              <a:t>instaurar en definitiva la gobernabilidad </a:t>
            </a:r>
            <a:r>
              <a:rPr lang="es-ES" sz="1400" dirty="0" smtClean="0">
                <a:latin typeface="Arial" charset="0"/>
                <a:ea typeface="Arial" charset="0"/>
                <a:cs typeface="Arial" charset="0"/>
              </a:rPr>
              <a:t>institucional, transformando así el sistema penitenciario en la entidad.</a:t>
            </a:r>
            <a:endParaRPr lang="es-MX" sz="1400" dirty="0">
              <a:latin typeface="Arial" charset="0"/>
              <a:ea typeface="Arial" charset="0"/>
              <a:cs typeface="Arial" charset="0"/>
            </a:endParaRPr>
          </a:p>
        </p:txBody>
      </p: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9305" y="4014352"/>
            <a:ext cx="5336847" cy="2691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1 Imagen"/>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741913" y="4014352"/>
            <a:ext cx="2232248" cy="2704549"/>
          </a:xfrm>
          <a:prstGeom prst="rect">
            <a:avLst/>
          </a:prstGeom>
        </p:spPr>
      </p:pic>
      <p:pic>
        <p:nvPicPr>
          <p:cNvPr id="10" name="9 Imagen"/>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542113" y="4027581"/>
            <a:ext cx="2103049" cy="2704549"/>
          </a:xfrm>
          <a:prstGeom prst="rect">
            <a:avLst/>
          </a:prstGeom>
        </p:spPr>
      </p:pic>
    </p:spTree>
    <p:extLst>
      <p:ext uri="{BB962C8B-B14F-4D97-AF65-F5344CB8AC3E}">
        <p14:creationId xmlns:p14="http://schemas.microsoft.com/office/powerpoint/2010/main" val="18647863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Triángulo"/>
          <p:cNvSpPr/>
          <p:nvPr/>
        </p:nvSpPr>
        <p:spPr>
          <a:xfrm>
            <a:off x="-4420" y="4526181"/>
            <a:ext cx="9944703" cy="197456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lose/>
              </a:path>
            </a:pathLst>
          </a:custGeom>
          <a:solidFill>
            <a:srgbClr val="080B46"/>
          </a:solidFill>
          <a:ln w="12700">
            <a:miter lim="400000"/>
          </a:ln>
          <a:effectLst>
            <a:outerShdw blurRad="63500" dist="25400" dir="5400000" rotWithShape="0">
              <a:srgbClr val="000000">
                <a:alpha val="71250"/>
              </a:srgbClr>
            </a:outerShdw>
          </a:effectLst>
        </p:spPr>
        <p:txBody>
          <a:bodyPr lIns="0" tIns="0" rIns="0" bIns="0" anchor="ctr"/>
          <a:lstStyle/>
          <a:p>
            <a:pPr>
              <a:defRPr sz="3200" b="0">
                <a:solidFill>
                  <a:srgbClr val="FFFFFF"/>
                </a:solidFill>
                <a:latin typeface="+mn-lt"/>
                <a:ea typeface="+mn-ea"/>
                <a:cs typeface="+mn-cs"/>
                <a:sym typeface="Helvetica Neue Medium"/>
              </a:defRPr>
            </a:pPr>
            <a:endParaRPr sz="1299"/>
          </a:p>
        </p:txBody>
      </p:sp>
      <p:sp>
        <p:nvSpPr>
          <p:cNvPr id="120" name="Triángulo"/>
          <p:cNvSpPr/>
          <p:nvPr/>
        </p:nvSpPr>
        <p:spPr>
          <a:xfrm>
            <a:off x="-18165" y="5378461"/>
            <a:ext cx="9972194" cy="197456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141130"/>
          </a:solidFill>
          <a:ln w="12700">
            <a:miter lim="400000"/>
          </a:ln>
          <a:effectLst>
            <a:outerShdw blurRad="469900" dist="9100" dir="5400000" rotWithShape="0">
              <a:srgbClr val="000000">
                <a:alpha val="71250"/>
              </a:srgbClr>
            </a:outerShdw>
          </a:effectLst>
        </p:spPr>
        <p:txBody>
          <a:bodyPr lIns="0" tIns="0" rIns="0" bIns="0" anchor="ctr"/>
          <a:lstStyle/>
          <a:p>
            <a:pPr>
              <a:defRPr sz="3200" b="0">
                <a:solidFill>
                  <a:srgbClr val="FFFFFF"/>
                </a:solidFill>
                <a:latin typeface="+mn-lt"/>
                <a:ea typeface="+mn-ea"/>
                <a:cs typeface="+mn-cs"/>
                <a:sym typeface="Helvetica Neue Medium"/>
              </a:defRPr>
            </a:pPr>
            <a:endParaRPr sz="1299"/>
          </a:p>
        </p:txBody>
      </p:sp>
      <p:pic>
        <p:nvPicPr>
          <p:cNvPr id="121" name="Escudo Quintana Roo1.pdf" descr="Escudo Quintana Roo1.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3401" y="1863388"/>
            <a:ext cx="2016224" cy="2642515"/>
          </a:xfrm>
          <a:prstGeom prst="rect">
            <a:avLst/>
          </a:prstGeom>
          <a:ln w="12700">
            <a:miter lim="400000"/>
          </a:ln>
          <a:effectLst>
            <a:outerShdw blurRad="622300" dist="81441" dir="5400000" rotWithShape="0">
              <a:srgbClr val="000000">
                <a:alpha val="94671"/>
              </a:srgbClr>
            </a:outerShdw>
          </a:effectLst>
        </p:spPr>
      </p:pic>
      <p:sp>
        <p:nvSpPr>
          <p:cNvPr id="122" name="POLICÍA…"/>
          <p:cNvSpPr txBox="1"/>
          <p:nvPr/>
        </p:nvSpPr>
        <p:spPr>
          <a:xfrm>
            <a:off x="3430075" y="2412611"/>
            <a:ext cx="4769260" cy="1201327"/>
          </a:xfrm>
          <a:prstGeom prst="rect">
            <a:avLst/>
          </a:prstGeom>
          <a:ln w="12700">
            <a:miter lim="400000"/>
          </a:ln>
          <a:extLst>
            <a:ext uri="{C572A759-6A51-4108-AA02-DFA0A04FC94B}">
              <ma14:wrappingTextBoxFlag xmlns:ma14="http://schemas.microsoft.com/office/mac/drawingml/2011/main" xmlns="" val="1"/>
            </a:ext>
          </a:extLst>
        </p:spPr>
        <p:txBody>
          <a:bodyPr lIns="20624" tIns="20624" rIns="20624" bIns="20624" anchor="ctr">
            <a:spAutoFit/>
          </a:bodyPr>
          <a:lstStyle/>
          <a:p>
            <a:pPr algn="l">
              <a:lnSpc>
                <a:spcPct val="80000"/>
              </a:lnSpc>
              <a:defRPr sz="11600" i="1">
                <a:solidFill>
                  <a:srgbClr val="0D182E"/>
                </a:solidFill>
              </a:defRPr>
            </a:pPr>
            <a:r>
              <a:rPr sz="4710" b="1" dirty="0"/>
              <a:t>POLICÍA</a:t>
            </a:r>
          </a:p>
          <a:p>
            <a:pPr algn="l">
              <a:lnSpc>
                <a:spcPct val="80000"/>
              </a:lnSpc>
              <a:defRPr sz="11600" i="1">
                <a:solidFill>
                  <a:srgbClr val="0D182E"/>
                </a:solidFill>
              </a:defRPr>
            </a:pPr>
            <a:r>
              <a:rPr sz="4710" b="1" dirty="0"/>
              <a:t>QUINTANA ROO</a:t>
            </a:r>
          </a:p>
        </p:txBody>
      </p:sp>
      <p:sp>
        <p:nvSpPr>
          <p:cNvPr id="123" name="Lic. Jesús Alberto Capella Ibarra"/>
          <p:cNvSpPr txBox="1"/>
          <p:nvPr/>
        </p:nvSpPr>
        <p:spPr>
          <a:xfrm>
            <a:off x="394077" y="6632947"/>
            <a:ext cx="3475628" cy="241577"/>
          </a:xfrm>
          <a:prstGeom prst="rect">
            <a:avLst/>
          </a:prstGeom>
          <a:ln w="12700">
            <a:miter lim="400000"/>
          </a:ln>
          <a:extLst>
            <a:ext uri="{C572A759-6A51-4108-AA02-DFA0A04FC94B}">
              <ma14:wrappingTextBoxFlag xmlns:ma14="http://schemas.microsoft.com/office/mac/drawingml/2011/main" xmlns="" val="1"/>
            </a:ext>
          </a:extLst>
        </p:spPr>
        <p:txBody>
          <a:bodyPr lIns="20624" tIns="20624" rIns="20624" bIns="20624" anchor="ctr">
            <a:spAutoFit/>
          </a:bodyPr>
          <a:lstStyle>
            <a:lvl1pPr algn="l">
              <a:lnSpc>
                <a:spcPct val="80000"/>
              </a:lnSpc>
              <a:defRPr sz="4000" i="1">
                <a:solidFill>
                  <a:srgbClr val="FFFFFF"/>
                </a:solidFill>
              </a:defRPr>
            </a:lvl1pPr>
          </a:lstStyle>
          <a:p>
            <a:r>
              <a:rPr sz="1624"/>
              <a:t>Lic. </a:t>
            </a:r>
            <a:r>
              <a:rPr sz="1624" dirty="0"/>
              <a:t>Jesús Alberto Capella Ibarra</a:t>
            </a:r>
          </a:p>
        </p:txBody>
      </p:sp>
      <p:sp>
        <p:nvSpPr>
          <p:cNvPr id="124" name="Octubre 2018"/>
          <p:cNvSpPr txBox="1"/>
          <p:nvPr/>
        </p:nvSpPr>
        <p:spPr>
          <a:xfrm>
            <a:off x="6146317" y="6026012"/>
            <a:ext cx="3475628" cy="241577"/>
          </a:xfrm>
          <a:prstGeom prst="rect">
            <a:avLst/>
          </a:prstGeom>
          <a:ln w="12700">
            <a:miter lim="400000"/>
          </a:ln>
          <a:extLst>
            <a:ext uri="{C572A759-6A51-4108-AA02-DFA0A04FC94B}">
              <ma14:wrappingTextBoxFlag xmlns:ma14="http://schemas.microsoft.com/office/mac/drawingml/2011/main" xmlns="" val="1"/>
            </a:ext>
          </a:extLst>
        </p:spPr>
        <p:txBody>
          <a:bodyPr lIns="20624" tIns="20624" rIns="20624" bIns="20624" anchor="ctr">
            <a:spAutoFit/>
          </a:bodyPr>
          <a:lstStyle>
            <a:lvl1pPr algn="r">
              <a:lnSpc>
                <a:spcPct val="80000"/>
              </a:lnSpc>
              <a:defRPr sz="4000" i="1">
                <a:solidFill>
                  <a:srgbClr val="FFFFFF"/>
                </a:solidFill>
              </a:defRPr>
            </a:lvl1pPr>
          </a:lstStyle>
          <a:p>
            <a:r>
              <a:rPr sz="1624"/>
              <a:t>Marzo 2019</a:t>
            </a:r>
          </a:p>
        </p:txBody>
      </p:sp>
      <p:sp>
        <p:nvSpPr>
          <p:cNvPr id="125" name="DIAGNÓSTICO GENERAL Y ESTRATEGIA PENITENCIARIA INMEDIATA."/>
          <p:cNvSpPr txBox="1"/>
          <p:nvPr/>
        </p:nvSpPr>
        <p:spPr>
          <a:xfrm>
            <a:off x="3472599" y="3939774"/>
            <a:ext cx="5231390" cy="964981"/>
          </a:xfrm>
          <a:prstGeom prst="rect">
            <a:avLst/>
          </a:prstGeom>
          <a:ln w="12700">
            <a:miter lim="400000"/>
          </a:ln>
          <a:extLst>
            <a:ext uri="{C572A759-6A51-4108-AA02-DFA0A04FC94B}">
              <ma14:wrappingTextBoxFlag xmlns:ma14="http://schemas.microsoft.com/office/mac/drawingml/2011/main" xmlns="" val="1"/>
            </a:ext>
          </a:extLst>
        </p:spPr>
        <p:txBody>
          <a:bodyPr lIns="20624" tIns="20624" rIns="20624" bIns="20624" anchor="ctr">
            <a:spAutoFit/>
          </a:bodyPr>
          <a:lstStyle/>
          <a:p>
            <a:pPr defTabSz="185623">
              <a:defRPr sz="3400">
                <a:solidFill>
                  <a:srgbClr val="5E5E5E"/>
                </a:solidFill>
                <a:latin typeface="Arial"/>
                <a:ea typeface="Arial"/>
                <a:cs typeface="Arial"/>
                <a:sym typeface="Arial"/>
              </a:defRPr>
            </a:pPr>
            <a:r>
              <a:rPr sz="2000" b="1" dirty="0"/>
              <a:t>DIAGNÓSTICO GENERAL Y </a:t>
            </a:r>
            <a:r>
              <a:rPr sz="2000" b="1"/>
              <a:t>ESTRATEGIA </a:t>
            </a:r>
            <a:r>
              <a:rPr sz="2000" b="1" smtClean="0"/>
              <a:t>PENITENCIARIA</a:t>
            </a:r>
            <a:endParaRPr sz="2000" b="1" dirty="0"/>
          </a:p>
          <a:p>
            <a:pPr defTabSz="185623">
              <a:defRPr sz="3400" b="0">
                <a:latin typeface="Calibri"/>
                <a:ea typeface="Calibri"/>
                <a:cs typeface="Calibri"/>
                <a:sym typeface="Calibri"/>
              </a:defRPr>
            </a:pPr>
            <a:endParaRPr sz="2000" b="1" dirty="0"/>
          </a:p>
        </p:txBody>
      </p:sp>
      <p:pic>
        <p:nvPicPr>
          <p:cNvPr id="9" name="Imagen 2"/>
          <p:cNvPicPr>
            <a:picLocks noChangeAspect="1" noChangeArrowheads="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l="3848" t="1888" r="81029" b="87311"/>
          <a:stretch>
            <a:fillRect/>
          </a:stretch>
        </p:blipFill>
        <p:spPr bwMode="auto">
          <a:xfrm>
            <a:off x="168499" y="224235"/>
            <a:ext cx="922898" cy="851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LOGO SSP"/>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64733"/>
          <a:stretch/>
        </p:blipFill>
        <p:spPr bwMode="auto">
          <a:xfrm>
            <a:off x="1290507" y="296243"/>
            <a:ext cx="706990"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LOGO SSP"/>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5343" b="-7354"/>
          <a:stretch/>
        </p:blipFill>
        <p:spPr bwMode="auto">
          <a:xfrm>
            <a:off x="7902153" y="224235"/>
            <a:ext cx="102065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F:\LOGO SUB NUEVO 2019.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91884" y="213063"/>
            <a:ext cx="788071" cy="731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48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16085" y="512267"/>
            <a:ext cx="4968835" cy="661288"/>
          </a:xfrm>
        </p:spPr>
        <p:txBody>
          <a:bodyPr>
            <a:noAutofit/>
          </a:bodyPr>
          <a:lstStyle/>
          <a:p>
            <a:r>
              <a:rPr lang="es-MX" sz="2000" b="1" dirty="0" smtClean="0">
                <a:latin typeface="Arial" charset="0"/>
                <a:ea typeface="Arial" charset="0"/>
                <a:cs typeface="Arial" charset="0"/>
              </a:rPr>
              <a:t>RESUMEN</a:t>
            </a:r>
            <a:br>
              <a:rPr lang="es-MX" sz="2000" b="1" dirty="0" smtClean="0">
                <a:latin typeface="Arial" charset="0"/>
                <a:ea typeface="Arial" charset="0"/>
                <a:cs typeface="Arial" charset="0"/>
              </a:rPr>
            </a:br>
            <a:r>
              <a:rPr lang="es-MX" sz="2000" b="1" dirty="0" smtClean="0">
                <a:latin typeface="Arial" charset="0"/>
                <a:ea typeface="Arial" charset="0"/>
                <a:cs typeface="Arial" charset="0"/>
              </a:rPr>
              <a:t>ESTADÍSTICO PENITENCIARIO</a:t>
            </a:r>
            <a:endParaRPr lang="es-MX" sz="2000" b="1" dirty="0">
              <a:latin typeface="Arial" charset="0"/>
              <a:ea typeface="Arial" charset="0"/>
              <a:cs typeface="Arial" charset="0"/>
            </a:endParaRPr>
          </a:p>
        </p:txBody>
      </p:sp>
      <p:sp>
        <p:nvSpPr>
          <p:cNvPr id="3" name="2 Marcador de número de diapositiva"/>
          <p:cNvSpPr>
            <a:spLocks noGrp="1"/>
          </p:cNvSpPr>
          <p:nvPr>
            <p:ph type="sldNum" sz="quarter" idx="12"/>
          </p:nvPr>
        </p:nvSpPr>
        <p:spPr/>
        <p:txBody>
          <a:bodyPr/>
          <a:lstStyle/>
          <a:p>
            <a:fld id="{12817928-CE59-4505-B817-EA43B4131EFF}" type="slidenum">
              <a:rPr lang="es-MX" smtClean="0"/>
              <a:t>2</a:t>
            </a:fld>
            <a:endParaRPr lang="es-MX"/>
          </a:p>
        </p:txBody>
      </p:sp>
      <p:pic>
        <p:nvPicPr>
          <p:cNvPr id="9" name="Marcador de contenido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622" y="3675396"/>
            <a:ext cx="2695955" cy="3715235"/>
          </a:xfrm>
          <a:prstGeom prst="rect">
            <a:avLst/>
          </a:prstGeom>
        </p:spPr>
      </p:pic>
      <p:graphicFrame>
        <p:nvGraphicFramePr>
          <p:cNvPr id="8" name="7 Diagrama"/>
          <p:cNvGraphicFramePr/>
          <p:nvPr>
            <p:extLst>
              <p:ext uri="{D42A27DB-BD31-4B8C-83A1-F6EECF244321}">
                <p14:modId xmlns:p14="http://schemas.microsoft.com/office/powerpoint/2010/main" val="3484530682"/>
              </p:ext>
            </p:extLst>
          </p:nvPr>
        </p:nvGraphicFramePr>
        <p:xfrm>
          <a:off x="1925489" y="1736403"/>
          <a:ext cx="6072458" cy="52973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879953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29262" y="152227"/>
            <a:ext cx="4968835" cy="661288"/>
          </a:xfrm>
        </p:spPr>
        <p:txBody>
          <a:bodyPr>
            <a:noAutofit/>
          </a:bodyPr>
          <a:lstStyle/>
          <a:p>
            <a:r>
              <a:rPr lang="es-MX" sz="2000" b="1" dirty="0" smtClean="0">
                <a:latin typeface="Arial" charset="0"/>
                <a:ea typeface="Arial" charset="0"/>
                <a:cs typeface="Arial" charset="0"/>
              </a:rPr>
              <a:t>CONDICIONES ACTUALES DEL SISTEMA PENITENCIARIO</a:t>
            </a:r>
            <a:endParaRPr lang="es-MX" sz="2000" b="1" dirty="0">
              <a:latin typeface="Arial" charset="0"/>
              <a:ea typeface="Arial" charset="0"/>
              <a:cs typeface="Arial" charset="0"/>
            </a:endParaRPr>
          </a:p>
        </p:txBody>
      </p:sp>
      <p:sp>
        <p:nvSpPr>
          <p:cNvPr id="3" name="2 Marcador de número de diapositiva"/>
          <p:cNvSpPr>
            <a:spLocks noGrp="1"/>
          </p:cNvSpPr>
          <p:nvPr>
            <p:ph type="sldNum" sz="quarter" idx="12"/>
          </p:nvPr>
        </p:nvSpPr>
        <p:spPr/>
        <p:txBody>
          <a:bodyPr/>
          <a:lstStyle/>
          <a:p>
            <a:fld id="{12817928-CE59-4505-B817-EA43B4131EFF}" type="slidenum">
              <a:rPr lang="es-MX" smtClean="0"/>
              <a:t>3</a:t>
            </a:fld>
            <a:endParaRPr lang="es-MX"/>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282" y="1161242"/>
            <a:ext cx="8245015" cy="5943930"/>
          </a:xfrm>
          <a:prstGeom prst="rect">
            <a:avLst/>
          </a:prstGeom>
        </p:spPr>
      </p:pic>
      <p:pic>
        <p:nvPicPr>
          <p:cNvPr id="9" name="Marcador de contenido 5"/>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1622" y="3675396"/>
            <a:ext cx="2695955" cy="3715235"/>
          </a:xfrm>
          <a:prstGeom prst="rect">
            <a:avLst/>
          </a:prstGeom>
        </p:spPr>
      </p:pic>
      <p:sp>
        <p:nvSpPr>
          <p:cNvPr id="4" name="CuadroTexto 3"/>
          <p:cNvSpPr txBox="1"/>
          <p:nvPr/>
        </p:nvSpPr>
        <p:spPr>
          <a:xfrm>
            <a:off x="6317977" y="1232347"/>
            <a:ext cx="3312368" cy="2677656"/>
          </a:xfrm>
          <a:prstGeom prst="rect">
            <a:avLst/>
          </a:prstGeom>
          <a:noFill/>
        </p:spPr>
        <p:txBody>
          <a:bodyPr wrap="square" rtlCol="0">
            <a:spAutoFit/>
          </a:bodyPr>
          <a:lstStyle/>
          <a:p>
            <a:pPr algn="just"/>
            <a:r>
              <a:rPr lang="es-ES_tradnl" sz="1400" dirty="0" smtClean="0">
                <a:latin typeface="Arial" charset="0"/>
                <a:ea typeface="Arial" charset="0"/>
                <a:cs typeface="Arial" charset="0"/>
              </a:rPr>
              <a:t>Existe en el país </a:t>
            </a:r>
            <a:r>
              <a:rPr lang="es-ES" sz="1400" dirty="0" smtClean="0">
                <a:latin typeface="Arial" charset="0"/>
                <a:ea typeface="Arial" charset="0"/>
                <a:cs typeface="Arial" charset="0"/>
              </a:rPr>
              <a:t>una sola Institución encargada de la medición de la eficiencia y eficacia de los sistemas penitenciarios tanto federal, como de las entidades federativas, siendo ésta la </a:t>
            </a:r>
            <a:r>
              <a:rPr lang="es-ES" sz="1400" b="1" dirty="0" smtClean="0">
                <a:latin typeface="Arial" charset="0"/>
                <a:ea typeface="Arial" charset="0"/>
                <a:cs typeface="Arial" charset="0"/>
              </a:rPr>
              <a:t>CNDH a través del Diagnóstico Nacional de Supervisión Penitenciaria</a:t>
            </a:r>
            <a:r>
              <a:rPr lang="es-ES" sz="1400" dirty="0" smtClean="0">
                <a:latin typeface="Arial" charset="0"/>
                <a:ea typeface="Arial" charset="0"/>
                <a:cs typeface="Arial" charset="0"/>
              </a:rPr>
              <a:t>.</a:t>
            </a:r>
          </a:p>
          <a:p>
            <a:pPr algn="just"/>
            <a:endParaRPr lang="es-ES" sz="1400" dirty="0">
              <a:latin typeface="Arial" charset="0"/>
              <a:ea typeface="Arial" charset="0"/>
              <a:cs typeface="Arial" charset="0"/>
            </a:endParaRPr>
          </a:p>
          <a:p>
            <a:pPr algn="just"/>
            <a:r>
              <a:rPr lang="es-ES" sz="1400" dirty="0" smtClean="0">
                <a:latin typeface="Arial" charset="0"/>
                <a:ea typeface="Arial" charset="0"/>
                <a:cs typeface="Arial" charset="0"/>
              </a:rPr>
              <a:t>Como se aprecia, Quintana Roo es uno de los Estados con mayor abandono en la Reinserción Social.</a:t>
            </a:r>
            <a:endParaRPr lang="es-ES_tradnl" sz="1400" dirty="0">
              <a:latin typeface="Arial" charset="0"/>
              <a:ea typeface="Arial" charset="0"/>
              <a:cs typeface="Arial" charset="0"/>
            </a:endParaRPr>
          </a:p>
        </p:txBody>
      </p:sp>
    </p:spTree>
    <p:extLst>
      <p:ext uri="{BB962C8B-B14F-4D97-AF65-F5344CB8AC3E}">
        <p14:creationId xmlns:p14="http://schemas.microsoft.com/office/powerpoint/2010/main" val="10101680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16085" y="296243"/>
            <a:ext cx="4968835" cy="661288"/>
          </a:xfrm>
        </p:spPr>
        <p:txBody>
          <a:bodyPr>
            <a:noAutofit/>
          </a:bodyPr>
          <a:lstStyle/>
          <a:p>
            <a:r>
              <a:rPr lang="es-MX" sz="2000" b="1" dirty="0" smtClean="0">
                <a:latin typeface="Arial" charset="0"/>
                <a:ea typeface="Arial" charset="0"/>
                <a:cs typeface="Arial" charset="0"/>
              </a:rPr>
              <a:t>DIAGNOSTICO NACIONAL DE SUPERVISION PENITENCIARIA CNDH</a:t>
            </a:r>
            <a:endParaRPr lang="es-MX" sz="2000" b="1" dirty="0">
              <a:latin typeface="Arial" charset="0"/>
              <a:ea typeface="Arial" charset="0"/>
              <a:cs typeface="Arial" charset="0"/>
            </a:endParaRPr>
          </a:p>
        </p:txBody>
      </p:sp>
      <p:sp>
        <p:nvSpPr>
          <p:cNvPr id="3" name="2 Marcador de número de diapositiva"/>
          <p:cNvSpPr>
            <a:spLocks noGrp="1"/>
          </p:cNvSpPr>
          <p:nvPr>
            <p:ph type="sldNum" sz="quarter" idx="12"/>
          </p:nvPr>
        </p:nvSpPr>
        <p:spPr/>
        <p:txBody>
          <a:bodyPr/>
          <a:lstStyle/>
          <a:p>
            <a:fld id="{12817928-CE59-4505-B817-EA43B4131EFF}" type="slidenum">
              <a:rPr lang="es-MX" smtClean="0"/>
              <a:t>4</a:t>
            </a:fld>
            <a:endParaRPr lang="es-MX"/>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7373" y="1146608"/>
            <a:ext cx="5346578" cy="6214630"/>
          </a:xfrm>
          <a:prstGeom prst="rect">
            <a:avLst/>
          </a:prstGeom>
        </p:spPr>
      </p:pic>
      <p:sp>
        <p:nvSpPr>
          <p:cNvPr id="4" name="CuadroTexto 3"/>
          <p:cNvSpPr txBox="1"/>
          <p:nvPr/>
        </p:nvSpPr>
        <p:spPr>
          <a:xfrm>
            <a:off x="341313" y="1304355"/>
            <a:ext cx="3744416" cy="6370975"/>
          </a:xfrm>
          <a:prstGeom prst="rect">
            <a:avLst/>
          </a:prstGeom>
          <a:noFill/>
        </p:spPr>
        <p:txBody>
          <a:bodyPr wrap="square" rtlCol="0">
            <a:spAutoFit/>
          </a:bodyPr>
          <a:lstStyle/>
          <a:p>
            <a:pPr marL="228600" indent="-228600" algn="just">
              <a:buFont typeface="+mj-lt"/>
              <a:buAutoNum type="arabicPeriod"/>
            </a:pPr>
            <a:r>
              <a:rPr lang="es-ES_tradnl" sz="1200" b="1" dirty="0">
                <a:latin typeface="Arial" charset="0"/>
                <a:ea typeface="Arial" charset="0"/>
                <a:cs typeface="Arial" charset="0"/>
              </a:rPr>
              <a:t>Integridad personal del interno </a:t>
            </a:r>
          </a:p>
          <a:p>
            <a:pPr algn="just"/>
            <a:r>
              <a:rPr lang="es-ES_tradnl" sz="1200" dirty="0">
                <a:latin typeface="Arial" charset="0"/>
                <a:ea typeface="Arial" charset="0"/>
                <a:cs typeface="Arial" charset="0"/>
              </a:rPr>
              <a:t>Capacidad de alojamiento y </a:t>
            </a:r>
            <a:r>
              <a:rPr lang="es-ES_tradnl" sz="1200" dirty="0" smtClean="0">
                <a:latin typeface="Arial" charset="0"/>
                <a:ea typeface="Arial" charset="0"/>
                <a:cs typeface="Arial" charset="0"/>
              </a:rPr>
              <a:t>población </a:t>
            </a:r>
            <a:r>
              <a:rPr lang="es-ES_tradnl" sz="1200" dirty="0">
                <a:latin typeface="Arial" charset="0"/>
                <a:ea typeface="Arial" charset="0"/>
                <a:cs typeface="Arial" charset="0"/>
              </a:rPr>
              <a:t>existente, </a:t>
            </a:r>
            <a:r>
              <a:rPr lang="es-ES_tradnl" sz="1200" dirty="0" smtClean="0">
                <a:latin typeface="Arial" charset="0"/>
                <a:ea typeface="Arial" charset="0"/>
                <a:cs typeface="Arial" charset="0"/>
              </a:rPr>
              <a:t>distribución </a:t>
            </a:r>
            <a:r>
              <a:rPr lang="es-ES_tradnl" sz="1200" dirty="0">
                <a:latin typeface="Arial" charset="0"/>
                <a:ea typeface="Arial" charset="0"/>
                <a:cs typeface="Arial" charset="0"/>
              </a:rPr>
              <a:t>y </a:t>
            </a:r>
            <a:r>
              <a:rPr lang="es-ES_tradnl" sz="1200" dirty="0" smtClean="0">
                <a:latin typeface="Arial" charset="0"/>
                <a:ea typeface="Arial" charset="0"/>
                <a:cs typeface="Arial" charset="0"/>
              </a:rPr>
              <a:t>separación </a:t>
            </a:r>
            <a:r>
              <a:rPr lang="es-ES_tradnl" sz="1200" dirty="0">
                <a:latin typeface="Arial" charset="0"/>
                <a:ea typeface="Arial" charset="0"/>
                <a:cs typeface="Arial" charset="0"/>
              </a:rPr>
              <a:t>de personas privadas de la </a:t>
            </a:r>
            <a:r>
              <a:rPr lang="es-ES_tradnl" sz="1200" dirty="0" smtClean="0">
                <a:latin typeface="Arial" charset="0"/>
                <a:ea typeface="Arial" charset="0"/>
                <a:cs typeface="Arial" charset="0"/>
              </a:rPr>
              <a:t>libertad, </a:t>
            </a:r>
            <a:r>
              <a:rPr lang="es-ES_tradnl" sz="1200" dirty="0">
                <a:latin typeface="Arial" charset="0"/>
                <a:ea typeface="Arial" charset="0"/>
                <a:cs typeface="Arial" charset="0"/>
              </a:rPr>
              <a:t>servicios para la </a:t>
            </a:r>
            <a:r>
              <a:rPr lang="es-ES_tradnl" sz="1200" dirty="0" smtClean="0">
                <a:latin typeface="Arial" charset="0"/>
                <a:ea typeface="Arial" charset="0"/>
                <a:cs typeface="Arial" charset="0"/>
              </a:rPr>
              <a:t>atención de </a:t>
            </a:r>
            <a:r>
              <a:rPr lang="es-ES_tradnl" sz="1200" dirty="0">
                <a:latin typeface="Arial" charset="0"/>
                <a:ea typeface="Arial" charset="0"/>
                <a:cs typeface="Arial" charset="0"/>
              </a:rPr>
              <a:t>la salud, </a:t>
            </a:r>
            <a:r>
              <a:rPr lang="es-ES_tradnl" sz="1200" dirty="0" smtClean="0">
                <a:latin typeface="Arial" charset="0"/>
                <a:ea typeface="Arial" charset="0"/>
                <a:cs typeface="Arial" charset="0"/>
              </a:rPr>
              <a:t>supervisión </a:t>
            </a:r>
            <a:r>
              <a:rPr lang="es-ES_tradnl" sz="1200" dirty="0">
                <a:latin typeface="Arial" charset="0"/>
                <a:ea typeface="Arial" charset="0"/>
                <a:cs typeface="Arial" charset="0"/>
              </a:rPr>
              <a:t>por parte del responsable del Centro, </a:t>
            </a:r>
            <a:r>
              <a:rPr lang="es-ES_tradnl" sz="1200" dirty="0" smtClean="0">
                <a:latin typeface="Arial" charset="0"/>
                <a:ea typeface="Arial" charset="0"/>
                <a:cs typeface="Arial" charset="0"/>
              </a:rPr>
              <a:t>prevención </a:t>
            </a:r>
            <a:r>
              <a:rPr lang="es-ES_tradnl" sz="1200" dirty="0">
                <a:latin typeface="Arial" charset="0"/>
                <a:ea typeface="Arial" charset="0"/>
                <a:cs typeface="Arial" charset="0"/>
              </a:rPr>
              <a:t>y </a:t>
            </a:r>
            <a:r>
              <a:rPr lang="es-ES_tradnl" sz="1200" dirty="0" smtClean="0">
                <a:latin typeface="Arial" charset="0"/>
                <a:ea typeface="Arial" charset="0"/>
                <a:cs typeface="Arial" charset="0"/>
              </a:rPr>
              <a:t>atención </a:t>
            </a:r>
            <a:r>
              <a:rPr lang="es-ES_tradnl" sz="1200" dirty="0">
                <a:latin typeface="Arial" charset="0"/>
                <a:ea typeface="Arial" charset="0"/>
                <a:cs typeface="Arial" charset="0"/>
              </a:rPr>
              <a:t>de incidentes violentos, tortura y/o </a:t>
            </a:r>
            <a:r>
              <a:rPr lang="es-ES_tradnl" sz="1200" dirty="0" smtClean="0">
                <a:latin typeface="Arial" charset="0"/>
                <a:ea typeface="Arial" charset="0"/>
                <a:cs typeface="Arial" charset="0"/>
              </a:rPr>
              <a:t>maltrato.</a:t>
            </a:r>
          </a:p>
          <a:p>
            <a:pPr algn="just"/>
            <a:endParaRPr lang="es-ES_tradnl" sz="1200" dirty="0">
              <a:latin typeface="Arial" charset="0"/>
              <a:ea typeface="Arial" charset="0"/>
              <a:cs typeface="Arial" charset="0"/>
            </a:endParaRPr>
          </a:p>
          <a:p>
            <a:pPr algn="just"/>
            <a:r>
              <a:rPr lang="es-ES_tradnl" sz="1200" b="1" dirty="0" smtClean="0">
                <a:latin typeface="Arial" charset="0"/>
                <a:ea typeface="Arial" charset="0"/>
                <a:cs typeface="Arial" charset="0"/>
              </a:rPr>
              <a:t>2.  Estancia </a:t>
            </a:r>
            <a:r>
              <a:rPr lang="es-ES_tradnl" sz="1200" b="1" dirty="0">
                <a:latin typeface="Arial" charset="0"/>
                <a:ea typeface="Arial" charset="0"/>
                <a:cs typeface="Arial" charset="0"/>
              </a:rPr>
              <a:t>digna </a:t>
            </a:r>
          </a:p>
          <a:p>
            <a:pPr algn="just"/>
            <a:r>
              <a:rPr lang="es-ES_tradnl" sz="1200" dirty="0" smtClean="0">
                <a:latin typeface="Arial" charset="0"/>
                <a:ea typeface="Arial" charset="0"/>
                <a:cs typeface="Arial" charset="0"/>
              </a:rPr>
              <a:t>Existencia de servicios </a:t>
            </a:r>
            <a:r>
              <a:rPr lang="es-ES_tradnl" sz="1200" dirty="0">
                <a:latin typeface="Arial" charset="0"/>
                <a:ea typeface="Arial" charset="0"/>
                <a:cs typeface="Arial" charset="0"/>
              </a:rPr>
              <a:t>y capacidad de las instalaciones, condiciones materiales y de higiene, </a:t>
            </a:r>
            <a:r>
              <a:rPr lang="es-ES_tradnl" sz="1200" dirty="0" smtClean="0">
                <a:latin typeface="Arial" charset="0"/>
                <a:ea typeface="Arial" charset="0"/>
                <a:cs typeface="Arial" charset="0"/>
              </a:rPr>
              <a:t>así </a:t>
            </a:r>
            <a:r>
              <a:rPr lang="es-ES_tradnl" sz="1200" dirty="0">
                <a:latin typeface="Arial" charset="0"/>
                <a:ea typeface="Arial" charset="0"/>
                <a:cs typeface="Arial" charset="0"/>
              </a:rPr>
              <a:t>como </a:t>
            </a:r>
            <a:r>
              <a:rPr lang="es-ES_tradnl" sz="1200" dirty="0" smtClean="0">
                <a:latin typeface="Arial" charset="0"/>
                <a:ea typeface="Arial" charset="0"/>
                <a:cs typeface="Arial" charset="0"/>
              </a:rPr>
              <a:t>alimentación </a:t>
            </a:r>
            <a:r>
              <a:rPr lang="es-ES_tradnl" sz="1200" dirty="0">
                <a:latin typeface="Arial" charset="0"/>
                <a:ea typeface="Arial" charset="0"/>
                <a:cs typeface="Arial" charset="0"/>
              </a:rPr>
              <a:t>suficiente y de calidad. </a:t>
            </a:r>
            <a:endParaRPr lang="es-ES_tradnl" sz="1200" dirty="0" smtClean="0">
              <a:latin typeface="Arial" charset="0"/>
              <a:ea typeface="Arial" charset="0"/>
              <a:cs typeface="Arial" charset="0"/>
            </a:endParaRPr>
          </a:p>
          <a:p>
            <a:pPr algn="just"/>
            <a:endParaRPr lang="es-ES_tradnl" sz="1200" dirty="0">
              <a:latin typeface="Arial" charset="0"/>
              <a:ea typeface="Arial" charset="0"/>
              <a:cs typeface="Arial" charset="0"/>
            </a:endParaRPr>
          </a:p>
          <a:p>
            <a:pPr algn="just"/>
            <a:r>
              <a:rPr lang="es-ES_tradnl" sz="1200" b="1" dirty="0" smtClean="0">
                <a:latin typeface="Arial" charset="0"/>
                <a:ea typeface="Arial" charset="0"/>
                <a:cs typeface="Arial" charset="0"/>
              </a:rPr>
              <a:t>3.  Condiciones de gobernabilidad </a:t>
            </a:r>
            <a:endParaRPr lang="es-ES_tradnl" sz="1200" b="1" dirty="0">
              <a:latin typeface="Arial" charset="0"/>
              <a:ea typeface="Arial" charset="0"/>
              <a:cs typeface="Arial" charset="0"/>
            </a:endParaRPr>
          </a:p>
          <a:p>
            <a:pPr algn="just"/>
            <a:r>
              <a:rPr lang="es-ES_tradnl" sz="1200" dirty="0">
                <a:latin typeface="Arial" charset="0"/>
                <a:ea typeface="Arial" charset="0"/>
                <a:cs typeface="Arial" charset="0"/>
              </a:rPr>
              <a:t>Normatividad que rige al Centro, personal de seguridad y custodia, sanciones disciplinarias, autogobierno, actividades </a:t>
            </a:r>
            <a:r>
              <a:rPr lang="es-ES_tradnl" sz="1200" dirty="0" smtClean="0">
                <a:latin typeface="Arial" charset="0"/>
                <a:ea typeface="Arial" charset="0"/>
                <a:cs typeface="Arial" charset="0"/>
              </a:rPr>
              <a:t>ilícitas, extorsión </a:t>
            </a:r>
            <a:r>
              <a:rPr lang="es-ES_tradnl" sz="1200" dirty="0">
                <a:latin typeface="Arial" charset="0"/>
                <a:ea typeface="Arial" charset="0"/>
                <a:cs typeface="Arial" charset="0"/>
              </a:rPr>
              <a:t>y sobornos, </a:t>
            </a:r>
            <a:r>
              <a:rPr lang="es-ES_tradnl" sz="1200" dirty="0" smtClean="0">
                <a:latin typeface="Arial" charset="0"/>
                <a:ea typeface="Arial" charset="0"/>
                <a:cs typeface="Arial" charset="0"/>
              </a:rPr>
              <a:t>así </a:t>
            </a:r>
            <a:r>
              <a:rPr lang="es-ES_tradnl" sz="1200" dirty="0">
                <a:latin typeface="Arial" charset="0"/>
                <a:ea typeface="Arial" charset="0"/>
                <a:cs typeface="Arial" charset="0"/>
              </a:rPr>
              <a:t>como </a:t>
            </a:r>
            <a:r>
              <a:rPr lang="es-ES_tradnl" sz="1200" dirty="0" smtClean="0">
                <a:latin typeface="Arial" charset="0"/>
                <a:ea typeface="Arial" charset="0"/>
                <a:cs typeface="Arial" charset="0"/>
              </a:rPr>
              <a:t>capacitación </a:t>
            </a:r>
            <a:r>
              <a:rPr lang="es-ES_tradnl" sz="1200" dirty="0">
                <a:latin typeface="Arial" charset="0"/>
                <a:ea typeface="Arial" charset="0"/>
                <a:cs typeface="Arial" charset="0"/>
              </a:rPr>
              <a:t>del personal penitenciario</a:t>
            </a:r>
            <a:r>
              <a:rPr lang="es-ES_tradnl" sz="1200" dirty="0" smtClean="0">
                <a:latin typeface="Arial" charset="0"/>
                <a:ea typeface="Arial" charset="0"/>
                <a:cs typeface="Arial" charset="0"/>
              </a:rPr>
              <a:t>.</a:t>
            </a:r>
          </a:p>
          <a:p>
            <a:pPr algn="just"/>
            <a:r>
              <a:rPr lang="es-ES_tradnl" sz="1200" dirty="0" smtClean="0">
                <a:latin typeface="Arial" charset="0"/>
                <a:ea typeface="Arial" charset="0"/>
                <a:cs typeface="Arial" charset="0"/>
              </a:rPr>
              <a:t> </a:t>
            </a:r>
            <a:endParaRPr lang="es-ES_tradnl" sz="1200" dirty="0">
              <a:latin typeface="Arial" charset="0"/>
              <a:ea typeface="Arial" charset="0"/>
              <a:cs typeface="Arial" charset="0"/>
            </a:endParaRPr>
          </a:p>
          <a:p>
            <a:pPr algn="just"/>
            <a:r>
              <a:rPr lang="es-ES_tradnl" sz="1200" b="1" dirty="0" smtClean="0">
                <a:latin typeface="Arial" charset="0"/>
                <a:ea typeface="Arial" charset="0"/>
                <a:cs typeface="Arial" charset="0"/>
              </a:rPr>
              <a:t>4.  Reinserción </a:t>
            </a:r>
            <a:r>
              <a:rPr lang="es-ES_tradnl" sz="1200" b="1" dirty="0">
                <a:latin typeface="Arial" charset="0"/>
                <a:ea typeface="Arial" charset="0"/>
                <a:cs typeface="Arial" charset="0"/>
              </a:rPr>
              <a:t>social del interno</a:t>
            </a:r>
            <a:r>
              <a:rPr lang="es-ES_tradnl" sz="1200" dirty="0">
                <a:latin typeface="Arial" charset="0"/>
                <a:ea typeface="Arial" charset="0"/>
                <a:cs typeface="Arial" charset="0"/>
              </a:rPr>
              <a:t> </a:t>
            </a:r>
          </a:p>
          <a:p>
            <a:pPr algn="just"/>
            <a:r>
              <a:rPr lang="es-ES_tradnl" sz="1200" dirty="0" smtClean="0">
                <a:latin typeface="Arial" charset="0"/>
                <a:ea typeface="Arial" charset="0"/>
                <a:cs typeface="Arial" charset="0"/>
              </a:rPr>
              <a:t>Integración </a:t>
            </a:r>
            <a:r>
              <a:rPr lang="es-ES_tradnl" sz="1200" dirty="0">
                <a:latin typeface="Arial" charset="0"/>
                <a:ea typeface="Arial" charset="0"/>
                <a:cs typeface="Arial" charset="0"/>
              </a:rPr>
              <a:t>del expediente </a:t>
            </a:r>
            <a:r>
              <a:rPr lang="es-ES_tradnl" sz="1200" dirty="0" err="1">
                <a:latin typeface="Arial" charset="0"/>
                <a:ea typeface="Arial" charset="0"/>
                <a:cs typeface="Arial" charset="0"/>
              </a:rPr>
              <a:t>jurídico-técnico</a:t>
            </a:r>
            <a:r>
              <a:rPr lang="es-ES_tradnl" sz="1200" dirty="0">
                <a:latin typeface="Arial" charset="0"/>
                <a:ea typeface="Arial" charset="0"/>
                <a:cs typeface="Arial" charset="0"/>
              </a:rPr>
              <a:t>; </a:t>
            </a:r>
            <a:r>
              <a:rPr lang="es-ES_tradnl" sz="1200" dirty="0" smtClean="0">
                <a:latin typeface="Arial" charset="0"/>
                <a:ea typeface="Arial" charset="0"/>
                <a:cs typeface="Arial" charset="0"/>
              </a:rPr>
              <a:t>clasificación, </a:t>
            </a:r>
            <a:r>
              <a:rPr lang="es-ES_tradnl" sz="1200" dirty="0">
                <a:latin typeface="Arial" charset="0"/>
                <a:ea typeface="Arial" charset="0"/>
                <a:cs typeface="Arial" charset="0"/>
              </a:rPr>
              <a:t>funcionamiento del </a:t>
            </a:r>
            <a:r>
              <a:rPr lang="es-ES_tradnl" sz="1200" dirty="0" smtClean="0">
                <a:latin typeface="Arial" charset="0"/>
                <a:ea typeface="Arial" charset="0"/>
                <a:cs typeface="Arial" charset="0"/>
              </a:rPr>
              <a:t>Comité́ Técnico; </a:t>
            </a:r>
            <a:r>
              <a:rPr lang="es-ES_tradnl" sz="1200" dirty="0">
                <a:latin typeface="Arial" charset="0"/>
                <a:ea typeface="Arial" charset="0"/>
                <a:cs typeface="Arial" charset="0"/>
              </a:rPr>
              <a:t>actividades laborales, de </a:t>
            </a:r>
            <a:r>
              <a:rPr lang="es-ES_tradnl" sz="1200" dirty="0" smtClean="0">
                <a:latin typeface="Arial" charset="0"/>
                <a:ea typeface="Arial" charset="0"/>
                <a:cs typeface="Arial" charset="0"/>
              </a:rPr>
              <a:t>capacitación </a:t>
            </a:r>
            <a:r>
              <a:rPr lang="es-ES_tradnl" sz="1200" dirty="0">
                <a:latin typeface="Arial" charset="0"/>
                <a:ea typeface="Arial" charset="0"/>
                <a:cs typeface="Arial" charset="0"/>
              </a:rPr>
              <a:t>para el trabajo, educativas y deportivas; beneficios de libertad anticipada y </a:t>
            </a:r>
            <a:r>
              <a:rPr lang="es-ES_tradnl" sz="1200" dirty="0" smtClean="0">
                <a:latin typeface="Arial" charset="0"/>
                <a:ea typeface="Arial" charset="0"/>
                <a:cs typeface="Arial" charset="0"/>
              </a:rPr>
              <a:t>vinculación </a:t>
            </a:r>
            <a:r>
              <a:rPr lang="es-ES_tradnl" sz="1200" dirty="0">
                <a:latin typeface="Arial" charset="0"/>
                <a:ea typeface="Arial" charset="0"/>
                <a:cs typeface="Arial" charset="0"/>
              </a:rPr>
              <a:t>de la persona privada de la libertad con la sociedad</a:t>
            </a:r>
            <a:r>
              <a:rPr lang="es-ES_tradnl" sz="1200" dirty="0" smtClean="0">
                <a:latin typeface="Arial" charset="0"/>
                <a:ea typeface="Arial" charset="0"/>
                <a:cs typeface="Arial" charset="0"/>
              </a:rPr>
              <a:t>.</a:t>
            </a:r>
          </a:p>
          <a:p>
            <a:pPr algn="just"/>
            <a:r>
              <a:rPr lang="es-ES_tradnl" sz="1200" dirty="0" smtClean="0">
                <a:latin typeface="Arial" charset="0"/>
                <a:ea typeface="Arial" charset="0"/>
                <a:cs typeface="Arial" charset="0"/>
              </a:rPr>
              <a:t> </a:t>
            </a:r>
            <a:endParaRPr lang="es-ES_tradnl" sz="1200" dirty="0">
              <a:latin typeface="Arial" charset="0"/>
              <a:ea typeface="Arial" charset="0"/>
              <a:cs typeface="Arial" charset="0"/>
            </a:endParaRPr>
          </a:p>
          <a:p>
            <a:pPr algn="just"/>
            <a:r>
              <a:rPr lang="es-ES_tradnl" sz="1200" dirty="0" smtClean="0">
                <a:latin typeface="Arial" charset="0"/>
                <a:ea typeface="Arial" charset="0"/>
                <a:cs typeface="Arial" charset="0"/>
              </a:rPr>
              <a:t>5.  </a:t>
            </a:r>
            <a:r>
              <a:rPr lang="es-ES_tradnl" sz="1200" b="1" dirty="0" smtClean="0">
                <a:latin typeface="Arial" charset="0"/>
                <a:ea typeface="Arial" charset="0"/>
                <a:cs typeface="Arial" charset="0"/>
              </a:rPr>
              <a:t>Atención </a:t>
            </a:r>
            <a:r>
              <a:rPr lang="es-ES_tradnl" sz="1200" b="1" dirty="0">
                <a:latin typeface="Arial" charset="0"/>
                <a:ea typeface="Arial" charset="0"/>
                <a:cs typeface="Arial" charset="0"/>
              </a:rPr>
              <a:t>a internos con requerimientos </a:t>
            </a:r>
            <a:r>
              <a:rPr lang="es-ES_tradnl" sz="1200" b="1" dirty="0" smtClean="0">
                <a:latin typeface="Arial" charset="0"/>
                <a:ea typeface="Arial" charset="0"/>
                <a:cs typeface="Arial" charset="0"/>
              </a:rPr>
              <a:t>específicos </a:t>
            </a:r>
            <a:endParaRPr lang="es-ES_tradnl" sz="1200" b="1" dirty="0">
              <a:latin typeface="Arial" charset="0"/>
              <a:ea typeface="Arial" charset="0"/>
              <a:cs typeface="Arial" charset="0"/>
            </a:endParaRPr>
          </a:p>
          <a:p>
            <a:pPr algn="just"/>
            <a:r>
              <a:rPr lang="es-ES_tradnl" sz="1200" dirty="0">
                <a:latin typeface="Arial" charset="0"/>
                <a:ea typeface="Arial" charset="0"/>
                <a:cs typeface="Arial" charset="0"/>
              </a:rPr>
              <a:t>Mujeres, personas adultas mayores, </a:t>
            </a:r>
            <a:r>
              <a:rPr lang="es-ES_tradnl" sz="1200" dirty="0" smtClean="0">
                <a:latin typeface="Arial" charset="0"/>
                <a:ea typeface="Arial" charset="0"/>
                <a:cs typeface="Arial" charset="0"/>
              </a:rPr>
              <a:t>indígenas, </a:t>
            </a:r>
            <a:r>
              <a:rPr lang="es-ES_tradnl" sz="1200" dirty="0">
                <a:latin typeface="Arial" charset="0"/>
                <a:ea typeface="Arial" charset="0"/>
                <a:cs typeface="Arial" charset="0"/>
              </a:rPr>
              <a:t>con discapacidad, con VIH/SIDA o con adicciones. </a:t>
            </a:r>
          </a:p>
          <a:p>
            <a:pPr algn="just"/>
            <a:endParaRPr lang="es-ES_tradnl" sz="1200" dirty="0">
              <a:latin typeface="Arial" charset="0"/>
              <a:ea typeface="Arial" charset="0"/>
              <a:cs typeface="Arial" charset="0"/>
            </a:endParaRPr>
          </a:p>
        </p:txBody>
      </p:sp>
    </p:spTree>
    <p:extLst>
      <p:ext uri="{BB962C8B-B14F-4D97-AF65-F5344CB8AC3E}">
        <p14:creationId xmlns:p14="http://schemas.microsoft.com/office/powerpoint/2010/main" val="2862846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01270" y="152227"/>
            <a:ext cx="4968835" cy="661288"/>
          </a:xfrm>
        </p:spPr>
        <p:txBody>
          <a:bodyPr>
            <a:noAutofit/>
          </a:bodyPr>
          <a:lstStyle/>
          <a:p>
            <a:r>
              <a:rPr lang="es-MX" sz="2000" b="1" smtClean="0">
                <a:latin typeface="Arial" charset="0"/>
                <a:ea typeface="Arial" charset="0"/>
                <a:cs typeface="Arial" charset="0"/>
              </a:rPr>
              <a:t>ESTADO DE FUERZA </a:t>
            </a:r>
            <a:endParaRPr lang="es-MX" sz="2000" b="1" dirty="0">
              <a:latin typeface="Arial" charset="0"/>
              <a:ea typeface="Arial" charset="0"/>
              <a:cs typeface="Arial" charset="0"/>
            </a:endParaRPr>
          </a:p>
        </p:txBody>
      </p:sp>
      <p:sp>
        <p:nvSpPr>
          <p:cNvPr id="3" name="2 Marcador de número de diapositiva"/>
          <p:cNvSpPr>
            <a:spLocks noGrp="1"/>
          </p:cNvSpPr>
          <p:nvPr>
            <p:ph type="sldNum" sz="quarter" idx="12"/>
          </p:nvPr>
        </p:nvSpPr>
        <p:spPr/>
        <p:txBody>
          <a:bodyPr/>
          <a:lstStyle/>
          <a:p>
            <a:fld id="{12817928-CE59-4505-B817-EA43B4131EFF}" type="slidenum">
              <a:rPr lang="es-MX" smtClean="0"/>
              <a:t>5</a:t>
            </a:fld>
            <a:endParaRPr lang="es-MX"/>
          </a:p>
        </p:txBody>
      </p:sp>
      <p:sp>
        <p:nvSpPr>
          <p:cNvPr id="6" name="10 CuadroTexto"/>
          <p:cNvSpPr txBox="1"/>
          <p:nvPr/>
        </p:nvSpPr>
        <p:spPr>
          <a:xfrm>
            <a:off x="989385" y="1160339"/>
            <a:ext cx="2430474" cy="338554"/>
          </a:xfrm>
          <a:prstGeom prst="rect">
            <a:avLst/>
          </a:prstGeom>
          <a:noFill/>
        </p:spPr>
        <p:txBody>
          <a:bodyPr wrap="none" rtlCol="0">
            <a:spAutoFit/>
          </a:bodyPr>
          <a:lstStyle/>
          <a:p>
            <a:r>
              <a:rPr lang="es-MX" sz="1600" b="1" dirty="0" smtClean="0">
                <a:latin typeface="Arial" charset="0"/>
                <a:ea typeface="Arial" charset="0"/>
                <a:cs typeface="Arial" charset="0"/>
              </a:rPr>
              <a:t>81 </a:t>
            </a:r>
            <a:r>
              <a:rPr lang="es-MX" sz="1600" b="1" dirty="0">
                <a:latin typeface="Arial" charset="0"/>
                <a:ea typeface="Arial" charset="0"/>
                <a:cs typeface="Arial" charset="0"/>
              </a:rPr>
              <a:t>Custodios </a:t>
            </a:r>
            <a:r>
              <a:rPr lang="es-MX" sz="1600" b="1" dirty="0" smtClean="0">
                <a:latin typeface="Arial" charset="0"/>
                <a:ea typeface="Arial" charset="0"/>
                <a:cs typeface="Arial" charset="0"/>
              </a:rPr>
              <a:t>Estatales</a:t>
            </a:r>
            <a:endParaRPr lang="es-MX" sz="1600" b="1" dirty="0">
              <a:latin typeface="Arial" charset="0"/>
              <a:ea typeface="Arial" charset="0"/>
              <a:cs typeface="Arial" charset="0"/>
            </a:endParaRPr>
          </a:p>
        </p:txBody>
      </p:sp>
      <p:graphicFrame>
        <p:nvGraphicFramePr>
          <p:cNvPr id="7" name="11 Diagrama"/>
          <p:cNvGraphicFramePr/>
          <p:nvPr>
            <p:extLst>
              <p:ext uri="{D42A27DB-BD31-4B8C-83A1-F6EECF244321}">
                <p14:modId xmlns:p14="http://schemas.microsoft.com/office/powerpoint/2010/main" val="1486784142"/>
              </p:ext>
            </p:extLst>
          </p:nvPr>
        </p:nvGraphicFramePr>
        <p:xfrm>
          <a:off x="1665743" y="1730631"/>
          <a:ext cx="2798323" cy="1507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14 Gráfico"/>
          <p:cNvGraphicFramePr/>
          <p:nvPr>
            <p:extLst>
              <p:ext uri="{D42A27DB-BD31-4B8C-83A1-F6EECF244321}">
                <p14:modId xmlns:p14="http://schemas.microsoft.com/office/powerpoint/2010/main" val="4124908933"/>
              </p:ext>
            </p:extLst>
          </p:nvPr>
        </p:nvGraphicFramePr>
        <p:xfrm>
          <a:off x="5051480" y="1160339"/>
          <a:ext cx="4473880" cy="3246261"/>
        </p:xfrm>
        <a:graphic>
          <a:graphicData uri="http://schemas.openxmlformats.org/drawingml/2006/chart">
            <c:chart xmlns:c="http://schemas.openxmlformats.org/drawingml/2006/chart" xmlns:r="http://schemas.openxmlformats.org/officeDocument/2006/relationships" r:id="rId8"/>
          </a:graphicData>
        </a:graphic>
      </p:graphicFrame>
      <p:pic>
        <p:nvPicPr>
          <p:cNvPr id="11" name="2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1353" y="1871233"/>
            <a:ext cx="990824" cy="990824"/>
          </a:xfrm>
          <a:prstGeom prst="rect">
            <a:avLst/>
          </a:prstGeom>
        </p:spPr>
      </p:pic>
      <p:sp>
        <p:nvSpPr>
          <p:cNvPr id="4" name="CuadroTexto 3"/>
          <p:cNvSpPr txBox="1"/>
          <p:nvPr/>
        </p:nvSpPr>
        <p:spPr>
          <a:xfrm>
            <a:off x="487957" y="3392587"/>
            <a:ext cx="4608512" cy="1169551"/>
          </a:xfrm>
          <a:prstGeom prst="rect">
            <a:avLst/>
          </a:prstGeom>
          <a:noFill/>
        </p:spPr>
        <p:txBody>
          <a:bodyPr wrap="square" rtlCol="0">
            <a:spAutoFit/>
          </a:bodyPr>
          <a:lstStyle/>
          <a:p>
            <a:pPr algn="just"/>
            <a:r>
              <a:rPr lang="es-ES_tradnl" sz="1400" dirty="0" smtClean="0">
                <a:latin typeface="Arial" charset="0"/>
                <a:ea typeface="Arial" charset="0"/>
                <a:cs typeface="Arial" charset="0"/>
              </a:rPr>
              <a:t>La Corte</a:t>
            </a:r>
            <a:r>
              <a:rPr lang="es-ES" sz="1400" dirty="0" smtClean="0">
                <a:latin typeface="Arial" charset="0"/>
                <a:ea typeface="Arial" charset="0"/>
                <a:cs typeface="Arial" charset="0"/>
              </a:rPr>
              <a:t> Interamericana de Derechos Humanos, por resolución de fecha 3 de Julio de 2007, recomendó que por cada 10 personas privadas de la libertad, por lo menos debe haber un elemento de Custodia Penitenciaria.   </a:t>
            </a:r>
            <a:endParaRPr lang="es-ES_tradnl" sz="1400" dirty="0">
              <a:latin typeface="Arial" charset="0"/>
              <a:ea typeface="Arial" charset="0"/>
              <a:cs typeface="Arial" charset="0"/>
            </a:endParaRPr>
          </a:p>
        </p:txBody>
      </p:sp>
      <p:sp>
        <p:nvSpPr>
          <p:cNvPr id="13" name="Elipse 12"/>
          <p:cNvSpPr/>
          <p:nvPr/>
        </p:nvSpPr>
        <p:spPr>
          <a:xfrm>
            <a:off x="4301753" y="4760739"/>
            <a:ext cx="1499455" cy="1512168"/>
          </a:xfrm>
          <a:prstGeom prst="ellips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4" name="Elipse 13"/>
          <p:cNvSpPr/>
          <p:nvPr/>
        </p:nvSpPr>
        <p:spPr>
          <a:xfrm>
            <a:off x="1781473" y="4760739"/>
            <a:ext cx="1499455" cy="1512168"/>
          </a:xfrm>
          <a:prstGeom prst="ellipse">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6" name="CuadroTexto 15"/>
          <p:cNvSpPr txBox="1"/>
          <p:nvPr/>
        </p:nvSpPr>
        <p:spPr>
          <a:xfrm>
            <a:off x="2213521" y="5327511"/>
            <a:ext cx="864059" cy="369332"/>
          </a:xfrm>
          <a:prstGeom prst="rect">
            <a:avLst/>
          </a:prstGeom>
          <a:noFill/>
        </p:spPr>
        <p:txBody>
          <a:bodyPr wrap="square" rtlCol="0">
            <a:spAutoFit/>
          </a:bodyPr>
          <a:lstStyle/>
          <a:p>
            <a:r>
              <a:rPr lang="es-ES_tradnl" b="1" dirty="0" smtClean="0">
                <a:solidFill>
                  <a:schemeClr val="bg1"/>
                </a:solidFill>
                <a:latin typeface="Arial" charset="0"/>
                <a:ea typeface="Arial" charset="0"/>
                <a:cs typeface="Arial" charset="0"/>
              </a:rPr>
              <a:t>2756</a:t>
            </a:r>
            <a:endParaRPr lang="es-ES_tradnl" b="1" dirty="0">
              <a:solidFill>
                <a:schemeClr val="bg1"/>
              </a:solidFill>
              <a:latin typeface="Arial" charset="0"/>
              <a:ea typeface="Arial" charset="0"/>
              <a:cs typeface="Arial" charset="0"/>
            </a:endParaRPr>
          </a:p>
        </p:txBody>
      </p:sp>
      <p:sp>
        <p:nvSpPr>
          <p:cNvPr id="17" name="CuadroTexto 16"/>
          <p:cNvSpPr txBox="1"/>
          <p:nvPr/>
        </p:nvSpPr>
        <p:spPr>
          <a:xfrm>
            <a:off x="4805809" y="5264795"/>
            <a:ext cx="648072" cy="369332"/>
          </a:xfrm>
          <a:prstGeom prst="rect">
            <a:avLst/>
          </a:prstGeom>
          <a:noFill/>
        </p:spPr>
        <p:txBody>
          <a:bodyPr wrap="square" rtlCol="0">
            <a:spAutoFit/>
          </a:bodyPr>
          <a:lstStyle/>
          <a:p>
            <a:r>
              <a:rPr lang="es-ES_tradnl" b="1" dirty="0" smtClean="0">
                <a:solidFill>
                  <a:schemeClr val="bg1"/>
                </a:solidFill>
                <a:latin typeface="Arial" charset="0"/>
                <a:ea typeface="Arial" charset="0"/>
                <a:cs typeface="Arial" charset="0"/>
              </a:rPr>
              <a:t>67.2</a:t>
            </a:r>
            <a:endParaRPr lang="es-ES_tradnl" b="1" dirty="0">
              <a:solidFill>
                <a:schemeClr val="bg1"/>
              </a:solidFill>
              <a:latin typeface="Arial" charset="0"/>
              <a:ea typeface="Arial" charset="0"/>
              <a:cs typeface="Arial" charset="0"/>
            </a:endParaRPr>
          </a:p>
        </p:txBody>
      </p:sp>
      <p:sp>
        <p:nvSpPr>
          <p:cNvPr id="18" name="Elipse 17"/>
          <p:cNvSpPr/>
          <p:nvPr/>
        </p:nvSpPr>
        <p:spPr>
          <a:xfrm>
            <a:off x="6894041" y="4760739"/>
            <a:ext cx="1499455" cy="1512168"/>
          </a:xfrm>
          <a:prstGeom prst="ellipse">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9" name="CuadroTexto 18"/>
          <p:cNvSpPr txBox="1"/>
          <p:nvPr/>
        </p:nvSpPr>
        <p:spPr>
          <a:xfrm>
            <a:off x="7326089" y="5327511"/>
            <a:ext cx="864096" cy="369332"/>
          </a:xfrm>
          <a:prstGeom prst="rect">
            <a:avLst/>
          </a:prstGeom>
          <a:noFill/>
        </p:spPr>
        <p:txBody>
          <a:bodyPr wrap="square" rtlCol="0">
            <a:spAutoFit/>
          </a:bodyPr>
          <a:lstStyle/>
          <a:p>
            <a:r>
              <a:rPr lang="es-ES_tradnl" b="1" dirty="0" smtClean="0">
                <a:latin typeface="Arial" charset="0"/>
                <a:ea typeface="Arial" charset="0"/>
                <a:cs typeface="Arial" charset="0"/>
              </a:rPr>
              <a:t>234.6</a:t>
            </a:r>
            <a:endParaRPr lang="es-ES_tradnl" b="1" dirty="0">
              <a:latin typeface="Arial" charset="0"/>
              <a:ea typeface="Arial" charset="0"/>
              <a:cs typeface="Arial" charset="0"/>
            </a:endParaRPr>
          </a:p>
        </p:txBody>
      </p:sp>
      <p:sp>
        <p:nvSpPr>
          <p:cNvPr id="20" name="CuadroTexto 19"/>
          <p:cNvSpPr txBox="1"/>
          <p:nvPr/>
        </p:nvSpPr>
        <p:spPr>
          <a:xfrm>
            <a:off x="1781473" y="6416923"/>
            <a:ext cx="1499455" cy="276999"/>
          </a:xfrm>
          <a:prstGeom prst="rect">
            <a:avLst/>
          </a:prstGeom>
          <a:noFill/>
        </p:spPr>
        <p:txBody>
          <a:bodyPr wrap="square" rtlCol="0">
            <a:spAutoFit/>
          </a:bodyPr>
          <a:lstStyle/>
          <a:p>
            <a:r>
              <a:rPr lang="es-ES_tradnl" sz="1200" b="1" dirty="0" smtClean="0">
                <a:latin typeface="Arial" charset="0"/>
                <a:ea typeface="Arial" charset="0"/>
                <a:cs typeface="Arial" charset="0"/>
              </a:rPr>
              <a:t>TOTAL DE PPL</a:t>
            </a:r>
            <a:r>
              <a:rPr lang="es-ES" sz="1200" b="1" dirty="0" smtClean="0">
                <a:latin typeface="Arial" charset="0"/>
                <a:ea typeface="Arial" charset="0"/>
                <a:cs typeface="Arial" charset="0"/>
              </a:rPr>
              <a:t>’S</a:t>
            </a:r>
            <a:endParaRPr lang="es-ES_tradnl" sz="1200" b="1" dirty="0">
              <a:latin typeface="Arial" charset="0"/>
              <a:ea typeface="Arial" charset="0"/>
              <a:cs typeface="Arial" charset="0"/>
            </a:endParaRPr>
          </a:p>
        </p:txBody>
      </p:sp>
      <p:sp>
        <p:nvSpPr>
          <p:cNvPr id="21" name="CuadroTexto 20"/>
          <p:cNvSpPr txBox="1"/>
          <p:nvPr/>
        </p:nvSpPr>
        <p:spPr>
          <a:xfrm>
            <a:off x="4157738" y="6416923"/>
            <a:ext cx="1656184" cy="461665"/>
          </a:xfrm>
          <a:prstGeom prst="rect">
            <a:avLst/>
          </a:prstGeom>
          <a:noFill/>
        </p:spPr>
        <p:txBody>
          <a:bodyPr wrap="square" rtlCol="0">
            <a:spAutoFit/>
          </a:bodyPr>
          <a:lstStyle/>
          <a:p>
            <a:pPr algn="ctr"/>
            <a:r>
              <a:rPr lang="es-ES_tradnl" sz="1200" b="1" smtClean="0">
                <a:latin typeface="Arial" charset="0"/>
                <a:ea typeface="Arial" charset="0"/>
                <a:cs typeface="Arial" charset="0"/>
              </a:rPr>
              <a:t>PPL’S POR CUSTODIO ACTUAL </a:t>
            </a:r>
            <a:endParaRPr lang="es-ES_tradnl" sz="1200" b="1" dirty="0">
              <a:latin typeface="Arial" charset="0"/>
              <a:ea typeface="Arial" charset="0"/>
              <a:cs typeface="Arial" charset="0"/>
            </a:endParaRPr>
          </a:p>
        </p:txBody>
      </p:sp>
      <p:sp>
        <p:nvSpPr>
          <p:cNvPr id="22" name="CuadroTexto 21"/>
          <p:cNvSpPr txBox="1"/>
          <p:nvPr/>
        </p:nvSpPr>
        <p:spPr>
          <a:xfrm>
            <a:off x="6978762" y="6416923"/>
            <a:ext cx="1499455" cy="461665"/>
          </a:xfrm>
          <a:prstGeom prst="rect">
            <a:avLst/>
          </a:prstGeom>
          <a:noFill/>
        </p:spPr>
        <p:txBody>
          <a:bodyPr wrap="square" rtlCol="0">
            <a:spAutoFit/>
          </a:bodyPr>
          <a:lstStyle/>
          <a:p>
            <a:pPr algn="ctr"/>
            <a:r>
              <a:rPr lang="es-ES_tradnl" sz="1200" b="1" dirty="0" smtClean="0">
                <a:latin typeface="Arial" charset="0"/>
                <a:ea typeface="Arial" charset="0"/>
                <a:cs typeface="Arial" charset="0"/>
              </a:rPr>
              <a:t>DEFICIT DE CUSTODIOS</a:t>
            </a:r>
            <a:endParaRPr lang="es-ES_tradnl" sz="1200" b="1" dirty="0">
              <a:latin typeface="Arial" charset="0"/>
              <a:ea typeface="Arial" charset="0"/>
              <a:cs typeface="Arial" charset="0"/>
            </a:endParaRPr>
          </a:p>
        </p:txBody>
      </p:sp>
      <p:sp>
        <p:nvSpPr>
          <p:cNvPr id="23" name="CuadroTexto 22"/>
          <p:cNvSpPr txBox="1"/>
          <p:nvPr/>
        </p:nvSpPr>
        <p:spPr>
          <a:xfrm>
            <a:off x="557337" y="7004020"/>
            <a:ext cx="8866332" cy="276999"/>
          </a:xfrm>
          <a:prstGeom prst="rect">
            <a:avLst/>
          </a:prstGeom>
          <a:noFill/>
        </p:spPr>
        <p:txBody>
          <a:bodyPr wrap="square" rtlCol="0">
            <a:spAutoFit/>
          </a:bodyPr>
          <a:lstStyle/>
          <a:p>
            <a:pPr algn="ctr"/>
            <a:r>
              <a:rPr lang="es-ES_tradnl" sz="1200" dirty="0" smtClean="0">
                <a:latin typeface="Arial" charset="0"/>
                <a:ea typeface="Arial" charset="0"/>
                <a:cs typeface="Arial" charset="0"/>
              </a:rPr>
              <a:t>El estado de fuerza es insuficiente para garantizar la integridad personal </a:t>
            </a:r>
            <a:r>
              <a:rPr lang="es-ES_tradnl" sz="1200" smtClean="0">
                <a:latin typeface="Arial" charset="0"/>
                <a:ea typeface="Arial" charset="0"/>
                <a:cs typeface="Arial" charset="0"/>
              </a:rPr>
              <a:t>de las </a:t>
            </a:r>
            <a:r>
              <a:rPr lang="es-ES_tradnl" sz="1200" dirty="0" err="1" smtClean="0">
                <a:latin typeface="Arial" charset="0"/>
                <a:ea typeface="Arial" charset="0"/>
                <a:cs typeface="Arial" charset="0"/>
              </a:rPr>
              <a:t>ppl’s</a:t>
            </a:r>
            <a:r>
              <a:rPr lang="es-ES_tradnl" sz="1200" dirty="0" smtClean="0">
                <a:latin typeface="Arial" charset="0"/>
                <a:ea typeface="Arial" charset="0"/>
                <a:cs typeface="Arial" charset="0"/>
              </a:rPr>
              <a:t> </a:t>
            </a:r>
            <a:endParaRPr lang="es-ES_tradnl" sz="1200" dirty="0">
              <a:latin typeface="Arial" charset="0"/>
              <a:ea typeface="Arial" charset="0"/>
              <a:cs typeface="Arial" charset="0"/>
            </a:endParaRPr>
          </a:p>
        </p:txBody>
      </p:sp>
    </p:spTree>
    <p:extLst>
      <p:ext uri="{BB962C8B-B14F-4D97-AF65-F5344CB8AC3E}">
        <p14:creationId xmlns:p14="http://schemas.microsoft.com/office/powerpoint/2010/main" val="20936111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12817928-CE59-4505-B817-EA43B4131EFF}" type="slidenum">
              <a:rPr lang="es-MX" smtClean="0"/>
              <a:t>6</a:t>
            </a:fld>
            <a:endParaRPr lang="es-MX"/>
          </a:p>
        </p:txBody>
      </p:sp>
      <p:sp>
        <p:nvSpPr>
          <p:cNvPr id="14" name="1 Título"/>
          <p:cNvSpPr>
            <a:spLocks noGrp="1"/>
          </p:cNvSpPr>
          <p:nvPr>
            <p:ph type="title"/>
          </p:nvPr>
        </p:nvSpPr>
        <p:spPr>
          <a:xfrm>
            <a:off x="2501270" y="152227"/>
            <a:ext cx="4968835" cy="661288"/>
          </a:xfrm>
        </p:spPr>
        <p:txBody>
          <a:bodyPr>
            <a:noAutofit/>
          </a:bodyPr>
          <a:lstStyle/>
          <a:p>
            <a:r>
              <a:rPr lang="es-MX" sz="2000" b="1" dirty="0" smtClean="0">
                <a:latin typeface="Arial" charset="0"/>
                <a:ea typeface="Arial" charset="0"/>
                <a:cs typeface="Arial" charset="0"/>
              </a:rPr>
              <a:t>INFRAESTRUCTURA PENITENCIARIA</a:t>
            </a:r>
            <a:endParaRPr lang="es-MX" sz="2000" b="1" dirty="0">
              <a:latin typeface="Arial" charset="0"/>
              <a:ea typeface="Arial" charset="0"/>
              <a:cs typeface="Arial" charset="0"/>
            </a:endParaRPr>
          </a:p>
        </p:txBody>
      </p:sp>
      <p:sp>
        <p:nvSpPr>
          <p:cNvPr id="4" name="Rectángulo 3"/>
          <p:cNvSpPr/>
          <p:nvPr/>
        </p:nvSpPr>
        <p:spPr>
          <a:xfrm>
            <a:off x="629949" y="944315"/>
            <a:ext cx="5093238" cy="1169551"/>
          </a:xfrm>
          <a:prstGeom prst="rect">
            <a:avLst/>
          </a:prstGeom>
        </p:spPr>
        <p:txBody>
          <a:bodyPr wrap="square">
            <a:spAutoFit/>
          </a:bodyPr>
          <a:lstStyle/>
          <a:p>
            <a:pPr algn="just"/>
            <a:r>
              <a:rPr lang="es-MX" sz="1400" dirty="0" smtClean="0">
                <a:latin typeface="Arial" charset="0"/>
                <a:ea typeface="Arial" charset="0"/>
                <a:cs typeface="Arial" charset="0"/>
              </a:rPr>
              <a:t>El autogobierno que imperaba permitía </a:t>
            </a:r>
            <a:r>
              <a:rPr lang="es-MX" sz="1400" dirty="0">
                <a:latin typeface="Arial" charset="0"/>
                <a:ea typeface="Arial" charset="0"/>
                <a:cs typeface="Arial" charset="0"/>
              </a:rPr>
              <a:t>que los internos modificaran sus celdas, construyendo casas u otro tipo de edificaciones en el interior de los Centros, provocando </a:t>
            </a:r>
            <a:r>
              <a:rPr lang="es-MX" sz="1400" dirty="0" smtClean="0">
                <a:latin typeface="Arial" charset="0"/>
                <a:ea typeface="Arial" charset="0"/>
                <a:cs typeface="Arial" charset="0"/>
              </a:rPr>
              <a:t>el colapso de la infraestructura hidráulica y el</a:t>
            </a:r>
            <a:r>
              <a:rPr lang="es-ES" sz="1400" dirty="0" smtClean="0">
                <a:latin typeface="Arial" charset="0"/>
                <a:ea typeface="Arial" charset="0"/>
                <a:cs typeface="Arial" charset="0"/>
              </a:rPr>
              <a:t>é</a:t>
            </a:r>
            <a:r>
              <a:rPr lang="es-MX" sz="1400" dirty="0" smtClean="0">
                <a:latin typeface="Arial" charset="0"/>
                <a:ea typeface="Arial" charset="0"/>
                <a:cs typeface="Arial" charset="0"/>
              </a:rPr>
              <a:t>ctrica, y un crecimiento desordenado de la infraestuctura.</a:t>
            </a:r>
            <a:endParaRPr lang="es-MX" sz="1400" dirty="0">
              <a:latin typeface="Arial" charset="0"/>
              <a:ea typeface="Arial" charset="0"/>
              <a:cs typeface="Arial" charset="0"/>
            </a:endParaRPr>
          </a:p>
        </p:txBody>
      </p:sp>
      <p:sp>
        <p:nvSpPr>
          <p:cNvPr id="16" name="Rectángulo 15"/>
          <p:cNvSpPr/>
          <p:nvPr/>
        </p:nvSpPr>
        <p:spPr>
          <a:xfrm>
            <a:off x="4805809" y="4976763"/>
            <a:ext cx="4949825" cy="2246769"/>
          </a:xfrm>
          <a:prstGeom prst="rect">
            <a:avLst/>
          </a:prstGeom>
        </p:spPr>
        <p:txBody>
          <a:bodyPr>
            <a:spAutoFit/>
          </a:bodyPr>
          <a:lstStyle/>
          <a:p>
            <a:pPr algn="just"/>
            <a:r>
              <a:rPr lang="es-ES" sz="1400" dirty="0" smtClean="0">
                <a:latin typeface="Arial" charset="0"/>
                <a:ea typeface="Arial" charset="0"/>
                <a:cs typeface="Arial" charset="0"/>
              </a:rPr>
              <a:t>Esa </a:t>
            </a:r>
            <a:r>
              <a:rPr lang="es-ES" sz="1400" dirty="0">
                <a:latin typeface="Arial" charset="0"/>
                <a:ea typeface="Arial" charset="0"/>
                <a:cs typeface="Arial" charset="0"/>
              </a:rPr>
              <a:t>infraestructura, así como las carencias y el abandono en que las instalaciones se encuentran</a:t>
            </a:r>
            <a:r>
              <a:rPr lang="es-ES" sz="1400" dirty="0" smtClean="0">
                <a:latin typeface="Arial" charset="0"/>
                <a:ea typeface="Arial" charset="0"/>
                <a:cs typeface="Arial" charset="0"/>
              </a:rPr>
              <a:t>, es un riesgo inminente para Quintana Roo, que </a:t>
            </a:r>
            <a:r>
              <a:rPr lang="es-MX" sz="1400" dirty="0" smtClean="0">
                <a:latin typeface="Arial" charset="0"/>
                <a:ea typeface="Arial" charset="0"/>
                <a:cs typeface="Arial" charset="0"/>
              </a:rPr>
              <a:t>en </a:t>
            </a:r>
            <a:r>
              <a:rPr lang="es-ES" sz="1400" dirty="0">
                <a:latin typeface="Arial" charset="0"/>
                <a:ea typeface="Arial" charset="0"/>
                <a:cs typeface="Arial" charset="0"/>
              </a:rPr>
              <a:t>términos generales, </a:t>
            </a:r>
            <a:r>
              <a:rPr lang="es-ES" sz="1400" dirty="0" smtClean="0">
                <a:latin typeface="Arial" charset="0"/>
                <a:ea typeface="Arial" charset="0"/>
                <a:cs typeface="Arial" charset="0"/>
              </a:rPr>
              <a:t>particulariza en </a:t>
            </a:r>
            <a:r>
              <a:rPr lang="es-ES" sz="1400" dirty="0">
                <a:latin typeface="Arial" charset="0"/>
                <a:ea typeface="Arial" charset="0"/>
                <a:cs typeface="Arial" charset="0"/>
              </a:rPr>
              <a:t>perfiles con liderazgos negativos con un alto grado de criminalidad, baja adaptabilidad social y alto índice de estado peligroso, </a:t>
            </a:r>
            <a:r>
              <a:rPr lang="es-ES" sz="1400" dirty="0" smtClean="0">
                <a:latin typeface="Arial" charset="0"/>
                <a:ea typeface="Arial" charset="0"/>
                <a:cs typeface="Arial" charset="0"/>
              </a:rPr>
              <a:t>complicando </a:t>
            </a:r>
            <a:r>
              <a:rPr lang="es-ES" sz="1400" dirty="0">
                <a:latin typeface="Arial" charset="0"/>
                <a:ea typeface="Arial" charset="0"/>
                <a:cs typeface="Arial" charset="0"/>
              </a:rPr>
              <a:t>la administración de las cárceles al no contar con una infraestructura ideal con medidas especiales de seguridad para albergar a personas de difícil manejo.</a:t>
            </a:r>
            <a:endParaRPr lang="es-MX" sz="1400" dirty="0">
              <a:latin typeface="Arial" charset="0"/>
              <a:ea typeface="Arial" charset="0"/>
              <a:cs typeface="Arial" charset="0"/>
            </a:endParaRPr>
          </a:p>
          <a:p>
            <a:pPr algn="just"/>
            <a:endParaRPr lang="es-ES" sz="1400" dirty="0">
              <a:latin typeface="Arial" charset="0"/>
              <a:ea typeface="Arial" charset="0"/>
              <a:cs typeface="Arial" charset="0"/>
            </a:endParaRPr>
          </a:p>
        </p:txBody>
      </p:sp>
      <p:pic>
        <p:nvPicPr>
          <p:cNvPr id="17" name="Imagen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280837" y="897144"/>
            <a:ext cx="2917460" cy="3840271"/>
          </a:xfrm>
          <a:prstGeom prst="rect">
            <a:avLst/>
          </a:prstGeom>
          <a:ln w="88900" cap="sq" cmpd="thickThin">
            <a:solidFill>
              <a:srgbClr val="000000"/>
            </a:solidFill>
            <a:prstDash val="solid"/>
            <a:miter lim="800000"/>
          </a:ln>
          <a:effectLst>
            <a:innerShdw blurRad="76200">
              <a:srgbClr val="000000"/>
            </a:innerShdw>
          </a:effectLst>
        </p:spPr>
      </p:pic>
      <p:pic>
        <p:nvPicPr>
          <p:cNvPr id="18" name="Imagen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369" y="2554209"/>
            <a:ext cx="3240360" cy="4269045"/>
          </a:xfrm>
          <a:prstGeom prst="rect">
            <a:avLst/>
          </a:prstGeom>
          <a:ln w="88900" cap="sq" cmpd="thickThin">
            <a:solidFill>
              <a:srgbClr val="000000"/>
            </a:solidFill>
            <a:prstDash val="solid"/>
            <a:miter lim="800000"/>
          </a:ln>
          <a:effectLst>
            <a:innerShdw blurRad="76200">
              <a:srgbClr val="000000"/>
            </a:innerShdw>
          </a:effectLst>
        </p:spPr>
      </p:pic>
      <p:sp>
        <p:nvSpPr>
          <p:cNvPr id="19" name="CuadroTexto 18"/>
          <p:cNvSpPr txBox="1"/>
          <p:nvPr/>
        </p:nvSpPr>
        <p:spPr>
          <a:xfrm>
            <a:off x="1565449" y="7004020"/>
            <a:ext cx="6984776" cy="276999"/>
          </a:xfrm>
          <a:prstGeom prst="rect">
            <a:avLst/>
          </a:prstGeom>
          <a:noFill/>
        </p:spPr>
        <p:txBody>
          <a:bodyPr wrap="square" rtlCol="0">
            <a:spAutoFit/>
          </a:bodyPr>
          <a:lstStyle/>
          <a:p>
            <a:pPr algn="ctr"/>
            <a:r>
              <a:rPr lang="es-ES_tradnl" sz="1200" dirty="0" smtClean="0">
                <a:latin typeface="Arial" charset="0"/>
                <a:ea typeface="Arial" charset="0"/>
                <a:cs typeface="Arial" charset="0"/>
              </a:rPr>
              <a:t>Infraestructura con la que no se puede garantizar una estancia de vida digna en </a:t>
            </a:r>
            <a:r>
              <a:rPr lang="es-ES_tradnl" sz="1200" dirty="0" err="1" smtClean="0">
                <a:latin typeface="Arial" charset="0"/>
                <a:ea typeface="Arial" charset="0"/>
                <a:cs typeface="Arial" charset="0"/>
              </a:rPr>
              <a:t>reclusi</a:t>
            </a:r>
            <a:r>
              <a:rPr lang="es-ES" sz="1200" dirty="0" err="1" smtClean="0">
                <a:latin typeface="Arial" charset="0"/>
                <a:ea typeface="Arial" charset="0"/>
                <a:cs typeface="Arial" charset="0"/>
              </a:rPr>
              <a:t>ón</a:t>
            </a:r>
            <a:r>
              <a:rPr lang="es-ES_tradnl" sz="1200" dirty="0" smtClean="0">
                <a:latin typeface="Arial" charset="0"/>
                <a:ea typeface="Arial" charset="0"/>
                <a:cs typeface="Arial" charset="0"/>
              </a:rPr>
              <a:t> </a:t>
            </a:r>
            <a:endParaRPr lang="es-ES_tradnl" sz="1200" dirty="0">
              <a:latin typeface="Arial" charset="0"/>
              <a:ea typeface="Arial" charset="0"/>
              <a:cs typeface="Arial" charset="0"/>
            </a:endParaRPr>
          </a:p>
        </p:txBody>
      </p:sp>
    </p:spTree>
    <p:extLst>
      <p:ext uri="{BB962C8B-B14F-4D97-AF65-F5344CB8AC3E}">
        <p14:creationId xmlns:p14="http://schemas.microsoft.com/office/powerpoint/2010/main" val="16823160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12817928-CE59-4505-B817-EA43B4131EFF}" type="slidenum">
              <a:rPr lang="es-MX" smtClean="0"/>
              <a:t>7</a:t>
            </a:fld>
            <a:endParaRPr lang="es-MX"/>
          </a:p>
        </p:txBody>
      </p:sp>
      <p:sp>
        <p:nvSpPr>
          <p:cNvPr id="5" name="1 Título"/>
          <p:cNvSpPr>
            <a:spLocks noGrp="1"/>
          </p:cNvSpPr>
          <p:nvPr>
            <p:ph type="title"/>
          </p:nvPr>
        </p:nvSpPr>
        <p:spPr>
          <a:xfrm>
            <a:off x="2501270" y="152227"/>
            <a:ext cx="4968835" cy="661288"/>
          </a:xfrm>
        </p:spPr>
        <p:txBody>
          <a:bodyPr>
            <a:noAutofit/>
          </a:bodyPr>
          <a:lstStyle/>
          <a:p>
            <a:r>
              <a:rPr lang="es-MX" sz="2000" b="1" dirty="0" smtClean="0">
                <a:latin typeface="Arial" charset="0"/>
                <a:ea typeface="Arial" charset="0"/>
                <a:cs typeface="Arial" charset="0"/>
              </a:rPr>
              <a:t>INFRAESTRUCTURA PENITENCIARIA</a:t>
            </a:r>
            <a:endParaRPr lang="es-MX" sz="2000" b="1" dirty="0">
              <a:latin typeface="Arial" charset="0"/>
              <a:ea typeface="Arial" charset="0"/>
              <a:cs typeface="Arial" charset="0"/>
            </a:endParaRPr>
          </a:p>
        </p:txBody>
      </p:sp>
      <p:sp>
        <p:nvSpPr>
          <p:cNvPr id="9" name="CuadroTexto 8"/>
          <p:cNvSpPr txBox="1"/>
          <p:nvPr/>
        </p:nvSpPr>
        <p:spPr>
          <a:xfrm>
            <a:off x="3509665" y="6469767"/>
            <a:ext cx="6264696" cy="523220"/>
          </a:xfrm>
          <a:prstGeom prst="rect">
            <a:avLst/>
          </a:prstGeom>
          <a:noFill/>
        </p:spPr>
        <p:txBody>
          <a:bodyPr wrap="square" rtlCol="0">
            <a:spAutoFit/>
          </a:bodyPr>
          <a:lstStyle/>
          <a:p>
            <a:pPr algn="ctr"/>
            <a:r>
              <a:rPr lang="es-ES_tradnl" sz="1400" dirty="0" smtClean="0">
                <a:latin typeface="Arial" charset="0"/>
                <a:ea typeface="Arial" charset="0"/>
                <a:cs typeface="Arial" charset="0"/>
              </a:rPr>
              <a:t>No pueden existir condiciones de gobernabilidad, </a:t>
            </a:r>
            <a:r>
              <a:rPr lang="es-ES_tradnl" sz="1400" b="1" dirty="0" smtClean="0">
                <a:latin typeface="Arial" charset="0"/>
                <a:ea typeface="Arial" charset="0"/>
                <a:cs typeface="Arial" charset="0"/>
              </a:rPr>
              <a:t>sin reglamentos, manuales, protocolos o procedimientos  sistemáticos </a:t>
            </a:r>
            <a:r>
              <a:rPr lang="es-ES" sz="1400" b="1" dirty="0" smtClean="0">
                <a:latin typeface="Arial" charset="0"/>
                <a:ea typeface="Arial" charset="0"/>
                <a:cs typeface="Arial" charset="0"/>
              </a:rPr>
              <a:t>de operación</a:t>
            </a:r>
            <a:r>
              <a:rPr lang="es-ES" sz="1400" dirty="0" smtClean="0">
                <a:latin typeface="Arial" charset="0"/>
                <a:ea typeface="Arial" charset="0"/>
                <a:cs typeface="Arial" charset="0"/>
              </a:rPr>
              <a:t>.</a:t>
            </a:r>
            <a:r>
              <a:rPr lang="es-ES_tradnl" sz="1400" dirty="0" smtClean="0">
                <a:latin typeface="Arial" charset="0"/>
                <a:ea typeface="Arial" charset="0"/>
                <a:cs typeface="Arial" charset="0"/>
              </a:rPr>
              <a:t> </a:t>
            </a:r>
            <a:endParaRPr lang="es-ES_tradnl" sz="1400" dirty="0">
              <a:latin typeface="Arial" charset="0"/>
              <a:ea typeface="Arial" charset="0"/>
              <a:cs typeface="Arial" charset="0"/>
            </a:endParaRPr>
          </a:p>
        </p:txBody>
      </p:sp>
      <p:sp>
        <p:nvSpPr>
          <p:cNvPr id="10" name="Rectángulo 9"/>
          <p:cNvSpPr/>
          <p:nvPr/>
        </p:nvSpPr>
        <p:spPr>
          <a:xfrm>
            <a:off x="269305" y="944315"/>
            <a:ext cx="4536504" cy="3108543"/>
          </a:xfrm>
          <a:prstGeom prst="rect">
            <a:avLst/>
          </a:prstGeom>
        </p:spPr>
        <p:txBody>
          <a:bodyPr wrap="square">
            <a:spAutoFit/>
          </a:bodyPr>
          <a:lstStyle/>
          <a:p>
            <a:pPr algn="just"/>
            <a:r>
              <a:rPr lang="es-ES" sz="1400" dirty="0" smtClean="0">
                <a:latin typeface="Arial" charset="0"/>
                <a:ea typeface="Arial" charset="0"/>
                <a:cs typeface="Arial" charset="0"/>
              </a:rPr>
              <a:t>Es verdaderamente </a:t>
            </a:r>
            <a:r>
              <a:rPr lang="es-ES" sz="1400" dirty="0">
                <a:latin typeface="Arial" charset="0"/>
                <a:ea typeface="Arial" charset="0"/>
                <a:cs typeface="Arial" charset="0"/>
              </a:rPr>
              <a:t>preocupante </a:t>
            </a:r>
            <a:r>
              <a:rPr lang="es-ES" sz="1400" dirty="0" smtClean="0">
                <a:latin typeface="Arial" charset="0"/>
                <a:ea typeface="Arial" charset="0"/>
                <a:cs typeface="Arial" charset="0"/>
              </a:rPr>
              <a:t>que como consecuencia de ese abandono, la infraestructura actual sea la mas propicia para eventos </a:t>
            </a:r>
            <a:r>
              <a:rPr lang="es-ES" sz="1400" dirty="0">
                <a:latin typeface="Arial" charset="0"/>
                <a:ea typeface="Arial" charset="0"/>
                <a:cs typeface="Arial" charset="0"/>
              </a:rPr>
              <a:t>de alto impacto como las evasiones, los </a:t>
            </a:r>
            <a:r>
              <a:rPr lang="es-ES" sz="1400" dirty="0" smtClean="0">
                <a:latin typeface="Arial" charset="0"/>
                <a:ea typeface="Arial" charset="0"/>
                <a:cs typeface="Arial" charset="0"/>
              </a:rPr>
              <a:t>motines, homicidios violentos, suicidios y las riñas, traduciéndose desde </a:t>
            </a:r>
            <a:r>
              <a:rPr lang="es-ES" sz="1400" dirty="0">
                <a:latin typeface="Arial" charset="0"/>
                <a:ea typeface="Arial" charset="0"/>
                <a:cs typeface="Arial" charset="0"/>
              </a:rPr>
              <a:t>luego </a:t>
            </a:r>
            <a:r>
              <a:rPr lang="es-ES" sz="1400" dirty="0" smtClean="0">
                <a:latin typeface="Arial" charset="0"/>
                <a:ea typeface="Arial" charset="0"/>
                <a:cs typeface="Arial" charset="0"/>
              </a:rPr>
              <a:t>en complicaciones para el </a:t>
            </a:r>
            <a:r>
              <a:rPr lang="es-ES" sz="1400" dirty="0">
                <a:latin typeface="Arial" charset="0"/>
                <a:ea typeface="Arial" charset="0"/>
                <a:cs typeface="Arial" charset="0"/>
              </a:rPr>
              <a:t>control, la disciplina y la gobernabilidad </a:t>
            </a:r>
            <a:r>
              <a:rPr lang="es-ES" sz="1400" dirty="0" smtClean="0">
                <a:latin typeface="Arial" charset="0"/>
                <a:ea typeface="Arial" charset="0"/>
                <a:cs typeface="Arial" charset="0"/>
              </a:rPr>
              <a:t>de los centros penitenciarios</a:t>
            </a:r>
            <a:endParaRPr lang="es-ES_tradnl" sz="1400" dirty="0">
              <a:latin typeface="Arial" charset="0"/>
              <a:ea typeface="Arial" charset="0"/>
              <a:cs typeface="Arial" charset="0"/>
            </a:endParaRPr>
          </a:p>
          <a:p>
            <a:pPr algn="just"/>
            <a:r>
              <a:rPr lang="es-MX" sz="1400" dirty="0">
                <a:latin typeface="Arial" charset="0"/>
                <a:ea typeface="Arial" charset="0"/>
                <a:cs typeface="Arial" charset="0"/>
              </a:rPr>
              <a:t> </a:t>
            </a:r>
            <a:endParaRPr lang="es-ES_tradnl" sz="1400" dirty="0">
              <a:latin typeface="Arial" charset="0"/>
              <a:ea typeface="Arial" charset="0"/>
              <a:cs typeface="Arial" charset="0"/>
            </a:endParaRPr>
          </a:p>
          <a:p>
            <a:pPr algn="just"/>
            <a:r>
              <a:rPr lang="es-ES" sz="1400" dirty="0" smtClean="0">
                <a:latin typeface="Arial" charset="0"/>
                <a:ea typeface="Arial" charset="0"/>
                <a:cs typeface="Arial" charset="0"/>
              </a:rPr>
              <a:t>La sobrepoblación, </a:t>
            </a:r>
            <a:r>
              <a:rPr lang="es-ES" sz="1400" dirty="0">
                <a:latin typeface="Arial" charset="0"/>
                <a:ea typeface="Arial" charset="0"/>
                <a:cs typeface="Arial" charset="0"/>
              </a:rPr>
              <a:t>provoca </a:t>
            </a:r>
            <a:r>
              <a:rPr lang="es-ES" sz="1400" dirty="0" smtClean="0">
                <a:latin typeface="Arial" charset="0"/>
                <a:ea typeface="Arial" charset="0"/>
                <a:cs typeface="Arial" charset="0"/>
              </a:rPr>
              <a:t>situaciones </a:t>
            </a:r>
            <a:r>
              <a:rPr lang="es-ES" sz="1400" dirty="0">
                <a:latin typeface="Arial" charset="0"/>
                <a:ea typeface="Arial" charset="0"/>
                <a:cs typeface="Arial" charset="0"/>
              </a:rPr>
              <a:t>de alto riesgo y un manejo incontrolable de </a:t>
            </a:r>
            <a:r>
              <a:rPr lang="es-ES" sz="1400" dirty="0" smtClean="0">
                <a:latin typeface="Arial" charset="0"/>
                <a:ea typeface="Arial" charset="0"/>
                <a:cs typeface="Arial" charset="0"/>
              </a:rPr>
              <a:t>los internos, ocasionando serias consecuencias como problemas </a:t>
            </a:r>
            <a:r>
              <a:rPr lang="es-ES" sz="1400" dirty="0">
                <a:latin typeface="Arial" charset="0"/>
                <a:ea typeface="Arial" charset="0"/>
                <a:cs typeface="Arial" charset="0"/>
              </a:rPr>
              <a:t>de salud, alimentación, infraestructura hidráulica, eléctrica, de saneamiento y </a:t>
            </a:r>
            <a:r>
              <a:rPr lang="es-ES" sz="1400" dirty="0" smtClean="0">
                <a:latin typeface="Arial" charset="0"/>
                <a:ea typeface="Arial" charset="0"/>
                <a:cs typeface="Arial" charset="0"/>
              </a:rPr>
              <a:t>complicaciones en </a:t>
            </a:r>
            <a:r>
              <a:rPr lang="es-ES" sz="1400" dirty="0">
                <a:latin typeface="Arial" charset="0"/>
                <a:ea typeface="Arial" charset="0"/>
                <a:cs typeface="Arial" charset="0"/>
              </a:rPr>
              <a:t>la aplicación de los programas para una efectiva reinserción social. </a:t>
            </a:r>
            <a:endParaRPr lang="es-ES_tradnl" sz="1400" dirty="0"/>
          </a:p>
        </p:txBody>
      </p:sp>
      <p:sp>
        <p:nvSpPr>
          <p:cNvPr id="12" name="CuadroTexto 11"/>
          <p:cNvSpPr txBox="1"/>
          <p:nvPr/>
        </p:nvSpPr>
        <p:spPr>
          <a:xfrm>
            <a:off x="4877817" y="4976763"/>
            <a:ext cx="4824536" cy="738664"/>
          </a:xfrm>
          <a:prstGeom prst="rect">
            <a:avLst/>
          </a:prstGeom>
          <a:noFill/>
        </p:spPr>
        <p:txBody>
          <a:bodyPr wrap="square" rtlCol="0">
            <a:spAutoFit/>
          </a:bodyPr>
          <a:lstStyle/>
          <a:p>
            <a:pPr algn="ctr"/>
            <a:r>
              <a:rPr lang="es-ES_tradnl" sz="1400" b="1" dirty="0" smtClean="0">
                <a:latin typeface="Arial" charset="0"/>
                <a:ea typeface="Arial" charset="0"/>
                <a:cs typeface="Arial" charset="0"/>
              </a:rPr>
              <a:t>Quintana Roo</a:t>
            </a:r>
            <a:r>
              <a:rPr lang="es-ES_tradnl" sz="1400" dirty="0" smtClean="0">
                <a:latin typeface="Arial" charset="0"/>
                <a:ea typeface="Arial" charset="0"/>
                <a:cs typeface="Arial" charset="0"/>
              </a:rPr>
              <a:t>, es uno de los pocos estados en el país </a:t>
            </a:r>
            <a:r>
              <a:rPr lang="es-ES" sz="1400" dirty="0" smtClean="0">
                <a:latin typeface="Arial" charset="0"/>
                <a:ea typeface="Arial" charset="0"/>
                <a:cs typeface="Arial" charset="0"/>
              </a:rPr>
              <a:t>que nunca han logrado reglamentar que las personas privadas de la libertad usen uniforme.</a:t>
            </a:r>
            <a:endParaRPr lang="es-ES_tradnl" sz="1400" dirty="0">
              <a:latin typeface="Arial" charset="0"/>
              <a:ea typeface="Arial" charset="0"/>
              <a:cs typeface="Arial" charset="0"/>
            </a:endParaRPr>
          </a:p>
        </p:txBody>
      </p:sp>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020" y="4400699"/>
            <a:ext cx="2980239" cy="27445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7817" y="1242704"/>
            <a:ext cx="4896544" cy="3734060"/>
          </a:xfrm>
          <a:prstGeom prst="rect">
            <a:avLst/>
          </a:prstGeom>
        </p:spPr>
      </p:pic>
    </p:spTree>
    <p:extLst>
      <p:ext uri="{BB962C8B-B14F-4D97-AF65-F5344CB8AC3E}">
        <p14:creationId xmlns:p14="http://schemas.microsoft.com/office/powerpoint/2010/main" val="864790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12817928-CE59-4505-B817-EA43B4131EFF}" type="slidenum">
              <a:rPr lang="es-MX" smtClean="0"/>
              <a:t>8</a:t>
            </a:fld>
            <a:endParaRPr lang="es-MX" dirty="0"/>
          </a:p>
        </p:txBody>
      </p:sp>
      <p:sp>
        <p:nvSpPr>
          <p:cNvPr id="5" name="1 Título"/>
          <p:cNvSpPr>
            <a:spLocks noGrp="1"/>
          </p:cNvSpPr>
          <p:nvPr>
            <p:ph type="title"/>
          </p:nvPr>
        </p:nvSpPr>
        <p:spPr>
          <a:xfrm>
            <a:off x="2501270" y="152227"/>
            <a:ext cx="4968835" cy="661288"/>
          </a:xfrm>
        </p:spPr>
        <p:txBody>
          <a:bodyPr>
            <a:noAutofit/>
          </a:bodyPr>
          <a:lstStyle/>
          <a:p>
            <a:r>
              <a:rPr lang="es-MX" sz="2000" b="1" dirty="0" smtClean="0">
                <a:latin typeface="Arial" charset="0"/>
                <a:ea typeface="Arial" charset="0"/>
                <a:cs typeface="Arial" charset="0"/>
              </a:rPr>
              <a:t>INFRAESTRUCTURA PENITENCIARIA</a:t>
            </a:r>
            <a:endParaRPr lang="es-MX" sz="2000" b="1" dirty="0">
              <a:latin typeface="Arial" charset="0"/>
              <a:ea typeface="Arial" charset="0"/>
              <a:cs typeface="Arial" charset="0"/>
            </a:endParaRPr>
          </a:p>
        </p:txBody>
      </p:sp>
      <p:sp>
        <p:nvSpPr>
          <p:cNvPr id="7" name="CuadroTexto 6"/>
          <p:cNvSpPr txBox="1"/>
          <p:nvPr/>
        </p:nvSpPr>
        <p:spPr>
          <a:xfrm>
            <a:off x="989385" y="6560939"/>
            <a:ext cx="7933426" cy="692497"/>
          </a:xfrm>
          <a:prstGeom prst="rect">
            <a:avLst/>
          </a:prstGeom>
          <a:noFill/>
        </p:spPr>
        <p:txBody>
          <a:bodyPr wrap="square" rtlCol="0">
            <a:spAutoFit/>
          </a:bodyPr>
          <a:lstStyle/>
          <a:p>
            <a:pPr algn="ctr"/>
            <a:r>
              <a:rPr lang="es-ES" sz="1300" dirty="0" smtClean="0">
                <a:latin typeface="Arial" charset="0"/>
                <a:ea typeface="Arial" charset="0"/>
                <a:cs typeface="Arial" charset="0"/>
              </a:rPr>
              <a:t>Es imposible garantizar una verdadera reinserción social sin una infraestructura que permita la debida clasificación penitenciaria esencialmente indispensable para la implementación del programa integral obligado por el artículo 18 Constitucional y la Ley Nacional de Ejecución Penal.  </a:t>
            </a:r>
            <a:endParaRPr lang="es-ES_tradnl" sz="1300" dirty="0">
              <a:latin typeface="Arial" charset="0"/>
              <a:ea typeface="Arial" charset="0"/>
              <a:cs typeface="Arial" charset="0"/>
            </a:endParaRPr>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002" y="1639258"/>
            <a:ext cx="3459319" cy="36937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Rectángulo 9"/>
          <p:cNvSpPr/>
          <p:nvPr/>
        </p:nvSpPr>
        <p:spPr>
          <a:xfrm>
            <a:off x="4085729" y="944315"/>
            <a:ext cx="5318938" cy="1936428"/>
          </a:xfrm>
          <a:prstGeom prst="rect">
            <a:avLst/>
          </a:prstGeom>
        </p:spPr>
        <p:txBody>
          <a:bodyPr wrap="square">
            <a:spAutoFit/>
          </a:bodyPr>
          <a:lstStyle/>
          <a:p>
            <a:pPr algn="just">
              <a:lnSpc>
                <a:spcPct val="107000"/>
              </a:lnSpc>
              <a:spcAft>
                <a:spcPts val="0"/>
              </a:spcAft>
            </a:pPr>
            <a:r>
              <a:rPr lang="es-MX" sz="1400" dirty="0" smtClean="0">
                <a:solidFill>
                  <a:srgbClr val="3F3F3F"/>
                </a:solidFill>
                <a:latin typeface="Arial" charset="0"/>
                <a:ea typeface="Arial" charset="0"/>
                <a:cs typeface="Arial" charset="0"/>
              </a:rPr>
              <a:t>No se cuenta </a:t>
            </a:r>
            <a:r>
              <a:rPr lang="es-MX" sz="1400" dirty="0">
                <a:solidFill>
                  <a:srgbClr val="3F3F3F"/>
                </a:solidFill>
                <a:latin typeface="Arial" charset="0"/>
                <a:ea typeface="Arial" charset="0"/>
                <a:cs typeface="Arial" charset="0"/>
              </a:rPr>
              <a:t>con una clasificación de internos debido a la permanencia del autogobierno </a:t>
            </a:r>
            <a:r>
              <a:rPr lang="es-MX" sz="1400" dirty="0" smtClean="0">
                <a:solidFill>
                  <a:srgbClr val="3F3F3F"/>
                </a:solidFill>
                <a:latin typeface="Arial" charset="0"/>
                <a:ea typeface="Arial" charset="0"/>
                <a:cs typeface="Arial" charset="0"/>
              </a:rPr>
              <a:t>por tantos años que </a:t>
            </a:r>
            <a:r>
              <a:rPr lang="es-MX" sz="1400" dirty="0">
                <a:solidFill>
                  <a:srgbClr val="3F3F3F"/>
                </a:solidFill>
                <a:latin typeface="Arial" charset="0"/>
                <a:ea typeface="Arial" charset="0"/>
                <a:cs typeface="Arial" charset="0"/>
              </a:rPr>
              <a:t>no permitió que las autoridades penitenciarias realizaran una separación de personas por </a:t>
            </a:r>
            <a:r>
              <a:rPr lang="es-MX" sz="1400" dirty="0" smtClean="0">
                <a:solidFill>
                  <a:srgbClr val="3F3F3F"/>
                </a:solidFill>
                <a:latin typeface="Arial" charset="0"/>
                <a:ea typeface="Arial" charset="0"/>
                <a:cs typeface="Arial" charset="0"/>
              </a:rPr>
              <a:t>situación</a:t>
            </a:r>
            <a:r>
              <a:rPr lang="es-ES" sz="1400" dirty="0" smtClean="0">
                <a:solidFill>
                  <a:srgbClr val="3F3F3F"/>
                </a:solidFill>
                <a:latin typeface="Arial" charset="0"/>
                <a:ea typeface="Arial" charset="0"/>
                <a:cs typeface="Arial" charset="0"/>
              </a:rPr>
              <a:t> </a:t>
            </a:r>
            <a:r>
              <a:rPr lang="es-ES" sz="1400" dirty="0">
                <a:solidFill>
                  <a:srgbClr val="3F3F3F"/>
                </a:solidFill>
                <a:latin typeface="Arial" charset="0"/>
                <a:ea typeface="Arial" charset="0"/>
                <a:cs typeface="Arial" charset="0"/>
              </a:rPr>
              <a:t>jurídica (procesados y sentenciados), </a:t>
            </a:r>
            <a:r>
              <a:rPr lang="es-MX" sz="1400" dirty="0">
                <a:solidFill>
                  <a:srgbClr val="3F3F3F"/>
                </a:solidFill>
                <a:latin typeface="Arial" charset="0"/>
                <a:ea typeface="Arial" charset="0"/>
                <a:cs typeface="Arial" charset="0"/>
              </a:rPr>
              <a:t>fuero común y federal, o perf</a:t>
            </a:r>
            <a:r>
              <a:rPr lang="es-ES" sz="1400" dirty="0">
                <a:solidFill>
                  <a:srgbClr val="3F3F3F"/>
                </a:solidFill>
                <a:latin typeface="Arial" charset="0"/>
                <a:ea typeface="Arial" charset="0"/>
                <a:cs typeface="Arial" charset="0"/>
              </a:rPr>
              <a:t>í</a:t>
            </a:r>
            <a:r>
              <a:rPr lang="es-MX" sz="1400" dirty="0">
                <a:solidFill>
                  <a:srgbClr val="3F3F3F"/>
                </a:solidFill>
                <a:latin typeface="Arial" charset="0"/>
                <a:ea typeface="Arial" charset="0"/>
                <a:cs typeface="Arial" charset="0"/>
              </a:rPr>
              <a:t>l </a:t>
            </a:r>
            <a:r>
              <a:rPr lang="es-MX" sz="1400" dirty="0" smtClean="0">
                <a:solidFill>
                  <a:srgbClr val="3F3F3F"/>
                </a:solidFill>
                <a:latin typeface="Arial" charset="0"/>
                <a:ea typeface="Arial" charset="0"/>
                <a:cs typeface="Arial" charset="0"/>
              </a:rPr>
              <a:t>clínico criminológico de </a:t>
            </a:r>
            <a:r>
              <a:rPr lang="es-MX" sz="1400" dirty="0">
                <a:solidFill>
                  <a:srgbClr val="3F3F3F"/>
                </a:solidFill>
                <a:latin typeface="Arial" charset="0"/>
                <a:ea typeface="Arial" charset="0"/>
                <a:cs typeface="Arial" charset="0"/>
              </a:rPr>
              <a:t>personalidad; la clasificación que existe actualmente es la segregación de personas que realizó el autogobierno, lo que género una población amenazada y extorsionada. </a:t>
            </a:r>
            <a:endParaRPr lang="es-ES_tradnl" sz="1400" dirty="0">
              <a:latin typeface="Arial" charset="0"/>
              <a:ea typeface="Arial" charset="0"/>
              <a:cs typeface="Arial" charset="0"/>
            </a:endParaRPr>
          </a:p>
        </p:txBody>
      </p:sp>
      <p:sp>
        <p:nvSpPr>
          <p:cNvPr id="11" name="CuadroTexto 10"/>
          <p:cNvSpPr txBox="1"/>
          <p:nvPr/>
        </p:nvSpPr>
        <p:spPr>
          <a:xfrm>
            <a:off x="640115" y="5500436"/>
            <a:ext cx="2925630" cy="276999"/>
          </a:xfrm>
          <a:prstGeom prst="rect">
            <a:avLst/>
          </a:prstGeom>
          <a:noFill/>
        </p:spPr>
        <p:txBody>
          <a:bodyPr wrap="square" rtlCol="0">
            <a:spAutoFit/>
          </a:bodyPr>
          <a:lstStyle/>
          <a:p>
            <a:r>
              <a:rPr lang="es-ES_tradnl" sz="1200" b="1" dirty="0" smtClean="0">
                <a:latin typeface="Arial" charset="0"/>
                <a:ea typeface="Arial" charset="0"/>
                <a:cs typeface="Arial" charset="0"/>
              </a:rPr>
              <a:t>Tramos de la muralla sin concertina</a:t>
            </a:r>
            <a:endParaRPr lang="es-ES_tradnl" sz="1200" b="1" dirty="0">
              <a:latin typeface="Arial" charset="0"/>
              <a:ea typeface="Arial" charset="0"/>
              <a:cs typeface="Arial" charset="0"/>
            </a:endParaRPr>
          </a:p>
        </p:txBody>
      </p:sp>
      <p:pic>
        <p:nvPicPr>
          <p:cNvPr id="12" name="Imagen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7250" y="2974892"/>
            <a:ext cx="4384772" cy="33483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189736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12817928-CE59-4505-B817-EA43B4131EFF}" type="slidenum">
              <a:rPr lang="es-MX" smtClean="0"/>
              <a:t>9</a:t>
            </a:fld>
            <a:endParaRPr lang="es-MX"/>
          </a:p>
        </p:txBody>
      </p:sp>
      <p:sp>
        <p:nvSpPr>
          <p:cNvPr id="6" name="1 Título"/>
          <p:cNvSpPr>
            <a:spLocks noGrp="1"/>
          </p:cNvSpPr>
          <p:nvPr>
            <p:ph type="title"/>
          </p:nvPr>
        </p:nvSpPr>
        <p:spPr>
          <a:xfrm>
            <a:off x="2501270" y="152227"/>
            <a:ext cx="4968835" cy="661288"/>
          </a:xfrm>
        </p:spPr>
        <p:txBody>
          <a:bodyPr>
            <a:noAutofit/>
          </a:bodyPr>
          <a:lstStyle/>
          <a:p>
            <a:r>
              <a:rPr lang="es-MX" sz="2000" b="1" dirty="0" smtClean="0">
                <a:latin typeface="Arial" charset="0"/>
                <a:ea typeface="Arial" charset="0"/>
                <a:cs typeface="Arial" charset="0"/>
              </a:rPr>
              <a:t>INFRAESTRUCTURA PENITENCIARIA</a:t>
            </a:r>
            <a:endParaRPr lang="es-MX" sz="2000" b="1" dirty="0">
              <a:latin typeface="Arial" charset="0"/>
              <a:ea typeface="Arial" charset="0"/>
              <a:cs typeface="Arial" charset="0"/>
            </a:endParaRPr>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764" y="2672507"/>
            <a:ext cx="2623763" cy="3392587"/>
          </a:xfrm>
          <a:prstGeom prst="rect">
            <a:avLst/>
          </a:prstGeom>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1713" y="2672507"/>
            <a:ext cx="2544440" cy="3392587"/>
          </a:xfrm>
          <a:prstGeom prst="rect">
            <a:avLst/>
          </a:prstGeom>
        </p:spPr>
      </p:pic>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4749" y="2672507"/>
            <a:ext cx="2544440" cy="3392586"/>
          </a:xfrm>
          <a:prstGeom prst="rect">
            <a:avLst/>
          </a:prstGeom>
        </p:spPr>
      </p:pic>
      <p:sp>
        <p:nvSpPr>
          <p:cNvPr id="10" name="CuadroTexto 9"/>
          <p:cNvSpPr txBox="1"/>
          <p:nvPr/>
        </p:nvSpPr>
        <p:spPr>
          <a:xfrm>
            <a:off x="655922" y="1160339"/>
            <a:ext cx="8902415" cy="738664"/>
          </a:xfrm>
          <a:prstGeom prst="rect">
            <a:avLst/>
          </a:prstGeom>
          <a:noFill/>
        </p:spPr>
        <p:txBody>
          <a:bodyPr wrap="square" rtlCol="0">
            <a:spAutoFit/>
          </a:bodyPr>
          <a:lstStyle/>
          <a:p>
            <a:pPr algn="just"/>
            <a:r>
              <a:rPr lang="es-ES_tradnl" sz="1400" dirty="0" smtClean="0">
                <a:latin typeface="Arial" charset="0"/>
                <a:ea typeface="Arial" charset="0"/>
                <a:cs typeface="Arial" charset="0"/>
              </a:rPr>
              <a:t>Los sistemas de drenajes y c</a:t>
            </a:r>
            <a:r>
              <a:rPr lang="es-ES" sz="1400" dirty="0" smtClean="0">
                <a:latin typeface="Arial" charset="0"/>
                <a:ea typeface="Arial" charset="0"/>
                <a:cs typeface="Arial" charset="0"/>
              </a:rPr>
              <a:t>á</a:t>
            </a:r>
            <a:r>
              <a:rPr lang="es-ES_tradnl" sz="1400" dirty="0" err="1" smtClean="0">
                <a:latin typeface="Arial" charset="0"/>
                <a:ea typeface="Arial" charset="0"/>
                <a:cs typeface="Arial" charset="0"/>
              </a:rPr>
              <a:t>rcamos</a:t>
            </a:r>
            <a:r>
              <a:rPr lang="es-ES_tradnl" sz="1400" dirty="0" smtClean="0">
                <a:latin typeface="Arial" charset="0"/>
                <a:ea typeface="Arial" charset="0"/>
                <a:cs typeface="Arial" charset="0"/>
              </a:rPr>
              <a:t> en los centros penitenciarios de </a:t>
            </a:r>
            <a:r>
              <a:rPr lang="es-ES_tradnl" sz="1400" dirty="0" err="1" smtClean="0">
                <a:latin typeface="Arial" charset="0"/>
                <a:ea typeface="Arial" charset="0"/>
                <a:cs typeface="Arial" charset="0"/>
              </a:rPr>
              <a:t>Canc</a:t>
            </a:r>
            <a:r>
              <a:rPr lang="es-ES" sz="1400" dirty="0" smtClean="0">
                <a:latin typeface="Arial" charset="0"/>
                <a:ea typeface="Arial" charset="0"/>
                <a:cs typeface="Arial" charset="0"/>
              </a:rPr>
              <a:t>ú</a:t>
            </a:r>
            <a:r>
              <a:rPr lang="es-ES_tradnl" sz="1400" dirty="0" smtClean="0">
                <a:latin typeface="Arial" charset="0"/>
                <a:ea typeface="Arial" charset="0"/>
                <a:cs typeface="Arial" charset="0"/>
              </a:rPr>
              <a:t>n y Chetumal, se encuentran colapsados, pues han llegado a su vida </a:t>
            </a:r>
            <a:r>
              <a:rPr lang="es-ES" sz="1400" dirty="0" smtClean="0">
                <a:latin typeface="Arial" charset="0"/>
                <a:ea typeface="Arial" charset="0"/>
                <a:cs typeface="Arial" charset="0"/>
              </a:rPr>
              <a:t>útil, lo que pone en un severo riesgo a la salud de la población enfrentando constantemente epidemias infecto contagiosas, dermatológicas, estomacales, etc.  </a:t>
            </a:r>
            <a:r>
              <a:rPr lang="es-ES_tradnl" sz="1400" dirty="0" smtClean="0">
                <a:latin typeface="Arial" charset="0"/>
                <a:ea typeface="Arial" charset="0"/>
                <a:cs typeface="Arial" charset="0"/>
              </a:rPr>
              <a:t>  </a:t>
            </a:r>
            <a:endParaRPr lang="es-ES_tradnl" sz="1400" dirty="0">
              <a:latin typeface="Arial" charset="0"/>
              <a:ea typeface="Arial" charset="0"/>
              <a:cs typeface="Arial" charset="0"/>
            </a:endParaRPr>
          </a:p>
        </p:txBody>
      </p:sp>
      <p:sp>
        <p:nvSpPr>
          <p:cNvPr id="2" name="CuadroTexto 1"/>
          <p:cNvSpPr txBox="1"/>
          <p:nvPr/>
        </p:nvSpPr>
        <p:spPr>
          <a:xfrm>
            <a:off x="2141514" y="6613783"/>
            <a:ext cx="7344816" cy="523220"/>
          </a:xfrm>
          <a:prstGeom prst="rect">
            <a:avLst/>
          </a:prstGeom>
          <a:noFill/>
        </p:spPr>
        <p:txBody>
          <a:bodyPr wrap="square" rtlCol="0">
            <a:spAutoFit/>
          </a:bodyPr>
          <a:lstStyle/>
          <a:p>
            <a:pPr algn="ctr"/>
            <a:r>
              <a:rPr lang="es-ES_tradnl" sz="1400" dirty="0" smtClean="0">
                <a:latin typeface="Arial" charset="0"/>
                <a:ea typeface="Arial" charset="0"/>
                <a:cs typeface="Arial" charset="0"/>
              </a:rPr>
              <a:t>Problemas que la CNDH califica de inaceptables en cada </a:t>
            </a:r>
            <a:r>
              <a:rPr lang="es-ES_tradnl" sz="1400" dirty="0" err="1" smtClean="0">
                <a:latin typeface="Arial" charset="0"/>
                <a:ea typeface="Arial" charset="0"/>
                <a:cs typeface="Arial" charset="0"/>
              </a:rPr>
              <a:t>Diagn</a:t>
            </a:r>
            <a:r>
              <a:rPr lang="es-ES" sz="1400" dirty="0" err="1" smtClean="0">
                <a:latin typeface="Arial" charset="0"/>
                <a:ea typeface="Arial" charset="0"/>
                <a:cs typeface="Arial" charset="0"/>
              </a:rPr>
              <a:t>óstico</a:t>
            </a:r>
            <a:r>
              <a:rPr lang="es-ES" sz="1400" dirty="0" smtClean="0">
                <a:latin typeface="Arial" charset="0"/>
                <a:ea typeface="Arial" charset="0"/>
                <a:cs typeface="Arial" charset="0"/>
              </a:rPr>
              <a:t> de Supervisión Penitenciaria. </a:t>
            </a:r>
            <a:endParaRPr lang="es-ES_tradnl" sz="1400" dirty="0">
              <a:latin typeface="Arial" charset="0"/>
              <a:ea typeface="Arial" charset="0"/>
              <a:cs typeface="Arial" charset="0"/>
            </a:endParaRPr>
          </a:p>
        </p:txBody>
      </p:sp>
    </p:spTree>
    <p:extLst>
      <p:ext uri="{BB962C8B-B14F-4D97-AF65-F5344CB8AC3E}">
        <p14:creationId xmlns:p14="http://schemas.microsoft.com/office/powerpoint/2010/main" val="196028869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13079</TotalTime>
  <Words>1974</Words>
  <Application>Microsoft Office PowerPoint</Application>
  <PresentationFormat>Personalizado</PresentationFormat>
  <Paragraphs>146</Paragraphs>
  <Slides>19</Slides>
  <Notes>7</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19</vt:i4>
      </vt:variant>
    </vt:vector>
  </HeadingPairs>
  <TitlesOfParts>
    <vt:vector size="23" baseType="lpstr">
      <vt:lpstr>Arial</vt:lpstr>
      <vt:lpstr>Calibri</vt:lpstr>
      <vt:lpstr>Helvetica Neue Medium</vt:lpstr>
      <vt:lpstr>Tema de Office</vt:lpstr>
      <vt:lpstr>Presentación de PowerPoint</vt:lpstr>
      <vt:lpstr>RESUMEN ESTADÍSTICO PENITENCIARIO</vt:lpstr>
      <vt:lpstr>CONDICIONES ACTUALES DEL SISTEMA PENITENCIARIO</vt:lpstr>
      <vt:lpstr>DIAGNOSTICO NACIONAL DE SUPERVISION PENITENCIARIA CNDH</vt:lpstr>
      <vt:lpstr>ESTADO DE FUERZA </vt:lpstr>
      <vt:lpstr>INFRAESTRUCTURA PENITENCIARIA</vt:lpstr>
      <vt:lpstr>INFRAESTRUCTURA PENITENCIARIA</vt:lpstr>
      <vt:lpstr>INFRAESTRUCTURA PENITENCIARIA</vt:lpstr>
      <vt:lpstr>INFRAESTRUCTURA PENITENCIARIA</vt:lpstr>
      <vt:lpstr>ESTRATEGIA PENITENCIARIA INMEDIATA</vt:lpstr>
      <vt:lpstr>ESTRATEGIA PENITENCIARIA INMEDIATA</vt:lpstr>
      <vt:lpstr>ESTRATEGIA PENITENCIARIA INMEDIATA</vt:lpstr>
      <vt:lpstr>ESTRATEGIA PENITENCIARIA INMEDIATA</vt:lpstr>
      <vt:lpstr>ESTRATEGIA PENITENCIARIA INMEDIATA</vt:lpstr>
      <vt:lpstr>ESTRATEGIA PENITENCIARIA INMEDIATA</vt:lpstr>
      <vt:lpstr>ESTRATEGIA PENITENCIARIA INMEDIATA</vt:lpstr>
      <vt:lpstr>ESTRATEGIA PENITENCIARIA INMEDIATA</vt:lpstr>
      <vt:lpstr>ESTRATEGIA PENITENCIARIA INMEDIATA</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Cuaderno Estadístico Mensual</dc:title>
  <dc:creator>jmagana</dc:creator>
  <cp:lastModifiedBy>Usuario de Windows</cp:lastModifiedBy>
  <cp:revision>481</cp:revision>
  <cp:lastPrinted>2019-03-13T17:35:21Z</cp:lastPrinted>
  <dcterms:created xsi:type="dcterms:W3CDTF">2018-02-20T16:24:46Z</dcterms:created>
  <dcterms:modified xsi:type="dcterms:W3CDTF">2019-03-28T18:39:06Z</dcterms:modified>
</cp:coreProperties>
</file>