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71" r:id="rId2"/>
    <p:sldId id="385" r:id="rId3"/>
    <p:sldId id="390" r:id="rId4"/>
    <p:sldId id="393" r:id="rId5"/>
    <p:sldId id="368" r:id="rId6"/>
    <p:sldId id="383" r:id="rId7"/>
    <p:sldId id="392" r:id="rId8"/>
    <p:sldId id="394" r:id="rId9"/>
  </p:sldIdLst>
  <p:sldSz cx="9144000" cy="6858000" type="letter"/>
  <p:notesSz cx="6797675" cy="992505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B6BE"/>
    <a:srgbClr val="9A655C"/>
    <a:srgbClr val="27A5AC"/>
    <a:srgbClr val="684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4" autoAdjust="0"/>
    <p:restoredTop sz="94656"/>
  </p:normalViewPr>
  <p:slideViewPr>
    <p:cSldViewPr snapToGrid="0">
      <p:cViewPr varScale="1">
        <p:scale>
          <a:sx n="66" d="100"/>
          <a:sy n="66" d="100"/>
        </p:scale>
        <p:origin x="1446" y="66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75" cy="4965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863" y="0"/>
            <a:ext cx="2946275" cy="4965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F86C1-D571-4329-A04E-3B058399B363}" type="datetimeFigureOut">
              <a:rPr lang="es-MX" smtClean="0"/>
              <a:pPr/>
              <a:t>28/03/2019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9426764"/>
            <a:ext cx="2946275" cy="4965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863" y="9426764"/>
            <a:ext cx="2946275" cy="4965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5C692-A761-4EAF-B049-AFDDACA334E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7320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B2610-2AEE-144F-AC29-75E0E16002BA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7987-04C5-764B-8C74-875C2EA5B56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842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E7307-FFCA-F24A-820E-B36A467A2315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1AC1-4F6C-4445-8005-617856566FB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275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1E20C-030D-5749-AA9D-62BFC04350D3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381DF-3B0A-BB43-B5AE-DC26F425E11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7851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82E2A-A5B6-BE4A-AC36-0778FA68203C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713F2-C453-C547-8488-5370F9EE727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117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3730A-37B6-4443-B55D-140F9955D89F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5244C-911A-E349-AF53-DE4C36B9E6A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3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D17EC-1D65-6742-84BF-ADDB6EE759CD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467C1-E334-764F-87CD-E66BA0C5D67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411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8EC62-8100-D446-B4EF-33C2EEC2DE54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1D5A4-13AE-5A48-BDF5-ECDF8A94C2D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526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E3776-4F20-E340-936A-43EC603F423A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446FA-D6E6-1745-834D-DB8A4A3FFF2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780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64472-DE55-7E42-824C-BE5DD0C25112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E0037-F8C0-4749-92D9-4E71A49DDBF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846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4B290-0295-C845-B4AA-41BF73E5D40B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96E28-BC9A-9849-ACA1-C7E77FCD803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31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Arrastre la imagen al marcador de posición o haga clic en el icono para agregar</a:t>
            </a:r>
            <a:endParaRPr lang="es-MX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31165-AAF3-DF44-BC05-0C6EEB8613F7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DEDD8-41DD-BF40-9019-DFFC7FDF986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029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4DCF4C45-DE71-9B47-9868-81F833B84286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2864D797-AA1A-8041-94BB-7896A975EE2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87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Título 1"/>
          <p:cNvSpPr>
            <a:spLocks noGrp="1"/>
          </p:cNvSpPr>
          <p:nvPr>
            <p:ph type="ctrTitle"/>
          </p:nvPr>
        </p:nvSpPr>
        <p:spPr>
          <a:xfrm>
            <a:off x="1232087" y="1695591"/>
            <a:ext cx="6858000" cy="2287106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s-ES" sz="4000" b="1" dirty="0" smtClean="0">
                <a:latin typeface="Calibri Light" charset="0"/>
              </a:rPr>
              <a:t>Proyectos, Programas y Acciones 2019 del Centro Estatal de Evaluación y Control de Confianza </a:t>
            </a:r>
            <a:r>
              <a:rPr lang="es-ES" sz="4000" dirty="0" smtClean="0">
                <a:latin typeface="Calibri Light" charset="0"/>
              </a:rPr>
              <a:t/>
            </a:r>
            <a:br>
              <a:rPr lang="es-ES" sz="4000" dirty="0" smtClean="0">
                <a:latin typeface="Calibri Light" charset="0"/>
              </a:rPr>
            </a:br>
            <a:r>
              <a:rPr lang="es-ES" sz="4000" dirty="0" smtClean="0">
                <a:latin typeface="Calibri Light" charset="0"/>
              </a:rPr>
              <a:t/>
            </a:r>
            <a:br>
              <a:rPr lang="es-ES" sz="4000" dirty="0" smtClean="0">
                <a:latin typeface="Calibri Light" charset="0"/>
              </a:rPr>
            </a:br>
            <a:r>
              <a:rPr lang="es-ES" sz="3200" dirty="0" smtClean="0">
                <a:latin typeface="Calibri Light" charset="0"/>
              </a:rPr>
              <a:t>Chetumal, Quintana Roo </a:t>
            </a:r>
            <a:br>
              <a:rPr lang="es-ES" sz="3200" dirty="0" smtClean="0">
                <a:latin typeface="Calibri Light" charset="0"/>
              </a:rPr>
            </a:br>
            <a:r>
              <a:rPr lang="es-ES" sz="2400" dirty="0" smtClean="0">
                <a:latin typeface="Calibri Light" charset="0"/>
              </a:rPr>
              <a:t>29 de marzo del 2019</a:t>
            </a:r>
            <a:endParaRPr lang="es-ES" sz="4400" dirty="0">
              <a:latin typeface="Calibri Light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482913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 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273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29713" cy="6724184"/>
          </a:xfr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481138" y="160338"/>
            <a:ext cx="5493544" cy="1325562"/>
          </a:xfrm>
        </p:spPr>
        <p:txBody>
          <a:bodyPr/>
          <a:lstStyle/>
          <a:p>
            <a:pPr algn="ctr" eaLnBrk="1" hangingPunct="1"/>
            <a:r>
              <a:rPr lang="es-MX" sz="2800" dirty="0" smtClean="0">
                <a:latin typeface="Calibri Light" charset="0"/>
              </a:rPr>
              <a:t>Centro Estatal de Evaluación y Control de Confianza</a:t>
            </a:r>
            <a:endParaRPr lang="es-MX" sz="2800" dirty="0">
              <a:latin typeface="Calibri Light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28650" y="892628"/>
            <a:ext cx="710170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793011" y="1360303"/>
            <a:ext cx="7755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/>
              <a:t>Acciones Realizadas y Resultados Obtenidos: </a:t>
            </a:r>
            <a:endParaRPr lang="es-MX" sz="2000" b="1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266161"/>
              </p:ext>
            </p:extLst>
          </p:nvPr>
        </p:nvGraphicFramePr>
        <p:xfrm>
          <a:off x="793630" y="1923211"/>
          <a:ext cx="7453387" cy="3444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0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548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Acción</a:t>
                      </a:r>
                      <a:endParaRPr lang="es-MX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Resultados Obtenidos</a:t>
                      </a:r>
                      <a:endParaRPr lang="es-MX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56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Cambria"/>
                          <a:ea typeface="Times New Roman"/>
                          <a:cs typeface="Times New Roman"/>
                        </a:rPr>
                        <a:t>Incremento de la plantilla de personal</a:t>
                      </a:r>
                      <a:endParaRPr lang="es-MX" sz="10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Cambria"/>
                          <a:ea typeface="Times New Roman"/>
                          <a:cs typeface="Times New Roman"/>
                        </a:rPr>
                        <a:t>De</a:t>
                      </a:r>
                      <a:r>
                        <a:rPr lang="es-MX" sz="1000" baseline="0" dirty="0" smtClean="0"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MX" sz="1000" u="none" kern="1200" dirty="0" smtClean="0">
                          <a:solidFill>
                            <a:schemeClr val="dk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enero a la fecha se ha contratado</a:t>
                      </a:r>
                      <a:r>
                        <a:rPr lang="es-MX" sz="1000" u="none" kern="1200" baseline="0" dirty="0" smtClean="0">
                          <a:solidFill>
                            <a:schemeClr val="dk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una evaluadora para el área de psicología y dos poligrafistas se encuentran en proceso de contratación</a:t>
                      </a:r>
                      <a:r>
                        <a:rPr lang="es-MX" sz="1000" u="none" kern="1200" dirty="0" smtClean="0">
                          <a:solidFill>
                            <a:schemeClr val="dk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. Capacidad</a:t>
                      </a:r>
                      <a:r>
                        <a:rPr lang="es-MX" sz="1000" u="none" kern="1200" baseline="0" dirty="0" smtClean="0">
                          <a:solidFill>
                            <a:schemeClr val="dk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MX" sz="1000" u="none" kern="1200" dirty="0" smtClean="0">
                          <a:solidFill>
                            <a:schemeClr val="dk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mensual </a:t>
                      </a:r>
                      <a:r>
                        <a:rPr lang="es-MX" sz="1000" u="none" dirty="0" smtClean="0">
                          <a:latin typeface="Cambria"/>
                          <a:ea typeface="Times New Roman"/>
                          <a:cs typeface="Times New Roman"/>
                        </a:rPr>
                        <a:t>de 360 evaluaciones.</a:t>
                      </a:r>
                      <a:endParaRPr lang="es-MX" sz="1000" u="none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56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Cambria"/>
                          <a:ea typeface="Times New Roman"/>
                          <a:cs typeface="Times New Roman"/>
                        </a:rPr>
                        <a:t>Se dotó de materiales y equipamiento a las áreas técnicas y administrativas del Centro Estatal de Evaluación y Control de Confianza.</a:t>
                      </a:r>
                      <a:endParaRPr lang="es-MX" sz="10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Cambria"/>
                          <a:ea typeface="Times New Roman"/>
                          <a:cs typeface="Times New Roman"/>
                        </a:rPr>
                        <a:t>Se ha dotado a este Centro de Evaluación de materiales para la aplicación de evaluaciones medico-toxicológicas, equipos de computo, un sistema de monitoreo para la sede Cancún y equipos y sillas poligráficas, para ambas sedes. </a:t>
                      </a:r>
                      <a:r>
                        <a:rPr lang="es-MX" sz="1000" dirty="0" smtClean="0">
                          <a:latin typeface="Cambria"/>
                          <a:ea typeface="Times New Roman"/>
                          <a:cs typeface="Times New Roman"/>
                        </a:rPr>
                        <a:t>Lo anterior para que el personal cuente con las herramientas necesarias para la aplicación de las evaluaciones de control de confianza</a:t>
                      </a:r>
                      <a:endParaRPr lang="es-MX" sz="10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9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29713" cy="6724184"/>
          </a:xfr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481138" y="160338"/>
            <a:ext cx="5493544" cy="1325562"/>
          </a:xfrm>
        </p:spPr>
        <p:txBody>
          <a:bodyPr/>
          <a:lstStyle/>
          <a:p>
            <a:pPr algn="ctr" eaLnBrk="1" hangingPunct="1"/>
            <a:r>
              <a:rPr lang="es-MX" sz="2800" dirty="0" smtClean="0">
                <a:latin typeface="Calibri Light" charset="0"/>
              </a:rPr>
              <a:t>Centro Estatal de Evaluación y Control de Confianza</a:t>
            </a:r>
            <a:endParaRPr lang="es-MX" sz="2800" dirty="0">
              <a:latin typeface="Calibri Light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28650" y="892628"/>
            <a:ext cx="710170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793011" y="1360303"/>
            <a:ext cx="7755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/>
              <a:t>Acciones Realizadas y Resultados Obtenidos: </a:t>
            </a:r>
            <a:endParaRPr lang="es-MX" sz="2000" b="1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624850"/>
              </p:ext>
            </p:extLst>
          </p:nvPr>
        </p:nvGraphicFramePr>
        <p:xfrm>
          <a:off x="802339" y="1923211"/>
          <a:ext cx="7322759" cy="351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0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548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Acción</a:t>
                      </a:r>
                      <a:endParaRPr lang="es-MX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Resultados Obtenidos</a:t>
                      </a:r>
                      <a:endParaRPr lang="es-MX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14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Cambria"/>
                          <a:ea typeface="Times New Roman"/>
                          <a:cs typeface="Times New Roman"/>
                        </a:rPr>
                        <a:t>Reactivación de reuniones entre el Centro Estatal de Evaluación y Control de Confianza y los presidentes municipales, titulares de las corporaciones y enlaces de las Instituciones de Seguridad Publica.</a:t>
                      </a:r>
                      <a:endParaRPr lang="es-MX" sz="10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000" u="none" dirty="0" smtClean="0">
                          <a:latin typeface="Cambria"/>
                          <a:ea typeface="Times New Roman"/>
                          <a:cs typeface="Times New Roman"/>
                        </a:rPr>
                        <a:t>Para la toma </a:t>
                      </a:r>
                      <a:r>
                        <a:rPr lang="es-MX" sz="1000" dirty="0" smtClean="0">
                          <a:latin typeface="Cambria"/>
                          <a:ea typeface="Times New Roman"/>
                          <a:cs typeface="Times New Roman"/>
                        </a:rPr>
                        <a:t>de acuerdos relativo a las formas de evaluación y  realización de perfiles homologados acorde a sus necesidades, y</a:t>
                      </a:r>
                      <a:r>
                        <a:rPr lang="es-MX" sz="1000" baseline="0" dirty="0" smtClean="0"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MX" sz="1000" dirty="0" smtClean="0">
                          <a:latin typeface="Cambria"/>
                          <a:ea typeface="Times New Roman"/>
                          <a:cs typeface="Times New Roman"/>
                        </a:rPr>
                        <a:t>para puntualizar las necesidades de personal de cada corporación y calendarización de evaluaciones.</a:t>
                      </a:r>
                      <a:endParaRPr lang="es-MX" sz="10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145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latin typeface="Cambria"/>
                          <a:ea typeface="Times New Roman"/>
                          <a:cs typeface="Times New Roman"/>
                        </a:rPr>
                        <a:t>Participación en reuniones de trabajo para analizar la implementación del Modelo Nacional de Evaluación y Control de Confianza, celebradas en la Ciudad de Coahuila y en la Ciudad de México.</a:t>
                      </a:r>
                      <a:endParaRPr lang="es-MX" sz="1000" dirty="0" smtClean="0"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MX" sz="10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Cambria"/>
                          <a:ea typeface="Times New Roman"/>
                          <a:cs typeface="Times New Roman"/>
                        </a:rPr>
                        <a:t>Se realizaron acuerdos para el mejoramiento del proceso de evaluación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MX" sz="10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9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29713" cy="6724184"/>
          </a:xfr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481138" y="160338"/>
            <a:ext cx="5493544" cy="1325562"/>
          </a:xfrm>
        </p:spPr>
        <p:txBody>
          <a:bodyPr/>
          <a:lstStyle/>
          <a:p>
            <a:pPr algn="ctr" eaLnBrk="1" hangingPunct="1"/>
            <a:r>
              <a:rPr lang="es-MX" sz="2800" dirty="0" smtClean="0">
                <a:latin typeface="Calibri Light" charset="0"/>
              </a:rPr>
              <a:t>Centro Estatal de Evaluación y Control de Confianza</a:t>
            </a:r>
            <a:endParaRPr lang="es-MX" sz="2800" dirty="0">
              <a:latin typeface="Calibri Light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28650" y="892628"/>
            <a:ext cx="710170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793011" y="1360303"/>
            <a:ext cx="7755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/>
              <a:t>Acciones Realizadas y Resultados Obtenidos: </a:t>
            </a:r>
            <a:endParaRPr lang="es-MX" sz="2000" b="1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351892"/>
              </p:ext>
            </p:extLst>
          </p:nvPr>
        </p:nvGraphicFramePr>
        <p:xfrm>
          <a:off x="802339" y="1923211"/>
          <a:ext cx="7322759" cy="1986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0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548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Acción</a:t>
                      </a:r>
                      <a:endParaRPr lang="es-MX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Resultados Obtenidos</a:t>
                      </a:r>
                      <a:endParaRPr lang="es-MX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14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000" kern="1200" dirty="0" smtClean="0">
                          <a:solidFill>
                            <a:schemeClr val="dk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Del 19 al 22 de marzo del año</a:t>
                      </a:r>
                      <a:r>
                        <a:rPr lang="es-MX" sz="1000" kern="1200" baseline="0" dirty="0" smtClean="0">
                          <a:solidFill>
                            <a:schemeClr val="dk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en curso,</a:t>
                      </a:r>
                      <a:r>
                        <a:rPr lang="es-MX" sz="1000" kern="1200" dirty="0" smtClean="0">
                          <a:solidFill>
                            <a:schemeClr val="dk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se realizó la visita de verificación para la renovación de la acreditación del</a:t>
                      </a:r>
                      <a:r>
                        <a:rPr lang="es-MX" sz="1000" kern="1200" baseline="0" dirty="0" smtClean="0">
                          <a:solidFill>
                            <a:schemeClr val="dk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MX" sz="1000" kern="1200" dirty="0" smtClean="0">
                          <a:solidFill>
                            <a:schemeClr val="dk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Centro Estatal de Evaluación y Control de Confianza, por parte del personal del Centro Nacional de Certificación y Acreditación.</a:t>
                      </a:r>
                      <a:endParaRPr lang="es-MX" sz="1000" kern="1200" dirty="0">
                        <a:solidFill>
                          <a:schemeClr val="dk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Cambria"/>
                          <a:ea typeface="Times New Roman"/>
                          <a:cs typeface="Times New Roman"/>
                        </a:rPr>
                        <a:t>En espera del informe por parte del Centro Nacional de Certificación y Acreditación.</a:t>
                      </a:r>
                      <a:endParaRPr lang="es-MX" sz="10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56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33816"/>
            <a:ext cx="9129713" cy="6724184"/>
          </a:xfr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469262" y="0"/>
            <a:ext cx="5493544" cy="1325562"/>
          </a:xfrm>
        </p:spPr>
        <p:txBody>
          <a:bodyPr/>
          <a:lstStyle/>
          <a:p>
            <a:pPr algn="ctr" eaLnBrk="1" hangingPunct="1"/>
            <a:r>
              <a:rPr lang="es-MX" sz="2800" dirty="0" smtClean="0">
                <a:latin typeface="Calibri Light" charset="0"/>
              </a:rPr>
              <a:t>Centro Estatal de Evaluación y Control de Confianza</a:t>
            </a:r>
            <a:endParaRPr lang="es-MX" sz="2800" dirty="0">
              <a:latin typeface="Calibri Light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0 Rectángulo"/>
          <p:cNvSpPr/>
          <p:nvPr/>
        </p:nvSpPr>
        <p:spPr>
          <a:xfrm>
            <a:off x="2877780" y="3168255"/>
            <a:ext cx="3388439" cy="5214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>
              <a:solidFill>
                <a:schemeClr val="tx1">
                  <a:lumMod val="95000"/>
                  <a:lumOff val="5000"/>
                </a:schemeClr>
              </a:solidFill>
              <a:latin typeface="Univers ExtendedPS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4"/>
          <a:srcRect l="9524" t="22784" r="45905" b="13162"/>
          <a:stretch/>
        </p:blipFill>
        <p:spPr>
          <a:xfrm>
            <a:off x="957943" y="1051719"/>
            <a:ext cx="6905897" cy="480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9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87" y="0"/>
            <a:ext cx="9129713" cy="6724184"/>
          </a:xfr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481138" y="160338"/>
            <a:ext cx="5493544" cy="1325562"/>
          </a:xfrm>
        </p:spPr>
        <p:txBody>
          <a:bodyPr/>
          <a:lstStyle/>
          <a:p>
            <a:pPr algn="ctr" eaLnBrk="1" hangingPunct="1"/>
            <a:r>
              <a:rPr lang="es-MX" sz="2800" dirty="0" smtClean="0">
                <a:latin typeface="Calibri Light" charset="0"/>
              </a:rPr>
              <a:t>Centro Estatal de Evaluación y Control de Confianza</a:t>
            </a:r>
            <a:endParaRPr lang="es-MX" sz="2800" dirty="0">
              <a:latin typeface="Calibri Light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4"/>
          <a:srcRect l="9048" t="33958" r="17334" b="10846"/>
          <a:stretch/>
        </p:blipFill>
        <p:spPr>
          <a:xfrm>
            <a:off x="426720" y="1219881"/>
            <a:ext cx="7924800" cy="4379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53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33816"/>
            <a:ext cx="9129713" cy="6724184"/>
          </a:xfr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481138" y="160338"/>
            <a:ext cx="5493544" cy="1325562"/>
          </a:xfrm>
        </p:spPr>
        <p:txBody>
          <a:bodyPr/>
          <a:lstStyle/>
          <a:p>
            <a:pPr algn="ctr" eaLnBrk="1" hangingPunct="1"/>
            <a:r>
              <a:rPr lang="es-MX" sz="2800" dirty="0" smtClean="0">
                <a:latin typeface="Calibri Light" charset="0"/>
              </a:rPr>
              <a:t>Centro Estatal de Evaluación y Control de Confianza</a:t>
            </a:r>
            <a:endParaRPr lang="es-MX" sz="2800" dirty="0">
              <a:latin typeface="Calibri Light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4"/>
          <a:srcRect l="5238" t="23969" r="40857" b="14571"/>
          <a:stretch/>
        </p:blipFill>
        <p:spPr>
          <a:xfrm>
            <a:off x="478970" y="1380219"/>
            <a:ext cx="7811589" cy="432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53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21" y="-182881"/>
            <a:ext cx="9129713" cy="6724184"/>
          </a:xfr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481138" y="160338"/>
            <a:ext cx="5493544" cy="1325562"/>
          </a:xfrm>
        </p:spPr>
        <p:txBody>
          <a:bodyPr/>
          <a:lstStyle/>
          <a:p>
            <a:pPr algn="ctr" eaLnBrk="1" hangingPunct="1"/>
            <a:r>
              <a:rPr lang="es-MX" sz="2800" dirty="0" smtClean="0">
                <a:latin typeface="Calibri Light" charset="0"/>
              </a:rPr>
              <a:t>Centro Estatal de Evaluación y Control de Confianza</a:t>
            </a:r>
            <a:endParaRPr lang="es-MX" sz="2800" dirty="0">
              <a:latin typeface="Calibri Light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28650" y="892628"/>
            <a:ext cx="710170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793011" y="1360303"/>
            <a:ext cx="7755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/>
              <a:t>Proyectos 2019: </a:t>
            </a:r>
            <a:endParaRPr lang="es-MX" sz="2000" b="1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343110"/>
              </p:ext>
            </p:extLst>
          </p:nvPr>
        </p:nvGraphicFramePr>
        <p:xfrm>
          <a:off x="506730" y="2124892"/>
          <a:ext cx="7886700" cy="1767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6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2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9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90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9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17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49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800" b="1" u="none" strike="noStrike" dirty="0">
                          <a:effectLst/>
                        </a:rPr>
                        <a:t>Nombre del Proyecto, Programa o Acción</a:t>
                      </a:r>
                      <a:endParaRPr lang="es-ES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u="none" strike="noStrike" dirty="0">
                          <a:effectLst/>
                        </a:rPr>
                        <a:t>Nivel de Gobierno </a:t>
                      </a:r>
                      <a:endParaRPr lang="es-MX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800" b="1" u="none" strike="noStrike" dirty="0">
                          <a:effectLst/>
                        </a:rPr>
                        <a:t>Beneficiarios(Cantidad y Tipo)</a:t>
                      </a:r>
                      <a:endParaRPr lang="es-MX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 dirty="0">
                          <a:effectLst/>
                        </a:rPr>
                        <a:t>Metas</a:t>
                      </a:r>
                      <a:endParaRPr lang="es-MX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 dirty="0">
                          <a:effectLst/>
                        </a:rPr>
                        <a:t>Inversión</a:t>
                      </a:r>
                      <a:endParaRPr lang="es-MX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9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u="none" strike="noStrike" dirty="0">
                          <a:effectLst/>
                        </a:rPr>
                        <a:t>(Estatal, Federal o Municipal)</a:t>
                      </a:r>
                      <a:endParaRPr lang="es-MX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u="none" strike="noStrike" dirty="0">
                          <a:effectLst/>
                        </a:rPr>
                        <a:t>Unidad de Medida </a:t>
                      </a:r>
                      <a:endParaRPr lang="es-MX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u="none" strike="noStrike" dirty="0">
                          <a:effectLst/>
                        </a:rPr>
                        <a:t>Planeado</a:t>
                      </a:r>
                      <a:endParaRPr lang="es-MX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u="none" strike="noStrike" dirty="0">
                          <a:effectLst/>
                        </a:rPr>
                        <a:t>Federal</a:t>
                      </a:r>
                      <a:endParaRPr lang="es-MX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u="none" strike="noStrike" dirty="0">
                          <a:effectLst/>
                        </a:rPr>
                        <a:t>Total</a:t>
                      </a:r>
                      <a:endParaRPr lang="es-MX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533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 dirty="0">
                          <a:effectLst/>
                        </a:rPr>
                        <a:t>Fortalecimiento de las Capacidades de Evaluación en Control de Confianza </a:t>
                      </a:r>
                      <a:r>
                        <a:rPr lang="es-ES" sz="900" b="1" u="none" strike="noStrike" dirty="0">
                          <a:effectLst/>
                        </a:rPr>
                        <a:t>(FASP)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 dirty="0">
                          <a:effectLst/>
                        </a:rPr>
                        <a:t>Federal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 dirty="0">
                          <a:effectLst/>
                        </a:rPr>
                        <a:t>Persona / Indistinto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 dirty="0">
                          <a:effectLst/>
                        </a:rPr>
                        <a:t>Evaluación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 dirty="0">
                          <a:effectLst/>
                        </a:rPr>
                        <a:t>2,266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 dirty="0">
                          <a:effectLst/>
                        </a:rPr>
                        <a:t>7,416,180.00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Soberana Sans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 dirty="0">
                          <a:effectLst/>
                        </a:rPr>
                        <a:t>7,416,180.00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Soberana Sans"/>
                      </a:endParaRPr>
                    </a:p>
                  </a:txBody>
                  <a:tcPr marL="6799" marR="6799" marT="679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066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 dirty="0">
                          <a:effectLst/>
                        </a:rPr>
                        <a:t>Fortalecimiento de las Capacidades de Evaluación en Control de Confianza (Incluye a los Municipios de: Benito </a:t>
                      </a:r>
                      <a:r>
                        <a:rPr lang="es-ES" sz="800" u="none" strike="noStrike" dirty="0" smtClean="0">
                          <a:effectLst/>
                        </a:rPr>
                        <a:t>Juárez, Othón </a:t>
                      </a:r>
                      <a:r>
                        <a:rPr lang="es-ES" sz="800" u="none" strike="noStrike" dirty="0">
                          <a:effectLst/>
                        </a:rPr>
                        <a:t>P. Blanco y Solidaridad) </a:t>
                      </a:r>
                      <a:r>
                        <a:rPr lang="es-ES" sz="900" b="1" u="none" strike="noStrike" dirty="0">
                          <a:effectLst/>
                        </a:rPr>
                        <a:t>(FORTASEG)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 dirty="0">
                          <a:effectLst/>
                        </a:rPr>
                        <a:t>Municipal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Persona / Indistinto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 dirty="0">
                          <a:effectLst/>
                        </a:rPr>
                        <a:t>Evaluación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 dirty="0">
                          <a:effectLst/>
                        </a:rPr>
                        <a:t>1,160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 dirty="0">
                          <a:effectLst/>
                        </a:rPr>
                        <a:t>           8,624,739.20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 dirty="0" smtClean="0">
                          <a:effectLst/>
                        </a:rPr>
                        <a:t>               </a:t>
                      </a:r>
                      <a:r>
                        <a:rPr lang="es-MX" sz="800" u="none" strike="noStrike" dirty="0">
                          <a:effectLst/>
                        </a:rPr>
                        <a:t>8,624,739.20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74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Mariana Trinitaria Proyect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ON POWER POINT.pot [Modo de compatibilidad]" id="{E4CF0A32-2B3D-42E6-9AF8-94AE17BF0054}" vid="{A487520E-E49B-42F5-8234-DEB6828210C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Mariana Trinitaria Proyectos.pot</Template>
  <TotalTime>4790</TotalTime>
  <Words>478</Words>
  <Application>Microsoft Office PowerPoint</Application>
  <PresentationFormat>Carta (216 x 279 mm)</PresentationFormat>
  <Paragraphs>77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Cambria</vt:lpstr>
      <vt:lpstr>Soberana Sans</vt:lpstr>
      <vt:lpstr>Times New Roman</vt:lpstr>
      <vt:lpstr>Univers ExtendedPS</vt:lpstr>
      <vt:lpstr>Presentación Mariana Trinitaria Proyectos</vt:lpstr>
      <vt:lpstr>Proyectos, Programas y Acciones 2019 del Centro Estatal de Evaluación y Control de Confianza   Chetumal, Quintana Roo  29 de marzo del 2019</vt:lpstr>
      <vt:lpstr>Centro Estatal de Evaluación y Control de Confianza</vt:lpstr>
      <vt:lpstr>Centro Estatal de Evaluación y Control de Confianza</vt:lpstr>
      <vt:lpstr>Centro Estatal de Evaluación y Control de Confianza</vt:lpstr>
      <vt:lpstr>Centro Estatal de Evaluación y Control de Confianza</vt:lpstr>
      <vt:lpstr>Centro Estatal de Evaluación y Control de Confianza</vt:lpstr>
      <vt:lpstr>Centro Estatal de Evaluación y Control de Confianza</vt:lpstr>
      <vt:lpstr>Centro Estatal de Evaluación y Control de Confianza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Arturo Aguilar Cheluja</dc:creator>
  <cp:lastModifiedBy>Usuario de Windows</cp:lastModifiedBy>
  <cp:revision>243</cp:revision>
  <cp:lastPrinted>2019-03-19T22:20:36Z</cp:lastPrinted>
  <dcterms:created xsi:type="dcterms:W3CDTF">2016-11-11T22:46:38Z</dcterms:created>
  <dcterms:modified xsi:type="dcterms:W3CDTF">2019-03-28T23:56:52Z</dcterms:modified>
</cp:coreProperties>
</file>