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Lst>
  <p:sldSz cx="9144000" cy="6858000" type="screen4x3"/>
  <p:notesSz cx="7053263" cy="93091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F360D63A-4343-4BFF-9049-6A253FC2C34C}" type="datetimeFigureOut">
              <a:rPr lang="es-MX" smtClean="0"/>
              <a:t>27/03/2019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F6FEC83-F56F-4489-A2D7-6C9132CB304B}" type="slidenum">
              <a:rPr lang="es-MX" smtClean="0"/>
              <a:t>‹Nº›</a:t>
            </a:fld>
            <a:endParaRPr lang="es-MX"/>
          </a:p>
        </p:txBody>
      </p:sp>
    </p:spTree>
    <p:extLst>
      <p:ext uri="{BB962C8B-B14F-4D97-AF65-F5344CB8AC3E}">
        <p14:creationId xmlns:p14="http://schemas.microsoft.com/office/powerpoint/2010/main" val="3807073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F360D63A-4343-4BFF-9049-6A253FC2C34C}" type="datetimeFigureOut">
              <a:rPr lang="es-MX" smtClean="0"/>
              <a:t>27/03/2019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F6FEC83-F56F-4489-A2D7-6C9132CB304B}" type="slidenum">
              <a:rPr lang="es-MX" smtClean="0"/>
              <a:t>‹Nº›</a:t>
            </a:fld>
            <a:endParaRPr lang="es-MX"/>
          </a:p>
        </p:txBody>
      </p:sp>
    </p:spTree>
    <p:extLst>
      <p:ext uri="{BB962C8B-B14F-4D97-AF65-F5344CB8AC3E}">
        <p14:creationId xmlns:p14="http://schemas.microsoft.com/office/powerpoint/2010/main" val="643400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F360D63A-4343-4BFF-9049-6A253FC2C34C}" type="datetimeFigureOut">
              <a:rPr lang="es-MX" smtClean="0"/>
              <a:t>27/03/2019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F6FEC83-F56F-4489-A2D7-6C9132CB304B}" type="slidenum">
              <a:rPr lang="es-MX" smtClean="0"/>
              <a:t>‹Nº›</a:t>
            </a:fld>
            <a:endParaRPr lang="es-MX"/>
          </a:p>
        </p:txBody>
      </p:sp>
    </p:spTree>
    <p:extLst>
      <p:ext uri="{BB962C8B-B14F-4D97-AF65-F5344CB8AC3E}">
        <p14:creationId xmlns:p14="http://schemas.microsoft.com/office/powerpoint/2010/main" val="4247447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F360D63A-4343-4BFF-9049-6A253FC2C34C}" type="datetimeFigureOut">
              <a:rPr lang="es-MX" smtClean="0"/>
              <a:t>27/03/2019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F6FEC83-F56F-4489-A2D7-6C9132CB304B}" type="slidenum">
              <a:rPr lang="es-MX" smtClean="0"/>
              <a:t>‹Nº›</a:t>
            </a:fld>
            <a:endParaRPr lang="es-MX"/>
          </a:p>
        </p:txBody>
      </p:sp>
    </p:spTree>
    <p:extLst>
      <p:ext uri="{BB962C8B-B14F-4D97-AF65-F5344CB8AC3E}">
        <p14:creationId xmlns:p14="http://schemas.microsoft.com/office/powerpoint/2010/main" val="1476458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F360D63A-4343-4BFF-9049-6A253FC2C34C}" type="datetimeFigureOut">
              <a:rPr lang="es-MX" smtClean="0"/>
              <a:t>27/03/2019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F6FEC83-F56F-4489-A2D7-6C9132CB304B}" type="slidenum">
              <a:rPr lang="es-MX" smtClean="0"/>
              <a:t>‹Nº›</a:t>
            </a:fld>
            <a:endParaRPr lang="es-MX"/>
          </a:p>
        </p:txBody>
      </p:sp>
    </p:spTree>
    <p:extLst>
      <p:ext uri="{BB962C8B-B14F-4D97-AF65-F5344CB8AC3E}">
        <p14:creationId xmlns:p14="http://schemas.microsoft.com/office/powerpoint/2010/main" val="395877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F360D63A-4343-4BFF-9049-6A253FC2C34C}" type="datetimeFigureOut">
              <a:rPr lang="es-MX" smtClean="0"/>
              <a:t>27/03/2019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F6FEC83-F56F-4489-A2D7-6C9132CB304B}" type="slidenum">
              <a:rPr lang="es-MX" smtClean="0"/>
              <a:t>‹Nº›</a:t>
            </a:fld>
            <a:endParaRPr lang="es-MX"/>
          </a:p>
        </p:txBody>
      </p:sp>
    </p:spTree>
    <p:extLst>
      <p:ext uri="{BB962C8B-B14F-4D97-AF65-F5344CB8AC3E}">
        <p14:creationId xmlns:p14="http://schemas.microsoft.com/office/powerpoint/2010/main" val="955657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F360D63A-4343-4BFF-9049-6A253FC2C34C}" type="datetimeFigureOut">
              <a:rPr lang="es-MX" smtClean="0"/>
              <a:t>27/03/2019</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BF6FEC83-F56F-4489-A2D7-6C9132CB304B}" type="slidenum">
              <a:rPr lang="es-MX" smtClean="0"/>
              <a:t>‹Nº›</a:t>
            </a:fld>
            <a:endParaRPr lang="es-MX"/>
          </a:p>
        </p:txBody>
      </p:sp>
    </p:spTree>
    <p:extLst>
      <p:ext uri="{BB962C8B-B14F-4D97-AF65-F5344CB8AC3E}">
        <p14:creationId xmlns:p14="http://schemas.microsoft.com/office/powerpoint/2010/main" val="1749643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F360D63A-4343-4BFF-9049-6A253FC2C34C}" type="datetimeFigureOut">
              <a:rPr lang="es-MX" smtClean="0"/>
              <a:t>27/03/2019</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BF6FEC83-F56F-4489-A2D7-6C9132CB304B}" type="slidenum">
              <a:rPr lang="es-MX" smtClean="0"/>
              <a:t>‹Nº›</a:t>
            </a:fld>
            <a:endParaRPr lang="es-MX"/>
          </a:p>
        </p:txBody>
      </p:sp>
    </p:spTree>
    <p:extLst>
      <p:ext uri="{BB962C8B-B14F-4D97-AF65-F5344CB8AC3E}">
        <p14:creationId xmlns:p14="http://schemas.microsoft.com/office/powerpoint/2010/main" val="1667536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360D63A-4343-4BFF-9049-6A253FC2C34C}" type="datetimeFigureOut">
              <a:rPr lang="es-MX" smtClean="0"/>
              <a:t>27/03/2019</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BF6FEC83-F56F-4489-A2D7-6C9132CB304B}" type="slidenum">
              <a:rPr lang="es-MX" smtClean="0"/>
              <a:t>‹Nº›</a:t>
            </a:fld>
            <a:endParaRPr lang="es-MX"/>
          </a:p>
        </p:txBody>
      </p:sp>
    </p:spTree>
    <p:extLst>
      <p:ext uri="{BB962C8B-B14F-4D97-AF65-F5344CB8AC3E}">
        <p14:creationId xmlns:p14="http://schemas.microsoft.com/office/powerpoint/2010/main" val="2766502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F360D63A-4343-4BFF-9049-6A253FC2C34C}" type="datetimeFigureOut">
              <a:rPr lang="es-MX" smtClean="0"/>
              <a:t>27/03/2019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F6FEC83-F56F-4489-A2D7-6C9132CB304B}" type="slidenum">
              <a:rPr lang="es-MX" smtClean="0"/>
              <a:t>‹Nº›</a:t>
            </a:fld>
            <a:endParaRPr lang="es-MX"/>
          </a:p>
        </p:txBody>
      </p:sp>
    </p:spTree>
    <p:extLst>
      <p:ext uri="{BB962C8B-B14F-4D97-AF65-F5344CB8AC3E}">
        <p14:creationId xmlns:p14="http://schemas.microsoft.com/office/powerpoint/2010/main" val="2735741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F360D63A-4343-4BFF-9049-6A253FC2C34C}" type="datetimeFigureOut">
              <a:rPr lang="es-MX" smtClean="0"/>
              <a:t>27/03/2019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F6FEC83-F56F-4489-A2D7-6C9132CB304B}" type="slidenum">
              <a:rPr lang="es-MX" smtClean="0"/>
              <a:t>‹Nº›</a:t>
            </a:fld>
            <a:endParaRPr lang="es-MX"/>
          </a:p>
        </p:txBody>
      </p:sp>
    </p:spTree>
    <p:extLst>
      <p:ext uri="{BB962C8B-B14F-4D97-AF65-F5344CB8AC3E}">
        <p14:creationId xmlns:p14="http://schemas.microsoft.com/office/powerpoint/2010/main" val="3664879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60D63A-4343-4BFF-9049-6A253FC2C34C}" type="datetimeFigureOut">
              <a:rPr lang="es-MX" smtClean="0"/>
              <a:t>27/03/2019</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6FEC83-F56F-4489-A2D7-6C9132CB304B}" type="slidenum">
              <a:rPr lang="es-MX" smtClean="0"/>
              <a:t>‹Nº›</a:t>
            </a:fld>
            <a:endParaRPr lang="es-MX"/>
          </a:p>
        </p:txBody>
      </p:sp>
    </p:spTree>
    <p:extLst>
      <p:ext uri="{BB962C8B-B14F-4D97-AF65-F5344CB8AC3E}">
        <p14:creationId xmlns:p14="http://schemas.microsoft.com/office/powerpoint/2010/main" val="3534502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8" y="316872"/>
            <a:ext cx="1080120" cy="1455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descr="C:\Users\Plataforma\Pictures\Mis escaneos\2015-07 (jul)\LOGO NUEVO.png"/>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697" t="2493" r="2834" b="5239"/>
          <a:stretch/>
        </p:blipFill>
        <p:spPr bwMode="auto">
          <a:xfrm>
            <a:off x="5306419" y="161639"/>
            <a:ext cx="1569837" cy="1467161"/>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3" name="Rectangle 6"/>
          <p:cNvSpPr>
            <a:spLocks noChangeArrowheads="1"/>
          </p:cNvSpPr>
          <p:nvPr/>
        </p:nvSpPr>
        <p:spPr bwMode="auto">
          <a:xfrm>
            <a:off x="2613988" y="1095708"/>
            <a:ext cx="1741988"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1400" b="1"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Honorable Ayuntamiento de</a:t>
            </a:r>
            <a:endParaRPr kumimoji="0" lang="es-MX" sz="8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Felipe Carrillo Puerto, Q. Roo.</a:t>
            </a:r>
            <a:r>
              <a:rPr kumimoji="0" lang="es-ES" sz="800" b="0" i="0"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 </a:t>
            </a:r>
            <a:endParaRPr kumimoji="0" lang="es-MX" sz="8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2018 - 2021</a:t>
            </a:r>
            <a:endParaRPr kumimoji="0" lang="es-MX" sz="800" b="0" i="0" u="none" strike="noStrike" cap="none" normalizeH="0" baseline="0" dirty="0">
              <a:ln>
                <a:noFill/>
              </a:ln>
              <a:solidFill>
                <a:schemeClr val="tx1"/>
              </a:solidFill>
              <a:effectLst/>
              <a:latin typeface="Arial" pitchFamily="34" charset="0"/>
              <a:cs typeface="Arial" pitchFamily="34" charset="0"/>
            </a:endParaRPr>
          </a:p>
        </p:txBody>
      </p:sp>
      <p:pic>
        <p:nvPicPr>
          <p:cNvPr id="9" name="Imagen 5" descr="Descripción: J:\escudo qroo.jpg">
            <a:extLst>
              <a:ext uri="{FF2B5EF4-FFF2-40B4-BE49-F238E27FC236}">
                <a16:creationId xmlns:a16="http://schemas.microsoft.com/office/drawing/2014/main" id="{93CB2867-D61B-43C3-BD8F-97F6B6DD7F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1021" y="228600"/>
            <a:ext cx="1080120" cy="13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o 5">
            <a:extLst>
              <a:ext uri="{FF2B5EF4-FFF2-40B4-BE49-F238E27FC236}">
                <a16:creationId xmlns:a16="http://schemas.microsoft.com/office/drawing/2014/main" id="{FDEAF540-7A8C-4B21-92F0-24646CE9FFD1}"/>
              </a:ext>
            </a:extLst>
          </p:cNvPr>
          <p:cNvGrpSpPr/>
          <p:nvPr/>
        </p:nvGrpSpPr>
        <p:grpSpPr>
          <a:xfrm>
            <a:off x="2901475" y="260648"/>
            <a:ext cx="1238477" cy="1123092"/>
            <a:chOff x="1835696" y="260648"/>
            <a:chExt cx="1517088" cy="1358256"/>
          </a:xfrm>
        </p:grpSpPr>
        <p:pic>
          <p:nvPicPr>
            <p:cNvPr id="10" name="Imagen 9">
              <a:extLst>
                <a:ext uri="{FF2B5EF4-FFF2-40B4-BE49-F238E27FC236}">
                  <a16:creationId xmlns:a16="http://schemas.microsoft.com/office/drawing/2014/main" id="{5FC7B555-C0C1-42ED-9017-FC07BC79597B}"/>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41858" y="260648"/>
              <a:ext cx="1303391" cy="954107"/>
            </a:xfrm>
            <a:prstGeom prst="rect">
              <a:avLst/>
            </a:prstGeom>
            <a:noFill/>
            <a:ln cmpd="sng">
              <a:solidFill>
                <a:srgbClr val="58C4E2"/>
              </a:solidFill>
            </a:ln>
          </p:spPr>
        </p:pic>
        <p:pic>
          <p:nvPicPr>
            <p:cNvPr id="11" name="Imagen 10">
              <a:extLst>
                <a:ext uri="{FF2B5EF4-FFF2-40B4-BE49-F238E27FC236}">
                  <a16:creationId xmlns:a16="http://schemas.microsoft.com/office/drawing/2014/main" id="{B54E3E14-0555-43B1-BF04-7D9AB80A482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66560" t="-10601" b="-1"/>
            <a:stretch/>
          </p:blipFill>
          <p:spPr bwMode="auto">
            <a:xfrm>
              <a:off x="1835696" y="1248569"/>
              <a:ext cx="1517088" cy="370335"/>
            </a:xfrm>
            <a:prstGeom prst="rect">
              <a:avLst/>
            </a:prstGeom>
            <a:noFill/>
            <a:ln>
              <a:noFill/>
            </a:ln>
            <a:extLst>
              <a:ext uri="{53640926-AAD7-44D8-BBD7-CCE9431645EC}">
                <a14:shadowObscured xmlns:a14="http://schemas.microsoft.com/office/drawing/2010/main"/>
              </a:ext>
            </a:extLst>
          </p:spPr>
        </p:pic>
      </p:grpSp>
      <p:pic>
        <p:nvPicPr>
          <p:cNvPr id="13" name="Imagen 12" descr="C:\Users\usuario invitado\AppData\Local\Microsoft\Windows\INetCache\Content.Word\logo hombre maya.png">
            <a:extLst>
              <a:ext uri="{FF2B5EF4-FFF2-40B4-BE49-F238E27FC236}">
                <a16:creationId xmlns:a16="http://schemas.microsoft.com/office/drawing/2014/main" id="{3C5EBD18-806D-4C8F-90F5-A70AB13EFE39}"/>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85699" y="1556792"/>
            <a:ext cx="2838429" cy="4912179"/>
          </a:xfrm>
          <a:prstGeom prst="rect">
            <a:avLst/>
          </a:prstGeom>
          <a:noFill/>
          <a:ln>
            <a:noFill/>
          </a:ln>
        </p:spPr>
      </p:pic>
      <p:sp>
        <p:nvSpPr>
          <p:cNvPr id="16" name="CuadroTexto 15"/>
          <p:cNvSpPr txBox="1"/>
          <p:nvPr/>
        </p:nvSpPr>
        <p:spPr>
          <a:xfrm>
            <a:off x="2448434" y="2852936"/>
            <a:ext cx="3995774" cy="2154436"/>
          </a:xfrm>
          <a:prstGeom prst="rect">
            <a:avLst/>
          </a:prstGeom>
          <a:noFill/>
        </p:spPr>
        <p:txBody>
          <a:bodyPr wrap="none" rtlCol="0">
            <a:spAutoFit/>
          </a:bodyPr>
          <a:lstStyle/>
          <a:p>
            <a:pPr algn="ctr"/>
            <a:r>
              <a:rPr lang="es-MX" sz="4000" dirty="0"/>
              <a:t>PLAN DE TRABAJO</a:t>
            </a:r>
          </a:p>
          <a:p>
            <a:pPr algn="ctr"/>
            <a:r>
              <a:rPr lang="es-MX" sz="4000" dirty="0"/>
              <a:t> EJERCICIO 2019</a:t>
            </a:r>
          </a:p>
          <a:p>
            <a:pPr algn="ctr"/>
            <a:endParaRPr lang="es-MX" dirty="0"/>
          </a:p>
          <a:p>
            <a:pPr algn="ctr"/>
            <a:endParaRPr lang="es-MX" dirty="0"/>
          </a:p>
          <a:p>
            <a:endParaRPr lang="es-MX" dirty="0"/>
          </a:p>
        </p:txBody>
      </p:sp>
      <p:sp>
        <p:nvSpPr>
          <p:cNvPr id="17" name="Rectángulo 16"/>
          <p:cNvSpPr/>
          <p:nvPr/>
        </p:nvSpPr>
        <p:spPr>
          <a:xfrm>
            <a:off x="622504" y="2123564"/>
            <a:ext cx="7899021" cy="369332"/>
          </a:xfrm>
          <a:prstGeom prst="rect">
            <a:avLst/>
          </a:prstGeom>
          <a:noFill/>
        </p:spPr>
        <p:txBody>
          <a:bodyPr wrap="none" lIns="91440" tIns="45720" rIns="91440" bIns="45720">
            <a:spAutoFit/>
          </a:bodyPr>
          <a:lstStyle/>
          <a:p>
            <a:pPr algn="ctr"/>
            <a:r>
              <a:rPr lang="es-ES" b="0" cap="none" spc="0" dirty="0">
                <a:ln w="0"/>
                <a:solidFill>
                  <a:schemeClr val="tx1"/>
                </a:solidFill>
                <a:effectLst>
                  <a:outerShdw blurRad="38100" dist="19050" dir="2700000" algn="tl" rotWithShape="0">
                    <a:schemeClr val="dk1">
                      <a:alpha val="40000"/>
                    </a:schemeClr>
                  </a:outerShdw>
                </a:effectLst>
              </a:rPr>
              <a:t>DIRECCION GENERAL DE SEGURIDAD PUBLICA TRANSITO Y BOMBEROS MUNICIPAL</a:t>
            </a:r>
          </a:p>
        </p:txBody>
      </p:sp>
      <p:sp>
        <p:nvSpPr>
          <p:cNvPr id="20" name="CuadroTexto 19"/>
          <p:cNvSpPr txBox="1"/>
          <p:nvPr/>
        </p:nvSpPr>
        <p:spPr>
          <a:xfrm>
            <a:off x="2990847" y="5435932"/>
            <a:ext cx="4749505" cy="369332"/>
          </a:xfrm>
          <a:prstGeom prst="rect">
            <a:avLst/>
          </a:prstGeom>
          <a:noFill/>
        </p:spPr>
        <p:txBody>
          <a:bodyPr wrap="none" rtlCol="0">
            <a:spAutoFit/>
          </a:bodyPr>
          <a:lstStyle/>
          <a:p>
            <a:r>
              <a:rPr lang="es-MX" dirty="0"/>
              <a:t>FELIPE CARRILLO PUERTO 29 DE MARZO DE 2019</a:t>
            </a:r>
          </a:p>
        </p:txBody>
      </p:sp>
    </p:spTree>
    <p:extLst>
      <p:ext uri="{BB962C8B-B14F-4D97-AF65-F5344CB8AC3E}">
        <p14:creationId xmlns:p14="http://schemas.microsoft.com/office/powerpoint/2010/main" val="1932707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8" y="316872"/>
            <a:ext cx="1080120" cy="1455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descr="C:\Users\Plataforma\Pictures\Mis escaneos\2015-07 (jul)\LOGO NUEVO.png"/>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697" t="2493" r="2834" b="5239"/>
          <a:stretch/>
        </p:blipFill>
        <p:spPr bwMode="auto">
          <a:xfrm>
            <a:off x="5306419" y="161639"/>
            <a:ext cx="1569837" cy="1467161"/>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3" name="Rectangle 6"/>
          <p:cNvSpPr>
            <a:spLocks noChangeArrowheads="1"/>
          </p:cNvSpPr>
          <p:nvPr/>
        </p:nvSpPr>
        <p:spPr bwMode="auto">
          <a:xfrm>
            <a:off x="2613988" y="1095708"/>
            <a:ext cx="1741988"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1400" b="1"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Honorable Ayuntamiento de</a:t>
            </a:r>
            <a:endParaRPr kumimoji="0" lang="es-MX" sz="8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Felipe Carrillo Puerto, Q. Roo.</a:t>
            </a:r>
            <a:r>
              <a:rPr kumimoji="0" lang="es-ES" sz="800" b="0" i="0"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 </a:t>
            </a:r>
            <a:endParaRPr kumimoji="0" lang="es-MX" sz="8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2018 - 2021</a:t>
            </a:r>
            <a:endParaRPr kumimoji="0" lang="es-MX" sz="800" b="0" i="0" u="none" strike="noStrike" cap="none" normalizeH="0" baseline="0" dirty="0">
              <a:ln>
                <a:noFill/>
              </a:ln>
              <a:solidFill>
                <a:schemeClr val="tx1"/>
              </a:solidFill>
              <a:effectLst/>
              <a:latin typeface="Arial" pitchFamily="34" charset="0"/>
              <a:cs typeface="Arial" pitchFamily="34" charset="0"/>
            </a:endParaRPr>
          </a:p>
        </p:txBody>
      </p:sp>
      <p:pic>
        <p:nvPicPr>
          <p:cNvPr id="9" name="Imagen 5" descr="Descripción: J:\escudo qroo.jpg">
            <a:extLst>
              <a:ext uri="{FF2B5EF4-FFF2-40B4-BE49-F238E27FC236}">
                <a16:creationId xmlns:a16="http://schemas.microsoft.com/office/drawing/2014/main" id="{93CB2867-D61B-43C3-BD8F-97F6B6DD7F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1021" y="228600"/>
            <a:ext cx="1080120" cy="13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o 5">
            <a:extLst>
              <a:ext uri="{FF2B5EF4-FFF2-40B4-BE49-F238E27FC236}">
                <a16:creationId xmlns:a16="http://schemas.microsoft.com/office/drawing/2014/main" id="{FDEAF540-7A8C-4B21-92F0-24646CE9FFD1}"/>
              </a:ext>
            </a:extLst>
          </p:cNvPr>
          <p:cNvGrpSpPr/>
          <p:nvPr/>
        </p:nvGrpSpPr>
        <p:grpSpPr>
          <a:xfrm>
            <a:off x="2901475" y="260648"/>
            <a:ext cx="1238477" cy="1123092"/>
            <a:chOff x="1835696" y="260648"/>
            <a:chExt cx="1517088" cy="1358256"/>
          </a:xfrm>
        </p:grpSpPr>
        <p:pic>
          <p:nvPicPr>
            <p:cNvPr id="10" name="Imagen 9">
              <a:extLst>
                <a:ext uri="{FF2B5EF4-FFF2-40B4-BE49-F238E27FC236}">
                  <a16:creationId xmlns:a16="http://schemas.microsoft.com/office/drawing/2014/main" id="{5FC7B555-C0C1-42ED-9017-FC07BC79597B}"/>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41858" y="260648"/>
              <a:ext cx="1303391" cy="954107"/>
            </a:xfrm>
            <a:prstGeom prst="rect">
              <a:avLst/>
            </a:prstGeom>
            <a:noFill/>
            <a:ln cmpd="sng">
              <a:solidFill>
                <a:srgbClr val="58C4E2"/>
              </a:solidFill>
            </a:ln>
          </p:spPr>
        </p:pic>
        <p:pic>
          <p:nvPicPr>
            <p:cNvPr id="11" name="Imagen 10">
              <a:extLst>
                <a:ext uri="{FF2B5EF4-FFF2-40B4-BE49-F238E27FC236}">
                  <a16:creationId xmlns:a16="http://schemas.microsoft.com/office/drawing/2014/main" id="{B54E3E14-0555-43B1-BF04-7D9AB80A482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66560" t="-10601" b="-1"/>
            <a:stretch/>
          </p:blipFill>
          <p:spPr bwMode="auto">
            <a:xfrm>
              <a:off x="1835696" y="1248569"/>
              <a:ext cx="1517088" cy="370335"/>
            </a:xfrm>
            <a:prstGeom prst="rect">
              <a:avLst/>
            </a:prstGeom>
            <a:noFill/>
            <a:ln>
              <a:noFill/>
            </a:ln>
            <a:extLst>
              <a:ext uri="{53640926-AAD7-44D8-BBD7-CCE9431645EC}">
                <a14:shadowObscured xmlns:a14="http://schemas.microsoft.com/office/drawing/2010/main"/>
              </a:ext>
            </a:extLst>
          </p:spPr>
        </p:pic>
      </p:grpSp>
      <p:pic>
        <p:nvPicPr>
          <p:cNvPr id="13" name="Imagen 12" descr="C:\Users\usuario invitado\AppData\Local\Microsoft\Windows\INetCache\Content.Word\logo hombre maya.png">
            <a:extLst>
              <a:ext uri="{FF2B5EF4-FFF2-40B4-BE49-F238E27FC236}">
                <a16:creationId xmlns:a16="http://schemas.microsoft.com/office/drawing/2014/main" id="{3C5EBD18-806D-4C8F-90F5-A70AB13EFE39}"/>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85699" y="1556792"/>
            <a:ext cx="2838429" cy="4912179"/>
          </a:xfrm>
          <a:prstGeom prst="rect">
            <a:avLst/>
          </a:prstGeom>
          <a:noFill/>
          <a:ln>
            <a:noFill/>
          </a:ln>
        </p:spPr>
      </p:pic>
      <p:sp>
        <p:nvSpPr>
          <p:cNvPr id="4" name="CuadroTexto 3"/>
          <p:cNvSpPr txBox="1"/>
          <p:nvPr/>
        </p:nvSpPr>
        <p:spPr>
          <a:xfrm>
            <a:off x="179512" y="1916832"/>
            <a:ext cx="8424936" cy="3970318"/>
          </a:xfrm>
          <a:prstGeom prst="rect">
            <a:avLst/>
          </a:prstGeom>
          <a:noFill/>
        </p:spPr>
        <p:txBody>
          <a:bodyPr wrap="square" rtlCol="0">
            <a:spAutoFit/>
          </a:bodyPr>
          <a:lstStyle/>
          <a:p>
            <a:pPr lvl="0"/>
            <a:endParaRPr lang="es-MX" dirty="0"/>
          </a:p>
          <a:p>
            <a:pPr lvl="0"/>
            <a:r>
              <a:rPr lang="es-MX" b="1" dirty="0"/>
              <a:t>7.- MECANISMOS DE COORDINACION CON OTROS ORDENES DE GOBIERNO Y LA PARTICIPACION CIUDADANA.</a:t>
            </a:r>
          </a:p>
          <a:p>
            <a:pPr lvl="0"/>
            <a:endParaRPr lang="es-MX" b="1" dirty="0"/>
          </a:p>
          <a:p>
            <a:pPr algn="just"/>
            <a:r>
              <a:rPr lang="es-MX" dirty="0"/>
              <a:t>Es prioridad del gobierno municipal, la implementación de herramientas que apoyen las actividades encaminadas, que ayuden a prevenir y disminuir las faltas administrativas y los delitos, en este sentido se requiere de la cooperación estrecha entre la Federación, los Estados y los Municipios, para suministrar, intercambiar y sistematizar información sobre seguridad pública, mediante instrumentos tecnológicos y modernos que permitan el fácil y rápido acceso a la información, involucrando a la sociedad en todos los sectores para el correcto desempeño de las tareas de seguridad.</a:t>
            </a:r>
          </a:p>
          <a:p>
            <a:pPr algn="just"/>
            <a:r>
              <a:rPr lang="es-MX" dirty="0"/>
              <a:t> </a:t>
            </a:r>
          </a:p>
          <a:p>
            <a:pPr lvl="0"/>
            <a:endParaRPr lang="es-MX" dirty="0"/>
          </a:p>
          <a:p>
            <a:pPr marL="285750" indent="-285750" algn="just">
              <a:buFont typeface="Arial" panose="020B0604020202020204" pitchFamily="34" charset="0"/>
              <a:buChar char="•"/>
            </a:pPr>
            <a:endParaRPr lang="es-ES" b="1" dirty="0"/>
          </a:p>
        </p:txBody>
      </p:sp>
    </p:spTree>
    <p:extLst>
      <p:ext uri="{BB962C8B-B14F-4D97-AF65-F5344CB8AC3E}">
        <p14:creationId xmlns:p14="http://schemas.microsoft.com/office/powerpoint/2010/main" val="3792617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8" y="316872"/>
            <a:ext cx="1080120" cy="1455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descr="C:\Users\Plataforma\Pictures\Mis escaneos\2015-07 (jul)\LOGO NUEVO.png"/>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697" t="2493" r="2834" b="5239"/>
          <a:stretch/>
        </p:blipFill>
        <p:spPr bwMode="auto">
          <a:xfrm>
            <a:off x="5306419" y="161639"/>
            <a:ext cx="1569837" cy="1467161"/>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3" name="Rectangle 6"/>
          <p:cNvSpPr>
            <a:spLocks noChangeArrowheads="1"/>
          </p:cNvSpPr>
          <p:nvPr/>
        </p:nvSpPr>
        <p:spPr bwMode="auto">
          <a:xfrm>
            <a:off x="2613988" y="1095708"/>
            <a:ext cx="1741988"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1400" b="1"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Honorable Ayuntamiento de</a:t>
            </a:r>
            <a:endParaRPr kumimoji="0" lang="es-MX" sz="8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Felipe Carrillo Puerto, Q. Roo.</a:t>
            </a:r>
            <a:r>
              <a:rPr kumimoji="0" lang="es-ES" sz="800" b="0" i="0"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 </a:t>
            </a:r>
            <a:endParaRPr kumimoji="0" lang="es-MX" sz="8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2018 - 2021</a:t>
            </a:r>
            <a:endParaRPr kumimoji="0" lang="es-MX" sz="800" b="0" i="0" u="none" strike="noStrike" cap="none" normalizeH="0" baseline="0" dirty="0">
              <a:ln>
                <a:noFill/>
              </a:ln>
              <a:solidFill>
                <a:schemeClr val="tx1"/>
              </a:solidFill>
              <a:effectLst/>
              <a:latin typeface="Arial" pitchFamily="34" charset="0"/>
              <a:cs typeface="Arial" pitchFamily="34" charset="0"/>
            </a:endParaRPr>
          </a:p>
        </p:txBody>
      </p:sp>
      <p:pic>
        <p:nvPicPr>
          <p:cNvPr id="9" name="Imagen 5" descr="Descripción: J:\escudo qroo.jpg">
            <a:extLst>
              <a:ext uri="{FF2B5EF4-FFF2-40B4-BE49-F238E27FC236}">
                <a16:creationId xmlns:a16="http://schemas.microsoft.com/office/drawing/2014/main" id="{93CB2867-D61B-43C3-BD8F-97F6B6DD7F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1021" y="228600"/>
            <a:ext cx="1080120" cy="13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o 5">
            <a:extLst>
              <a:ext uri="{FF2B5EF4-FFF2-40B4-BE49-F238E27FC236}">
                <a16:creationId xmlns:a16="http://schemas.microsoft.com/office/drawing/2014/main" id="{FDEAF540-7A8C-4B21-92F0-24646CE9FFD1}"/>
              </a:ext>
            </a:extLst>
          </p:cNvPr>
          <p:cNvGrpSpPr/>
          <p:nvPr/>
        </p:nvGrpSpPr>
        <p:grpSpPr>
          <a:xfrm>
            <a:off x="2901475" y="260648"/>
            <a:ext cx="1238477" cy="1123092"/>
            <a:chOff x="1835696" y="260648"/>
            <a:chExt cx="1517088" cy="1358256"/>
          </a:xfrm>
        </p:grpSpPr>
        <p:pic>
          <p:nvPicPr>
            <p:cNvPr id="10" name="Imagen 9">
              <a:extLst>
                <a:ext uri="{FF2B5EF4-FFF2-40B4-BE49-F238E27FC236}">
                  <a16:creationId xmlns:a16="http://schemas.microsoft.com/office/drawing/2014/main" id="{5FC7B555-C0C1-42ED-9017-FC07BC79597B}"/>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41858" y="260648"/>
              <a:ext cx="1303391" cy="954107"/>
            </a:xfrm>
            <a:prstGeom prst="rect">
              <a:avLst/>
            </a:prstGeom>
            <a:noFill/>
            <a:ln cmpd="sng">
              <a:solidFill>
                <a:srgbClr val="58C4E2"/>
              </a:solidFill>
            </a:ln>
          </p:spPr>
        </p:pic>
        <p:pic>
          <p:nvPicPr>
            <p:cNvPr id="11" name="Imagen 10">
              <a:extLst>
                <a:ext uri="{FF2B5EF4-FFF2-40B4-BE49-F238E27FC236}">
                  <a16:creationId xmlns:a16="http://schemas.microsoft.com/office/drawing/2014/main" id="{B54E3E14-0555-43B1-BF04-7D9AB80A482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66560" t="-10601" b="-1"/>
            <a:stretch/>
          </p:blipFill>
          <p:spPr bwMode="auto">
            <a:xfrm>
              <a:off x="1835696" y="1248569"/>
              <a:ext cx="1517088" cy="370335"/>
            </a:xfrm>
            <a:prstGeom prst="rect">
              <a:avLst/>
            </a:prstGeom>
            <a:noFill/>
            <a:ln>
              <a:noFill/>
            </a:ln>
            <a:extLst>
              <a:ext uri="{53640926-AAD7-44D8-BBD7-CCE9431645EC}">
                <a14:shadowObscured xmlns:a14="http://schemas.microsoft.com/office/drawing/2010/main"/>
              </a:ext>
            </a:extLst>
          </p:spPr>
        </p:pic>
      </p:grpSp>
      <p:pic>
        <p:nvPicPr>
          <p:cNvPr id="13" name="Imagen 12" descr="C:\Users\usuario invitado\AppData\Local\Microsoft\Windows\INetCache\Content.Word\logo hombre maya.png">
            <a:extLst>
              <a:ext uri="{FF2B5EF4-FFF2-40B4-BE49-F238E27FC236}">
                <a16:creationId xmlns:a16="http://schemas.microsoft.com/office/drawing/2014/main" id="{3C5EBD18-806D-4C8F-90F5-A70AB13EFE39}"/>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85699" y="1556792"/>
            <a:ext cx="2838429" cy="4912179"/>
          </a:xfrm>
          <a:prstGeom prst="rect">
            <a:avLst/>
          </a:prstGeom>
          <a:noFill/>
          <a:ln>
            <a:noFill/>
          </a:ln>
        </p:spPr>
      </p:pic>
      <p:sp>
        <p:nvSpPr>
          <p:cNvPr id="5" name="Rectángulo 4">
            <a:extLst>
              <a:ext uri="{FF2B5EF4-FFF2-40B4-BE49-F238E27FC236}">
                <a16:creationId xmlns:a16="http://schemas.microsoft.com/office/drawing/2014/main" id="{340DFCD6-4D57-43D3-836E-BCF54FE8CFF1}"/>
              </a:ext>
            </a:extLst>
          </p:cNvPr>
          <p:cNvSpPr/>
          <p:nvPr/>
        </p:nvSpPr>
        <p:spPr>
          <a:xfrm>
            <a:off x="2283138" y="2967335"/>
            <a:ext cx="4577728" cy="923330"/>
          </a:xfrm>
          <a:prstGeom prst="rect">
            <a:avLst/>
          </a:prstGeom>
          <a:noFill/>
        </p:spPr>
        <p:txBody>
          <a:bodyPr wrap="none" lIns="91440" tIns="45720" rIns="91440" bIns="45720">
            <a:spAutoFit/>
          </a:bodyPr>
          <a:lstStyle/>
          <a:p>
            <a:pPr algn="ctr"/>
            <a:r>
              <a:rPr lang="es-E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Muchas gracias</a:t>
            </a:r>
          </a:p>
        </p:txBody>
      </p:sp>
    </p:spTree>
    <p:extLst>
      <p:ext uri="{BB962C8B-B14F-4D97-AF65-F5344CB8AC3E}">
        <p14:creationId xmlns:p14="http://schemas.microsoft.com/office/powerpoint/2010/main" val="385528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8" y="316872"/>
            <a:ext cx="1080120" cy="1455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descr="C:\Users\Plataforma\Pictures\Mis escaneos\2015-07 (jul)\LOGO NUEVO.png"/>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697" t="2493" r="2834" b="5239"/>
          <a:stretch/>
        </p:blipFill>
        <p:spPr bwMode="auto">
          <a:xfrm>
            <a:off x="5306419" y="161639"/>
            <a:ext cx="1569837" cy="1467161"/>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3" name="Rectangle 6"/>
          <p:cNvSpPr>
            <a:spLocks noChangeArrowheads="1"/>
          </p:cNvSpPr>
          <p:nvPr/>
        </p:nvSpPr>
        <p:spPr bwMode="auto">
          <a:xfrm>
            <a:off x="2613988" y="1095708"/>
            <a:ext cx="1741988"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1400" b="1"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Honorable Ayuntamiento de</a:t>
            </a:r>
            <a:endParaRPr kumimoji="0" lang="es-MX" sz="8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Felipe Carrillo Puerto, Q. Roo.</a:t>
            </a:r>
            <a:r>
              <a:rPr kumimoji="0" lang="es-ES" sz="800" b="0" i="0"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 </a:t>
            </a:r>
            <a:endParaRPr kumimoji="0" lang="es-MX" sz="8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2018 - 2021</a:t>
            </a:r>
            <a:endParaRPr kumimoji="0" lang="es-MX" sz="800" b="0" i="0" u="none" strike="noStrike" cap="none" normalizeH="0" baseline="0" dirty="0">
              <a:ln>
                <a:noFill/>
              </a:ln>
              <a:solidFill>
                <a:schemeClr val="tx1"/>
              </a:solidFill>
              <a:effectLst/>
              <a:latin typeface="Arial" pitchFamily="34" charset="0"/>
              <a:cs typeface="Arial" pitchFamily="34" charset="0"/>
            </a:endParaRPr>
          </a:p>
        </p:txBody>
      </p:sp>
      <p:pic>
        <p:nvPicPr>
          <p:cNvPr id="9" name="Imagen 5" descr="Descripción: J:\escudo qroo.jpg">
            <a:extLst>
              <a:ext uri="{FF2B5EF4-FFF2-40B4-BE49-F238E27FC236}">
                <a16:creationId xmlns:a16="http://schemas.microsoft.com/office/drawing/2014/main" id="{93CB2867-D61B-43C3-BD8F-97F6B6DD7F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1021" y="228600"/>
            <a:ext cx="1080120" cy="13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o 5">
            <a:extLst>
              <a:ext uri="{FF2B5EF4-FFF2-40B4-BE49-F238E27FC236}">
                <a16:creationId xmlns:a16="http://schemas.microsoft.com/office/drawing/2014/main" id="{FDEAF540-7A8C-4B21-92F0-24646CE9FFD1}"/>
              </a:ext>
            </a:extLst>
          </p:cNvPr>
          <p:cNvGrpSpPr/>
          <p:nvPr/>
        </p:nvGrpSpPr>
        <p:grpSpPr>
          <a:xfrm>
            <a:off x="2901475" y="260648"/>
            <a:ext cx="1238477" cy="1123092"/>
            <a:chOff x="1835696" y="260648"/>
            <a:chExt cx="1517088" cy="1358256"/>
          </a:xfrm>
        </p:grpSpPr>
        <p:pic>
          <p:nvPicPr>
            <p:cNvPr id="10" name="Imagen 9">
              <a:extLst>
                <a:ext uri="{FF2B5EF4-FFF2-40B4-BE49-F238E27FC236}">
                  <a16:creationId xmlns:a16="http://schemas.microsoft.com/office/drawing/2014/main" id="{5FC7B555-C0C1-42ED-9017-FC07BC79597B}"/>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41858" y="260648"/>
              <a:ext cx="1303391" cy="954107"/>
            </a:xfrm>
            <a:prstGeom prst="rect">
              <a:avLst/>
            </a:prstGeom>
            <a:noFill/>
            <a:ln cmpd="sng">
              <a:solidFill>
                <a:srgbClr val="58C4E2"/>
              </a:solidFill>
            </a:ln>
          </p:spPr>
        </p:pic>
        <p:pic>
          <p:nvPicPr>
            <p:cNvPr id="11" name="Imagen 10">
              <a:extLst>
                <a:ext uri="{FF2B5EF4-FFF2-40B4-BE49-F238E27FC236}">
                  <a16:creationId xmlns:a16="http://schemas.microsoft.com/office/drawing/2014/main" id="{B54E3E14-0555-43B1-BF04-7D9AB80A482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66560" t="-10601" b="-1"/>
            <a:stretch/>
          </p:blipFill>
          <p:spPr bwMode="auto">
            <a:xfrm>
              <a:off x="1835696" y="1248569"/>
              <a:ext cx="1517088" cy="370335"/>
            </a:xfrm>
            <a:prstGeom prst="rect">
              <a:avLst/>
            </a:prstGeom>
            <a:noFill/>
            <a:ln>
              <a:noFill/>
            </a:ln>
            <a:extLst>
              <a:ext uri="{53640926-AAD7-44D8-BBD7-CCE9431645EC}">
                <a14:shadowObscured xmlns:a14="http://schemas.microsoft.com/office/drawing/2010/main"/>
              </a:ext>
            </a:extLst>
          </p:spPr>
        </p:pic>
      </p:grpSp>
      <p:pic>
        <p:nvPicPr>
          <p:cNvPr id="13" name="Imagen 12" descr="C:\Users\usuario invitado\AppData\Local\Microsoft\Windows\INetCache\Content.Word\logo hombre maya.png">
            <a:extLst>
              <a:ext uri="{FF2B5EF4-FFF2-40B4-BE49-F238E27FC236}">
                <a16:creationId xmlns:a16="http://schemas.microsoft.com/office/drawing/2014/main" id="{3C5EBD18-806D-4C8F-90F5-A70AB13EFE39}"/>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85699" y="1556792"/>
            <a:ext cx="2838429" cy="4912179"/>
          </a:xfrm>
          <a:prstGeom prst="rect">
            <a:avLst/>
          </a:prstGeom>
          <a:noFill/>
          <a:ln>
            <a:noFill/>
          </a:ln>
        </p:spPr>
      </p:pic>
      <p:sp>
        <p:nvSpPr>
          <p:cNvPr id="4" name="CuadroTexto 3"/>
          <p:cNvSpPr txBox="1"/>
          <p:nvPr/>
        </p:nvSpPr>
        <p:spPr>
          <a:xfrm>
            <a:off x="1631141" y="1989995"/>
            <a:ext cx="5893188" cy="4524315"/>
          </a:xfrm>
          <a:prstGeom prst="rect">
            <a:avLst/>
          </a:prstGeom>
          <a:noFill/>
        </p:spPr>
        <p:txBody>
          <a:bodyPr wrap="square" rtlCol="0">
            <a:spAutoFit/>
          </a:bodyPr>
          <a:lstStyle/>
          <a:p>
            <a:pPr algn="ctr"/>
            <a:r>
              <a:rPr lang="es-MX" b="1" dirty="0"/>
              <a:t>SEGURIDAD PUBLICA EFICIENTE</a:t>
            </a:r>
          </a:p>
          <a:p>
            <a:r>
              <a:rPr lang="es-MX" b="1" dirty="0"/>
              <a:t>INDICE</a:t>
            </a:r>
          </a:p>
          <a:p>
            <a:r>
              <a:rPr lang="es-MX" b="1" dirty="0"/>
              <a:t> </a:t>
            </a:r>
          </a:p>
          <a:p>
            <a:pPr marL="285750" lvl="0" indent="-285750">
              <a:buFont typeface="Arial" panose="020B0604020202020204" pitchFamily="34" charset="0"/>
              <a:buChar char="•"/>
            </a:pPr>
            <a:r>
              <a:rPr lang="es-MX" b="1" dirty="0"/>
              <a:t>PRESENTACION</a:t>
            </a:r>
          </a:p>
          <a:p>
            <a:pPr marL="285750" lvl="0" indent="-285750">
              <a:buFont typeface="Arial" panose="020B0604020202020204" pitchFamily="34" charset="0"/>
              <a:buChar char="•"/>
            </a:pPr>
            <a:r>
              <a:rPr lang="es-MX" b="1" dirty="0"/>
              <a:t>INTRODUCCION</a:t>
            </a:r>
          </a:p>
          <a:p>
            <a:endParaRPr lang="es-MX" b="1" dirty="0"/>
          </a:p>
          <a:p>
            <a:r>
              <a:rPr lang="es-MX" b="1" dirty="0"/>
              <a:t>CAPITULO I</a:t>
            </a:r>
          </a:p>
          <a:p>
            <a:r>
              <a:rPr lang="es-MX" b="1" dirty="0"/>
              <a:t>FILOSOFIA INSTITUCIONAL</a:t>
            </a:r>
          </a:p>
          <a:p>
            <a:endParaRPr lang="es-MX" b="1" dirty="0"/>
          </a:p>
          <a:p>
            <a:pPr marL="285750" indent="-285750">
              <a:buFont typeface="Arial" panose="020B0604020202020204" pitchFamily="34" charset="0"/>
              <a:buChar char="•"/>
            </a:pPr>
            <a:r>
              <a:rPr lang="es-MX" b="1" dirty="0"/>
              <a:t>VISION</a:t>
            </a:r>
          </a:p>
          <a:p>
            <a:pPr marL="285750" indent="-285750">
              <a:buFont typeface="Arial" panose="020B0604020202020204" pitchFamily="34" charset="0"/>
              <a:buChar char="•"/>
            </a:pPr>
            <a:r>
              <a:rPr lang="es-MX" b="1" dirty="0"/>
              <a:t>MISION</a:t>
            </a:r>
          </a:p>
          <a:p>
            <a:pPr marL="285750" indent="-285750">
              <a:buFont typeface="Arial" panose="020B0604020202020204" pitchFamily="34" charset="0"/>
              <a:buChar char="•"/>
            </a:pPr>
            <a:r>
              <a:rPr lang="es-MX" b="1" dirty="0"/>
              <a:t>OBJETIVO ESPECIFICO</a:t>
            </a:r>
          </a:p>
          <a:p>
            <a:pPr algn="just"/>
            <a:endParaRPr lang="es-MX" b="1" dirty="0"/>
          </a:p>
          <a:p>
            <a:pPr algn="just"/>
            <a:r>
              <a:rPr lang="es-MX" b="1" dirty="0"/>
              <a:t>CAPITULO II</a:t>
            </a:r>
          </a:p>
          <a:p>
            <a:pPr marL="285750" indent="-285750" algn="just">
              <a:buFont typeface="Arial" panose="020B0604020202020204" pitchFamily="34" charset="0"/>
              <a:buChar char="•"/>
            </a:pPr>
            <a:r>
              <a:rPr lang="es-MX" b="1" dirty="0"/>
              <a:t>LINEAS DE ACCION</a:t>
            </a:r>
          </a:p>
          <a:p>
            <a:pPr algn="just"/>
            <a:endParaRPr lang="es-MX" dirty="0"/>
          </a:p>
        </p:txBody>
      </p:sp>
    </p:spTree>
    <p:extLst>
      <p:ext uri="{BB962C8B-B14F-4D97-AF65-F5344CB8AC3E}">
        <p14:creationId xmlns:p14="http://schemas.microsoft.com/office/powerpoint/2010/main" val="1894776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8" y="316872"/>
            <a:ext cx="1080120" cy="1455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descr="C:\Users\Plataforma\Pictures\Mis escaneos\2015-07 (jul)\LOGO NUEVO.png"/>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697" t="2493" r="2834" b="5239"/>
          <a:stretch/>
        </p:blipFill>
        <p:spPr bwMode="auto">
          <a:xfrm>
            <a:off x="5306419" y="161639"/>
            <a:ext cx="1569837" cy="1467161"/>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3" name="Rectangle 6"/>
          <p:cNvSpPr>
            <a:spLocks noChangeArrowheads="1"/>
          </p:cNvSpPr>
          <p:nvPr/>
        </p:nvSpPr>
        <p:spPr bwMode="auto">
          <a:xfrm>
            <a:off x="2613988" y="1095708"/>
            <a:ext cx="1741988"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1400" b="1"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Honorable Ayuntamiento de</a:t>
            </a:r>
            <a:endParaRPr kumimoji="0" lang="es-MX" sz="8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Felipe Carrillo Puerto, Q. Roo.</a:t>
            </a:r>
            <a:r>
              <a:rPr kumimoji="0" lang="es-ES" sz="800" b="0" i="0"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 </a:t>
            </a:r>
            <a:endParaRPr kumimoji="0" lang="es-MX" sz="8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2018 - 2021</a:t>
            </a:r>
            <a:endParaRPr kumimoji="0" lang="es-MX" sz="800" b="0" i="0" u="none" strike="noStrike" cap="none" normalizeH="0" baseline="0" dirty="0">
              <a:ln>
                <a:noFill/>
              </a:ln>
              <a:solidFill>
                <a:schemeClr val="tx1"/>
              </a:solidFill>
              <a:effectLst/>
              <a:latin typeface="Arial" pitchFamily="34" charset="0"/>
              <a:cs typeface="Arial" pitchFamily="34" charset="0"/>
            </a:endParaRPr>
          </a:p>
        </p:txBody>
      </p:sp>
      <p:pic>
        <p:nvPicPr>
          <p:cNvPr id="9" name="Imagen 5" descr="Descripción: J:\escudo qroo.jpg">
            <a:extLst>
              <a:ext uri="{FF2B5EF4-FFF2-40B4-BE49-F238E27FC236}">
                <a16:creationId xmlns:a16="http://schemas.microsoft.com/office/drawing/2014/main" id="{93CB2867-D61B-43C3-BD8F-97F6B6DD7F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1021" y="228600"/>
            <a:ext cx="1080120" cy="13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o 5">
            <a:extLst>
              <a:ext uri="{FF2B5EF4-FFF2-40B4-BE49-F238E27FC236}">
                <a16:creationId xmlns:a16="http://schemas.microsoft.com/office/drawing/2014/main" id="{FDEAF540-7A8C-4B21-92F0-24646CE9FFD1}"/>
              </a:ext>
            </a:extLst>
          </p:cNvPr>
          <p:cNvGrpSpPr/>
          <p:nvPr/>
        </p:nvGrpSpPr>
        <p:grpSpPr>
          <a:xfrm>
            <a:off x="2901475" y="260648"/>
            <a:ext cx="1238477" cy="1123092"/>
            <a:chOff x="1835696" y="260648"/>
            <a:chExt cx="1517088" cy="1358256"/>
          </a:xfrm>
        </p:grpSpPr>
        <p:pic>
          <p:nvPicPr>
            <p:cNvPr id="10" name="Imagen 9">
              <a:extLst>
                <a:ext uri="{FF2B5EF4-FFF2-40B4-BE49-F238E27FC236}">
                  <a16:creationId xmlns:a16="http://schemas.microsoft.com/office/drawing/2014/main" id="{5FC7B555-C0C1-42ED-9017-FC07BC79597B}"/>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41858" y="260648"/>
              <a:ext cx="1303391" cy="954107"/>
            </a:xfrm>
            <a:prstGeom prst="rect">
              <a:avLst/>
            </a:prstGeom>
            <a:noFill/>
            <a:ln cmpd="sng">
              <a:solidFill>
                <a:srgbClr val="58C4E2"/>
              </a:solidFill>
            </a:ln>
          </p:spPr>
        </p:pic>
        <p:pic>
          <p:nvPicPr>
            <p:cNvPr id="11" name="Imagen 10">
              <a:extLst>
                <a:ext uri="{FF2B5EF4-FFF2-40B4-BE49-F238E27FC236}">
                  <a16:creationId xmlns:a16="http://schemas.microsoft.com/office/drawing/2014/main" id="{B54E3E14-0555-43B1-BF04-7D9AB80A482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66560" t="-10601" b="-1"/>
            <a:stretch/>
          </p:blipFill>
          <p:spPr bwMode="auto">
            <a:xfrm>
              <a:off x="1835696" y="1248569"/>
              <a:ext cx="1517088" cy="370335"/>
            </a:xfrm>
            <a:prstGeom prst="rect">
              <a:avLst/>
            </a:prstGeom>
            <a:noFill/>
            <a:ln>
              <a:noFill/>
            </a:ln>
            <a:extLst>
              <a:ext uri="{53640926-AAD7-44D8-BBD7-CCE9431645EC}">
                <a14:shadowObscured xmlns:a14="http://schemas.microsoft.com/office/drawing/2010/main"/>
              </a:ext>
            </a:extLst>
          </p:spPr>
        </p:pic>
      </p:grpSp>
      <p:pic>
        <p:nvPicPr>
          <p:cNvPr id="13" name="Imagen 12" descr="C:\Users\usuario invitado\AppData\Local\Microsoft\Windows\INetCache\Content.Word\logo hombre maya.png">
            <a:extLst>
              <a:ext uri="{FF2B5EF4-FFF2-40B4-BE49-F238E27FC236}">
                <a16:creationId xmlns:a16="http://schemas.microsoft.com/office/drawing/2014/main" id="{3C5EBD18-806D-4C8F-90F5-A70AB13EFE39}"/>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85699" y="1556792"/>
            <a:ext cx="2838429" cy="4912179"/>
          </a:xfrm>
          <a:prstGeom prst="rect">
            <a:avLst/>
          </a:prstGeom>
          <a:noFill/>
          <a:ln>
            <a:noFill/>
          </a:ln>
        </p:spPr>
      </p:pic>
      <p:sp>
        <p:nvSpPr>
          <p:cNvPr id="4" name="CuadroTexto 3"/>
          <p:cNvSpPr txBox="1"/>
          <p:nvPr/>
        </p:nvSpPr>
        <p:spPr>
          <a:xfrm>
            <a:off x="179512" y="1916832"/>
            <a:ext cx="8424936" cy="5078313"/>
          </a:xfrm>
          <a:prstGeom prst="rect">
            <a:avLst/>
          </a:prstGeom>
          <a:noFill/>
        </p:spPr>
        <p:txBody>
          <a:bodyPr wrap="square" rtlCol="0">
            <a:spAutoFit/>
          </a:bodyPr>
          <a:lstStyle/>
          <a:p>
            <a:r>
              <a:rPr lang="es-MX" b="1" dirty="0"/>
              <a:t>SEGURIDAD PUBLICA EFICIENTE</a:t>
            </a:r>
          </a:p>
          <a:p>
            <a:endParaRPr lang="es-MX" dirty="0"/>
          </a:p>
          <a:p>
            <a:pPr marL="285750" indent="-285750" algn="just">
              <a:buFont typeface="Arial" panose="020B0604020202020204" pitchFamily="34" charset="0"/>
              <a:buChar char="•"/>
            </a:pPr>
            <a:r>
              <a:rPr lang="es-MX" b="1" dirty="0"/>
              <a:t>PRESENTACION</a:t>
            </a:r>
          </a:p>
          <a:p>
            <a:pPr algn="just"/>
            <a:r>
              <a:rPr lang="es-MX" dirty="0"/>
              <a:t>Durante muchos años las acciones institucionales, para la prevención y persecución del delito, se han concebido como actividades aisladas y en ocasiones hasta desvinculadas entre si olvidando a veces que junto a otras acciones como la impartición de justicia y la readaptación de los delincuentes conforman un solo sistema denominado * SEGURIDAD PUBLICA*</a:t>
            </a:r>
          </a:p>
          <a:p>
            <a:pPr algn="just"/>
            <a:endParaRPr lang="es-MX" dirty="0"/>
          </a:p>
          <a:p>
            <a:pPr marL="285750" indent="-285750" algn="just">
              <a:buFont typeface="Arial" panose="020B0604020202020204" pitchFamily="34" charset="0"/>
              <a:buChar char="•"/>
            </a:pPr>
            <a:r>
              <a:rPr lang="es-MX" b="1" dirty="0"/>
              <a:t>INTRODUCCION</a:t>
            </a:r>
          </a:p>
          <a:p>
            <a:pPr algn="just"/>
            <a:r>
              <a:rPr lang="es-MX" dirty="0"/>
              <a:t>Un aspecto fundamental de este Plan, se declina a favor de la participación de la sociedad y como fuente de información respecto a la inseguridad que se vive en sus poblaciones, comunidades o colonias, determina el funcionamiento de las estrategias policiales, dirigidas específicamente a sus principales necesidades pues claro está, que nuestra labor está dirigida a favor de la sociedad  y por consiguiente esta será la encargada de confrontar los resultados con el contenido de este Plan.</a:t>
            </a:r>
          </a:p>
          <a:p>
            <a:pPr algn="just"/>
            <a:endParaRPr lang="es-MX" dirty="0"/>
          </a:p>
          <a:p>
            <a:pPr algn="just"/>
            <a:endParaRPr lang="es-MX" dirty="0"/>
          </a:p>
        </p:txBody>
      </p:sp>
    </p:spTree>
    <p:extLst>
      <p:ext uri="{BB962C8B-B14F-4D97-AF65-F5344CB8AC3E}">
        <p14:creationId xmlns:p14="http://schemas.microsoft.com/office/powerpoint/2010/main" val="2497737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8" y="316872"/>
            <a:ext cx="1080120" cy="1455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descr="C:\Users\Plataforma\Pictures\Mis escaneos\2015-07 (jul)\LOGO NUEVO.png"/>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697" t="2493" r="2834" b="5239"/>
          <a:stretch/>
        </p:blipFill>
        <p:spPr bwMode="auto">
          <a:xfrm>
            <a:off x="5306419" y="161639"/>
            <a:ext cx="1569837" cy="1467161"/>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3" name="Rectangle 6"/>
          <p:cNvSpPr>
            <a:spLocks noChangeArrowheads="1"/>
          </p:cNvSpPr>
          <p:nvPr/>
        </p:nvSpPr>
        <p:spPr bwMode="auto">
          <a:xfrm>
            <a:off x="2613988" y="1095708"/>
            <a:ext cx="1741988"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1400" b="1"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Honorable Ayuntamiento de</a:t>
            </a:r>
            <a:endParaRPr kumimoji="0" lang="es-MX" sz="8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Felipe Carrillo Puerto, Q. Roo.</a:t>
            </a:r>
            <a:r>
              <a:rPr kumimoji="0" lang="es-ES" sz="800" b="0" i="0"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 </a:t>
            </a:r>
            <a:endParaRPr kumimoji="0" lang="es-MX" sz="8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2018 - 2021</a:t>
            </a:r>
            <a:endParaRPr kumimoji="0" lang="es-MX" sz="800" b="0" i="0" u="none" strike="noStrike" cap="none" normalizeH="0" baseline="0" dirty="0">
              <a:ln>
                <a:noFill/>
              </a:ln>
              <a:solidFill>
                <a:schemeClr val="tx1"/>
              </a:solidFill>
              <a:effectLst/>
              <a:latin typeface="Arial" pitchFamily="34" charset="0"/>
              <a:cs typeface="Arial" pitchFamily="34" charset="0"/>
            </a:endParaRPr>
          </a:p>
        </p:txBody>
      </p:sp>
      <p:pic>
        <p:nvPicPr>
          <p:cNvPr id="9" name="Imagen 5" descr="Descripción: J:\escudo qroo.jpg">
            <a:extLst>
              <a:ext uri="{FF2B5EF4-FFF2-40B4-BE49-F238E27FC236}">
                <a16:creationId xmlns:a16="http://schemas.microsoft.com/office/drawing/2014/main" id="{93CB2867-D61B-43C3-BD8F-97F6B6DD7F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1021" y="228600"/>
            <a:ext cx="1080120" cy="13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o 5">
            <a:extLst>
              <a:ext uri="{FF2B5EF4-FFF2-40B4-BE49-F238E27FC236}">
                <a16:creationId xmlns:a16="http://schemas.microsoft.com/office/drawing/2014/main" id="{FDEAF540-7A8C-4B21-92F0-24646CE9FFD1}"/>
              </a:ext>
            </a:extLst>
          </p:cNvPr>
          <p:cNvGrpSpPr/>
          <p:nvPr/>
        </p:nvGrpSpPr>
        <p:grpSpPr>
          <a:xfrm>
            <a:off x="2901475" y="260648"/>
            <a:ext cx="1238477" cy="1123092"/>
            <a:chOff x="1835696" y="260648"/>
            <a:chExt cx="1517088" cy="1358256"/>
          </a:xfrm>
        </p:grpSpPr>
        <p:pic>
          <p:nvPicPr>
            <p:cNvPr id="10" name="Imagen 9">
              <a:extLst>
                <a:ext uri="{FF2B5EF4-FFF2-40B4-BE49-F238E27FC236}">
                  <a16:creationId xmlns:a16="http://schemas.microsoft.com/office/drawing/2014/main" id="{5FC7B555-C0C1-42ED-9017-FC07BC79597B}"/>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41858" y="260648"/>
              <a:ext cx="1303391" cy="954107"/>
            </a:xfrm>
            <a:prstGeom prst="rect">
              <a:avLst/>
            </a:prstGeom>
            <a:noFill/>
            <a:ln cmpd="sng">
              <a:solidFill>
                <a:srgbClr val="58C4E2"/>
              </a:solidFill>
            </a:ln>
          </p:spPr>
        </p:pic>
        <p:pic>
          <p:nvPicPr>
            <p:cNvPr id="11" name="Imagen 10">
              <a:extLst>
                <a:ext uri="{FF2B5EF4-FFF2-40B4-BE49-F238E27FC236}">
                  <a16:creationId xmlns:a16="http://schemas.microsoft.com/office/drawing/2014/main" id="{B54E3E14-0555-43B1-BF04-7D9AB80A482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66560" t="-10601" b="-1"/>
            <a:stretch/>
          </p:blipFill>
          <p:spPr bwMode="auto">
            <a:xfrm>
              <a:off x="1835696" y="1248569"/>
              <a:ext cx="1517088" cy="370335"/>
            </a:xfrm>
            <a:prstGeom prst="rect">
              <a:avLst/>
            </a:prstGeom>
            <a:noFill/>
            <a:ln>
              <a:noFill/>
            </a:ln>
            <a:extLst>
              <a:ext uri="{53640926-AAD7-44D8-BBD7-CCE9431645EC}">
                <a14:shadowObscured xmlns:a14="http://schemas.microsoft.com/office/drawing/2010/main"/>
              </a:ext>
            </a:extLst>
          </p:spPr>
        </p:pic>
      </p:grpSp>
      <p:pic>
        <p:nvPicPr>
          <p:cNvPr id="13" name="Imagen 12" descr="C:\Users\usuario invitado\AppData\Local\Microsoft\Windows\INetCache\Content.Word\logo hombre maya.png">
            <a:extLst>
              <a:ext uri="{FF2B5EF4-FFF2-40B4-BE49-F238E27FC236}">
                <a16:creationId xmlns:a16="http://schemas.microsoft.com/office/drawing/2014/main" id="{3C5EBD18-806D-4C8F-90F5-A70AB13EFE39}"/>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85699" y="1556792"/>
            <a:ext cx="2838429" cy="4912179"/>
          </a:xfrm>
          <a:prstGeom prst="rect">
            <a:avLst/>
          </a:prstGeom>
          <a:noFill/>
          <a:ln>
            <a:noFill/>
          </a:ln>
        </p:spPr>
      </p:pic>
      <p:sp>
        <p:nvSpPr>
          <p:cNvPr id="12" name="CuadroTexto 11">
            <a:extLst>
              <a:ext uri="{FF2B5EF4-FFF2-40B4-BE49-F238E27FC236}">
                <a16:creationId xmlns:a16="http://schemas.microsoft.com/office/drawing/2014/main" id="{372180D5-E16E-427E-85B4-7D80F1E8B485}"/>
              </a:ext>
            </a:extLst>
          </p:cNvPr>
          <p:cNvSpPr txBox="1"/>
          <p:nvPr/>
        </p:nvSpPr>
        <p:spPr>
          <a:xfrm>
            <a:off x="179512" y="2348880"/>
            <a:ext cx="8784976" cy="2862322"/>
          </a:xfrm>
          <a:prstGeom prst="rect">
            <a:avLst/>
          </a:prstGeom>
          <a:noFill/>
        </p:spPr>
        <p:txBody>
          <a:bodyPr wrap="square" rtlCol="0">
            <a:spAutoFit/>
          </a:bodyPr>
          <a:lstStyle/>
          <a:p>
            <a:r>
              <a:rPr lang="es-MX" b="1" dirty="0"/>
              <a:t>CAPITULO I.- FILOSOFIA INSTITUCIONAL</a:t>
            </a:r>
          </a:p>
          <a:p>
            <a:endParaRPr lang="es-MX" b="1" dirty="0"/>
          </a:p>
          <a:p>
            <a:pPr marL="285750" indent="-285750">
              <a:buFont typeface="Arial" panose="020B0604020202020204" pitchFamily="34" charset="0"/>
              <a:buChar char="•"/>
            </a:pPr>
            <a:r>
              <a:rPr lang="es-MX" b="1" dirty="0"/>
              <a:t>VISION</a:t>
            </a:r>
          </a:p>
          <a:p>
            <a:pPr algn="just"/>
            <a:r>
              <a:rPr lang="es-ES" dirty="0"/>
              <a:t>Tener un plan estratégico municipal, que coadyuve con otras corporaciones policiales a fin de garantizar la seguridad de las personas y de sus bienes con estricto apego a las garantías constitucionales, y forjar entre los integrantes de nuestra corporación los principios fundamentales de legalidad, objetividad, eficiencia, profesionalismo, honradez y respeto a los derechos humanos que permita la ruptura del viejo paradigma del policía lejano y apático de los problemas de la sociedad, para convertirlo en un policía de proximidad que conozca la problemática de los habitantes</a:t>
            </a:r>
          </a:p>
        </p:txBody>
      </p:sp>
    </p:spTree>
    <p:extLst>
      <p:ext uri="{BB962C8B-B14F-4D97-AF65-F5344CB8AC3E}">
        <p14:creationId xmlns:p14="http://schemas.microsoft.com/office/powerpoint/2010/main" val="2937442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8" y="316872"/>
            <a:ext cx="1080120" cy="1455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descr="C:\Users\Plataforma\Pictures\Mis escaneos\2015-07 (jul)\LOGO NUEVO.png"/>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697" t="2493" r="2834" b="5239"/>
          <a:stretch/>
        </p:blipFill>
        <p:spPr bwMode="auto">
          <a:xfrm>
            <a:off x="5306419" y="161639"/>
            <a:ext cx="1569837" cy="1467161"/>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3" name="Rectangle 6"/>
          <p:cNvSpPr>
            <a:spLocks noChangeArrowheads="1"/>
          </p:cNvSpPr>
          <p:nvPr/>
        </p:nvSpPr>
        <p:spPr bwMode="auto">
          <a:xfrm>
            <a:off x="2613988" y="1095708"/>
            <a:ext cx="1741988"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1400" b="1"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Honorable Ayuntamiento de</a:t>
            </a:r>
            <a:endParaRPr kumimoji="0" lang="es-MX" sz="8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Felipe Carrillo Puerto, Q. Roo.</a:t>
            </a:r>
            <a:r>
              <a:rPr kumimoji="0" lang="es-ES" sz="800" b="0" i="0"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 </a:t>
            </a:r>
            <a:endParaRPr kumimoji="0" lang="es-MX" sz="8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2018 - 2021</a:t>
            </a:r>
            <a:endParaRPr kumimoji="0" lang="es-MX" sz="800" b="0" i="0" u="none" strike="noStrike" cap="none" normalizeH="0" baseline="0" dirty="0">
              <a:ln>
                <a:noFill/>
              </a:ln>
              <a:solidFill>
                <a:schemeClr val="tx1"/>
              </a:solidFill>
              <a:effectLst/>
              <a:latin typeface="Arial" pitchFamily="34" charset="0"/>
              <a:cs typeface="Arial" pitchFamily="34" charset="0"/>
            </a:endParaRPr>
          </a:p>
        </p:txBody>
      </p:sp>
      <p:pic>
        <p:nvPicPr>
          <p:cNvPr id="9" name="Imagen 5" descr="Descripción: J:\escudo qroo.jpg">
            <a:extLst>
              <a:ext uri="{FF2B5EF4-FFF2-40B4-BE49-F238E27FC236}">
                <a16:creationId xmlns:a16="http://schemas.microsoft.com/office/drawing/2014/main" id="{93CB2867-D61B-43C3-BD8F-97F6B6DD7F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1021" y="228600"/>
            <a:ext cx="1080120" cy="13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o 5">
            <a:extLst>
              <a:ext uri="{FF2B5EF4-FFF2-40B4-BE49-F238E27FC236}">
                <a16:creationId xmlns:a16="http://schemas.microsoft.com/office/drawing/2014/main" id="{FDEAF540-7A8C-4B21-92F0-24646CE9FFD1}"/>
              </a:ext>
            </a:extLst>
          </p:cNvPr>
          <p:cNvGrpSpPr/>
          <p:nvPr/>
        </p:nvGrpSpPr>
        <p:grpSpPr>
          <a:xfrm>
            <a:off x="2901475" y="260648"/>
            <a:ext cx="1238477" cy="1123092"/>
            <a:chOff x="1835696" y="260648"/>
            <a:chExt cx="1517088" cy="1358256"/>
          </a:xfrm>
        </p:grpSpPr>
        <p:pic>
          <p:nvPicPr>
            <p:cNvPr id="10" name="Imagen 9">
              <a:extLst>
                <a:ext uri="{FF2B5EF4-FFF2-40B4-BE49-F238E27FC236}">
                  <a16:creationId xmlns:a16="http://schemas.microsoft.com/office/drawing/2014/main" id="{5FC7B555-C0C1-42ED-9017-FC07BC79597B}"/>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41858" y="260648"/>
              <a:ext cx="1303391" cy="954107"/>
            </a:xfrm>
            <a:prstGeom prst="rect">
              <a:avLst/>
            </a:prstGeom>
            <a:noFill/>
            <a:ln cmpd="sng">
              <a:solidFill>
                <a:srgbClr val="58C4E2"/>
              </a:solidFill>
            </a:ln>
          </p:spPr>
        </p:pic>
        <p:pic>
          <p:nvPicPr>
            <p:cNvPr id="11" name="Imagen 10">
              <a:extLst>
                <a:ext uri="{FF2B5EF4-FFF2-40B4-BE49-F238E27FC236}">
                  <a16:creationId xmlns:a16="http://schemas.microsoft.com/office/drawing/2014/main" id="{B54E3E14-0555-43B1-BF04-7D9AB80A482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66560" t="-10601" b="-1"/>
            <a:stretch/>
          </p:blipFill>
          <p:spPr bwMode="auto">
            <a:xfrm>
              <a:off x="1835696" y="1248569"/>
              <a:ext cx="1517088" cy="370335"/>
            </a:xfrm>
            <a:prstGeom prst="rect">
              <a:avLst/>
            </a:prstGeom>
            <a:noFill/>
            <a:ln>
              <a:noFill/>
            </a:ln>
            <a:extLst>
              <a:ext uri="{53640926-AAD7-44D8-BBD7-CCE9431645EC}">
                <a14:shadowObscured xmlns:a14="http://schemas.microsoft.com/office/drawing/2010/main"/>
              </a:ext>
            </a:extLst>
          </p:spPr>
        </p:pic>
      </p:grpSp>
      <p:pic>
        <p:nvPicPr>
          <p:cNvPr id="13" name="Imagen 12" descr="C:\Users\usuario invitado\AppData\Local\Microsoft\Windows\INetCache\Content.Word\logo hombre maya.png">
            <a:extLst>
              <a:ext uri="{FF2B5EF4-FFF2-40B4-BE49-F238E27FC236}">
                <a16:creationId xmlns:a16="http://schemas.microsoft.com/office/drawing/2014/main" id="{3C5EBD18-806D-4C8F-90F5-A70AB13EFE39}"/>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85699" y="1556792"/>
            <a:ext cx="2838429" cy="4912179"/>
          </a:xfrm>
          <a:prstGeom prst="rect">
            <a:avLst/>
          </a:prstGeom>
          <a:noFill/>
          <a:ln>
            <a:noFill/>
          </a:ln>
        </p:spPr>
      </p:pic>
      <p:sp>
        <p:nvSpPr>
          <p:cNvPr id="12" name="CuadroTexto 11">
            <a:extLst>
              <a:ext uri="{FF2B5EF4-FFF2-40B4-BE49-F238E27FC236}">
                <a16:creationId xmlns:a16="http://schemas.microsoft.com/office/drawing/2014/main" id="{372180D5-E16E-427E-85B4-7D80F1E8B485}"/>
              </a:ext>
            </a:extLst>
          </p:cNvPr>
          <p:cNvSpPr txBox="1"/>
          <p:nvPr/>
        </p:nvSpPr>
        <p:spPr>
          <a:xfrm>
            <a:off x="179512" y="1851789"/>
            <a:ext cx="8784976" cy="2585323"/>
          </a:xfrm>
          <a:prstGeom prst="rect">
            <a:avLst/>
          </a:prstGeom>
          <a:noFill/>
        </p:spPr>
        <p:txBody>
          <a:bodyPr wrap="square" rtlCol="0">
            <a:spAutoFit/>
          </a:bodyPr>
          <a:lstStyle/>
          <a:p>
            <a:endParaRPr lang="es-MX" b="1" dirty="0"/>
          </a:p>
          <a:p>
            <a:endParaRPr lang="es-MX" b="1" dirty="0"/>
          </a:p>
          <a:p>
            <a:pPr marL="285750" indent="-285750" algn="just">
              <a:buFont typeface="Arial" panose="020B0604020202020204" pitchFamily="34" charset="0"/>
              <a:buChar char="•"/>
            </a:pPr>
            <a:r>
              <a:rPr lang="es-ES" b="1" dirty="0"/>
              <a:t>MISION</a:t>
            </a:r>
          </a:p>
          <a:p>
            <a:pPr algn="just"/>
            <a:r>
              <a:rPr lang="es-ES" dirty="0"/>
              <a:t>Diseñar un plan integral que permita la planeación y coordinación  con diferentes autoridades de los tres órdenes de gobierno, que fortalezcan los métodos de prevención de delitos y accidentes viales, trazando directrices a corto, mediano y largo plazo que nos permita poder operar directamente con el recurso material y humano conjugando una participación activa de la ciudadanía con esquemas de vigilancia en base a los mapas geodelictivos y estadísticas levantadas en forma diaria y concentradas en una base de datos.</a:t>
            </a:r>
            <a:endParaRPr lang="es-MX" dirty="0"/>
          </a:p>
        </p:txBody>
      </p:sp>
    </p:spTree>
    <p:extLst>
      <p:ext uri="{BB962C8B-B14F-4D97-AF65-F5344CB8AC3E}">
        <p14:creationId xmlns:p14="http://schemas.microsoft.com/office/powerpoint/2010/main" val="85589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8" y="316872"/>
            <a:ext cx="1080120" cy="1455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descr="C:\Users\Plataforma\Pictures\Mis escaneos\2015-07 (jul)\LOGO NUEVO.png"/>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697" t="2493" r="2834" b="5239"/>
          <a:stretch/>
        </p:blipFill>
        <p:spPr bwMode="auto">
          <a:xfrm>
            <a:off x="5306419" y="161639"/>
            <a:ext cx="1569837" cy="1467161"/>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3" name="Rectangle 6"/>
          <p:cNvSpPr>
            <a:spLocks noChangeArrowheads="1"/>
          </p:cNvSpPr>
          <p:nvPr/>
        </p:nvSpPr>
        <p:spPr bwMode="auto">
          <a:xfrm>
            <a:off x="2613988" y="1095708"/>
            <a:ext cx="1741988"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1400" b="1"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Honorable Ayuntamiento de</a:t>
            </a:r>
            <a:endParaRPr kumimoji="0" lang="es-MX" sz="8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Felipe Carrillo Puerto, Q. Roo.</a:t>
            </a:r>
            <a:r>
              <a:rPr kumimoji="0" lang="es-ES" sz="800" b="0" i="0"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 </a:t>
            </a:r>
            <a:endParaRPr kumimoji="0" lang="es-MX" sz="8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2018 - 2021</a:t>
            </a:r>
            <a:endParaRPr kumimoji="0" lang="es-MX" sz="800" b="0" i="0" u="none" strike="noStrike" cap="none" normalizeH="0" baseline="0" dirty="0">
              <a:ln>
                <a:noFill/>
              </a:ln>
              <a:solidFill>
                <a:schemeClr val="tx1"/>
              </a:solidFill>
              <a:effectLst/>
              <a:latin typeface="Arial" pitchFamily="34" charset="0"/>
              <a:cs typeface="Arial" pitchFamily="34" charset="0"/>
            </a:endParaRPr>
          </a:p>
        </p:txBody>
      </p:sp>
      <p:pic>
        <p:nvPicPr>
          <p:cNvPr id="9" name="Imagen 5" descr="Descripción: J:\escudo qroo.jpg">
            <a:extLst>
              <a:ext uri="{FF2B5EF4-FFF2-40B4-BE49-F238E27FC236}">
                <a16:creationId xmlns:a16="http://schemas.microsoft.com/office/drawing/2014/main" id="{93CB2867-D61B-43C3-BD8F-97F6B6DD7F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1021" y="228600"/>
            <a:ext cx="1080120" cy="13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o 5">
            <a:extLst>
              <a:ext uri="{FF2B5EF4-FFF2-40B4-BE49-F238E27FC236}">
                <a16:creationId xmlns:a16="http://schemas.microsoft.com/office/drawing/2014/main" id="{FDEAF540-7A8C-4B21-92F0-24646CE9FFD1}"/>
              </a:ext>
            </a:extLst>
          </p:cNvPr>
          <p:cNvGrpSpPr/>
          <p:nvPr/>
        </p:nvGrpSpPr>
        <p:grpSpPr>
          <a:xfrm>
            <a:off x="2901475" y="260648"/>
            <a:ext cx="1238477" cy="1123092"/>
            <a:chOff x="1835696" y="260648"/>
            <a:chExt cx="1517088" cy="1358256"/>
          </a:xfrm>
        </p:grpSpPr>
        <p:pic>
          <p:nvPicPr>
            <p:cNvPr id="10" name="Imagen 9">
              <a:extLst>
                <a:ext uri="{FF2B5EF4-FFF2-40B4-BE49-F238E27FC236}">
                  <a16:creationId xmlns:a16="http://schemas.microsoft.com/office/drawing/2014/main" id="{5FC7B555-C0C1-42ED-9017-FC07BC79597B}"/>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41858" y="260648"/>
              <a:ext cx="1303391" cy="954107"/>
            </a:xfrm>
            <a:prstGeom prst="rect">
              <a:avLst/>
            </a:prstGeom>
            <a:noFill/>
            <a:ln cmpd="sng">
              <a:solidFill>
                <a:srgbClr val="58C4E2"/>
              </a:solidFill>
            </a:ln>
          </p:spPr>
        </p:pic>
        <p:pic>
          <p:nvPicPr>
            <p:cNvPr id="11" name="Imagen 10">
              <a:extLst>
                <a:ext uri="{FF2B5EF4-FFF2-40B4-BE49-F238E27FC236}">
                  <a16:creationId xmlns:a16="http://schemas.microsoft.com/office/drawing/2014/main" id="{B54E3E14-0555-43B1-BF04-7D9AB80A482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66560" t="-10601" b="-1"/>
            <a:stretch/>
          </p:blipFill>
          <p:spPr bwMode="auto">
            <a:xfrm>
              <a:off x="1835696" y="1248569"/>
              <a:ext cx="1517088" cy="370335"/>
            </a:xfrm>
            <a:prstGeom prst="rect">
              <a:avLst/>
            </a:prstGeom>
            <a:noFill/>
            <a:ln>
              <a:noFill/>
            </a:ln>
            <a:extLst>
              <a:ext uri="{53640926-AAD7-44D8-BBD7-CCE9431645EC}">
                <a14:shadowObscured xmlns:a14="http://schemas.microsoft.com/office/drawing/2010/main"/>
              </a:ext>
            </a:extLst>
          </p:spPr>
        </p:pic>
      </p:grpSp>
      <p:pic>
        <p:nvPicPr>
          <p:cNvPr id="13" name="Imagen 12" descr="C:\Users\usuario invitado\AppData\Local\Microsoft\Windows\INetCache\Content.Word\logo hombre maya.png">
            <a:extLst>
              <a:ext uri="{FF2B5EF4-FFF2-40B4-BE49-F238E27FC236}">
                <a16:creationId xmlns:a16="http://schemas.microsoft.com/office/drawing/2014/main" id="{3C5EBD18-806D-4C8F-90F5-A70AB13EFE39}"/>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85699" y="1556792"/>
            <a:ext cx="2838429" cy="4912179"/>
          </a:xfrm>
          <a:prstGeom prst="rect">
            <a:avLst/>
          </a:prstGeom>
          <a:noFill/>
          <a:ln>
            <a:noFill/>
          </a:ln>
        </p:spPr>
      </p:pic>
      <p:sp>
        <p:nvSpPr>
          <p:cNvPr id="4" name="CuadroTexto 3"/>
          <p:cNvSpPr txBox="1"/>
          <p:nvPr/>
        </p:nvSpPr>
        <p:spPr>
          <a:xfrm>
            <a:off x="179512" y="2560836"/>
            <a:ext cx="8424936" cy="2308324"/>
          </a:xfrm>
          <a:prstGeom prst="rect">
            <a:avLst/>
          </a:prstGeom>
          <a:noFill/>
        </p:spPr>
        <p:txBody>
          <a:bodyPr wrap="square" rtlCol="0">
            <a:spAutoFit/>
          </a:bodyPr>
          <a:lstStyle/>
          <a:p>
            <a:pPr marL="285750" indent="-285750" algn="just">
              <a:buFont typeface="Arial" panose="020B0604020202020204" pitchFamily="34" charset="0"/>
              <a:buChar char="•"/>
            </a:pPr>
            <a:r>
              <a:rPr lang="es-ES" b="1" dirty="0"/>
              <a:t>OBJETICO ESPECIFICO</a:t>
            </a:r>
          </a:p>
          <a:p>
            <a:pPr algn="just"/>
            <a:r>
              <a:rPr lang="es-ES" dirty="0"/>
              <a:t>Crear una alianza, </a:t>
            </a:r>
            <a:r>
              <a:rPr lang="es-ES" b="1" u="sng" dirty="0"/>
              <a:t>GOBIERNO - SOCIEDAD</a:t>
            </a:r>
            <a:r>
              <a:rPr lang="es-ES" dirty="0"/>
              <a:t>, con acciones conjuntas en la que el ciudadano se comprometa de manera responsable en colaborar en acciones de prevención del delito, mejorando la relación </a:t>
            </a:r>
            <a:r>
              <a:rPr lang="es-ES" b="1" u="sng" dirty="0"/>
              <a:t>CIUDADANO – POLICIA</a:t>
            </a:r>
            <a:r>
              <a:rPr lang="es-ES" dirty="0"/>
              <a:t>, así mismo que la sociedad civil, participe con su denuncia para la prevención de las comisiones de delitos y las faltas administrativas, y por consiguiente que se conviertan en los rectores de nuestra actuación policial, logrando con esto garantizar, el libre ejercicio de las libertadas constitucionales y preservar el estado de derecho de los ciudadanos.</a:t>
            </a:r>
            <a:endParaRPr lang="es-MX" dirty="0"/>
          </a:p>
        </p:txBody>
      </p:sp>
    </p:spTree>
    <p:extLst>
      <p:ext uri="{BB962C8B-B14F-4D97-AF65-F5344CB8AC3E}">
        <p14:creationId xmlns:p14="http://schemas.microsoft.com/office/powerpoint/2010/main" val="1992169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8" y="316872"/>
            <a:ext cx="1080120" cy="1455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descr="C:\Users\Plataforma\Pictures\Mis escaneos\2015-07 (jul)\LOGO NUEVO.png"/>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697" t="2493" r="2834" b="5239"/>
          <a:stretch/>
        </p:blipFill>
        <p:spPr bwMode="auto">
          <a:xfrm>
            <a:off x="5306419" y="161639"/>
            <a:ext cx="1569837" cy="1467161"/>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3" name="Rectangle 6"/>
          <p:cNvSpPr>
            <a:spLocks noChangeArrowheads="1"/>
          </p:cNvSpPr>
          <p:nvPr/>
        </p:nvSpPr>
        <p:spPr bwMode="auto">
          <a:xfrm>
            <a:off x="2613988" y="1095708"/>
            <a:ext cx="1741988"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1400" b="1"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Honorable Ayuntamiento de</a:t>
            </a:r>
            <a:endParaRPr kumimoji="0" lang="es-MX" sz="8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Felipe Carrillo Puerto, Q. Roo.</a:t>
            </a:r>
            <a:r>
              <a:rPr kumimoji="0" lang="es-ES" sz="800" b="0" i="0"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 </a:t>
            </a:r>
            <a:endParaRPr kumimoji="0" lang="es-MX" sz="8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2018 - 2021</a:t>
            </a:r>
            <a:endParaRPr kumimoji="0" lang="es-MX" sz="800" b="0" i="0" u="none" strike="noStrike" cap="none" normalizeH="0" baseline="0" dirty="0">
              <a:ln>
                <a:noFill/>
              </a:ln>
              <a:solidFill>
                <a:schemeClr val="tx1"/>
              </a:solidFill>
              <a:effectLst/>
              <a:latin typeface="Arial" pitchFamily="34" charset="0"/>
              <a:cs typeface="Arial" pitchFamily="34" charset="0"/>
            </a:endParaRPr>
          </a:p>
        </p:txBody>
      </p:sp>
      <p:pic>
        <p:nvPicPr>
          <p:cNvPr id="9" name="Imagen 5" descr="Descripción: J:\escudo qroo.jpg">
            <a:extLst>
              <a:ext uri="{FF2B5EF4-FFF2-40B4-BE49-F238E27FC236}">
                <a16:creationId xmlns:a16="http://schemas.microsoft.com/office/drawing/2014/main" id="{93CB2867-D61B-43C3-BD8F-97F6B6DD7F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1021" y="228600"/>
            <a:ext cx="1080120" cy="13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o 5">
            <a:extLst>
              <a:ext uri="{FF2B5EF4-FFF2-40B4-BE49-F238E27FC236}">
                <a16:creationId xmlns:a16="http://schemas.microsoft.com/office/drawing/2014/main" id="{FDEAF540-7A8C-4B21-92F0-24646CE9FFD1}"/>
              </a:ext>
            </a:extLst>
          </p:cNvPr>
          <p:cNvGrpSpPr/>
          <p:nvPr/>
        </p:nvGrpSpPr>
        <p:grpSpPr>
          <a:xfrm>
            <a:off x="2901475" y="260648"/>
            <a:ext cx="1238477" cy="1123092"/>
            <a:chOff x="1835696" y="260648"/>
            <a:chExt cx="1517088" cy="1358256"/>
          </a:xfrm>
        </p:grpSpPr>
        <p:pic>
          <p:nvPicPr>
            <p:cNvPr id="10" name="Imagen 9">
              <a:extLst>
                <a:ext uri="{FF2B5EF4-FFF2-40B4-BE49-F238E27FC236}">
                  <a16:creationId xmlns:a16="http://schemas.microsoft.com/office/drawing/2014/main" id="{5FC7B555-C0C1-42ED-9017-FC07BC79597B}"/>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41858" y="260648"/>
              <a:ext cx="1303391" cy="954107"/>
            </a:xfrm>
            <a:prstGeom prst="rect">
              <a:avLst/>
            </a:prstGeom>
            <a:noFill/>
            <a:ln cmpd="sng">
              <a:solidFill>
                <a:srgbClr val="58C4E2"/>
              </a:solidFill>
            </a:ln>
          </p:spPr>
        </p:pic>
        <p:pic>
          <p:nvPicPr>
            <p:cNvPr id="11" name="Imagen 10">
              <a:extLst>
                <a:ext uri="{FF2B5EF4-FFF2-40B4-BE49-F238E27FC236}">
                  <a16:creationId xmlns:a16="http://schemas.microsoft.com/office/drawing/2014/main" id="{B54E3E14-0555-43B1-BF04-7D9AB80A482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66560" t="-10601" b="-1"/>
            <a:stretch/>
          </p:blipFill>
          <p:spPr bwMode="auto">
            <a:xfrm>
              <a:off x="1835696" y="1248569"/>
              <a:ext cx="1517088" cy="370335"/>
            </a:xfrm>
            <a:prstGeom prst="rect">
              <a:avLst/>
            </a:prstGeom>
            <a:noFill/>
            <a:ln>
              <a:noFill/>
            </a:ln>
            <a:extLst>
              <a:ext uri="{53640926-AAD7-44D8-BBD7-CCE9431645EC}">
                <a14:shadowObscured xmlns:a14="http://schemas.microsoft.com/office/drawing/2010/main"/>
              </a:ext>
            </a:extLst>
          </p:spPr>
        </p:pic>
      </p:grpSp>
      <p:pic>
        <p:nvPicPr>
          <p:cNvPr id="13" name="Imagen 12" descr="C:\Users\usuario invitado\AppData\Local\Microsoft\Windows\INetCache\Content.Word\logo hombre maya.png">
            <a:extLst>
              <a:ext uri="{FF2B5EF4-FFF2-40B4-BE49-F238E27FC236}">
                <a16:creationId xmlns:a16="http://schemas.microsoft.com/office/drawing/2014/main" id="{3C5EBD18-806D-4C8F-90F5-A70AB13EFE39}"/>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85699" y="1556792"/>
            <a:ext cx="2838429" cy="4912179"/>
          </a:xfrm>
          <a:prstGeom prst="rect">
            <a:avLst/>
          </a:prstGeom>
          <a:noFill/>
          <a:ln>
            <a:noFill/>
          </a:ln>
        </p:spPr>
      </p:pic>
      <p:sp>
        <p:nvSpPr>
          <p:cNvPr id="4" name="CuadroTexto 3"/>
          <p:cNvSpPr txBox="1"/>
          <p:nvPr/>
        </p:nvSpPr>
        <p:spPr>
          <a:xfrm>
            <a:off x="179512" y="2156078"/>
            <a:ext cx="8424936" cy="3970318"/>
          </a:xfrm>
          <a:prstGeom prst="rect">
            <a:avLst/>
          </a:prstGeom>
          <a:noFill/>
        </p:spPr>
        <p:txBody>
          <a:bodyPr wrap="square" rtlCol="0">
            <a:spAutoFit/>
          </a:bodyPr>
          <a:lstStyle/>
          <a:p>
            <a:pPr marL="285750" indent="-285750" algn="just">
              <a:buFont typeface="Arial" panose="020B0604020202020204" pitchFamily="34" charset="0"/>
              <a:buChar char="•"/>
            </a:pPr>
            <a:r>
              <a:rPr lang="es-ES" b="1" dirty="0"/>
              <a:t>LINEAS DE ACCION</a:t>
            </a:r>
          </a:p>
          <a:p>
            <a:pPr algn="just"/>
            <a:r>
              <a:rPr lang="es-ES" b="1" dirty="0"/>
              <a:t>1.- </a:t>
            </a:r>
            <a:r>
              <a:rPr lang="es-MX" b="1" dirty="0"/>
              <a:t>PROFESIONALIZACION</a:t>
            </a:r>
          </a:p>
          <a:p>
            <a:pPr algn="just"/>
            <a:r>
              <a:rPr lang="es-MX" dirty="0"/>
              <a:t>Capacitar a los cuerpos de seguridad, ha sido una de las prioridades para los que compartimos la gran de responsabilidad de la Seguridad Publica, la utilización de tecnología en campos tan diversos donde se incluye la capacitación y el adiestramiento ha abierto nuevas posibilidades de profesionalizar a nuestros elementos.</a:t>
            </a:r>
          </a:p>
          <a:p>
            <a:pPr algn="just"/>
            <a:endParaRPr lang="es-MX" dirty="0"/>
          </a:p>
          <a:p>
            <a:pPr lvl="0"/>
            <a:r>
              <a:rPr lang="es-MX" b="1" dirty="0"/>
              <a:t>2.- EQUIPAMIENTO</a:t>
            </a:r>
            <a:endParaRPr lang="es-MX" dirty="0"/>
          </a:p>
          <a:p>
            <a:pPr algn="just"/>
            <a:r>
              <a:rPr lang="es-MX" dirty="0"/>
              <a:t>Las tareas de profesionalización para nuestros elementos, poco valdrían si no se acompañan del correspondiente equipamiento, pues un elemento que no dispone de equipo necesario para desempeñar sus funciones, aun cuando tenga la mejor preparación para hacerlo, es un policía que pone en riesgo su propia vida y la de las personas a quien debe de proteger.</a:t>
            </a:r>
          </a:p>
          <a:p>
            <a:pPr algn="just"/>
            <a:endParaRPr lang="es-ES" b="1" dirty="0"/>
          </a:p>
        </p:txBody>
      </p:sp>
    </p:spTree>
    <p:extLst>
      <p:ext uri="{BB962C8B-B14F-4D97-AF65-F5344CB8AC3E}">
        <p14:creationId xmlns:p14="http://schemas.microsoft.com/office/powerpoint/2010/main" val="1833605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8" y="316872"/>
            <a:ext cx="1080120" cy="1455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descr="C:\Users\Plataforma\Pictures\Mis escaneos\2015-07 (jul)\LOGO NUEVO.png"/>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697" t="2493" r="2834" b="5239"/>
          <a:stretch/>
        </p:blipFill>
        <p:spPr bwMode="auto">
          <a:xfrm>
            <a:off x="5306419" y="161639"/>
            <a:ext cx="1569837" cy="1467161"/>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3" name="Rectangle 6"/>
          <p:cNvSpPr>
            <a:spLocks noChangeArrowheads="1"/>
          </p:cNvSpPr>
          <p:nvPr/>
        </p:nvSpPr>
        <p:spPr bwMode="auto">
          <a:xfrm>
            <a:off x="2613988" y="1095708"/>
            <a:ext cx="1741988"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1400" b="1"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Honorable Ayuntamiento de</a:t>
            </a:r>
            <a:endParaRPr kumimoji="0" lang="es-MX" sz="8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Felipe Carrillo Puerto, Q. Roo.</a:t>
            </a:r>
            <a:r>
              <a:rPr kumimoji="0" lang="es-ES" sz="800" b="0" i="0"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 </a:t>
            </a:r>
            <a:endParaRPr kumimoji="0" lang="es-MX" sz="8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2018 - 2021</a:t>
            </a:r>
            <a:endParaRPr kumimoji="0" lang="es-MX" sz="800" b="0" i="0" u="none" strike="noStrike" cap="none" normalizeH="0" baseline="0" dirty="0">
              <a:ln>
                <a:noFill/>
              </a:ln>
              <a:solidFill>
                <a:schemeClr val="tx1"/>
              </a:solidFill>
              <a:effectLst/>
              <a:latin typeface="Arial" pitchFamily="34" charset="0"/>
              <a:cs typeface="Arial" pitchFamily="34" charset="0"/>
            </a:endParaRPr>
          </a:p>
        </p:txBody>
      </p:sp>
      <p:pic>
        <p:nvPicPr>
          <p:cNvPr id="9" name="Imagen 5" descr="Descripción: J:\escudo qroo.jpg">
            <a:extLst>
              <a:ext uri="{FF2B5EF4-FFF2-40B4-BE49-F238E27FC236}">
                <a16:creationId xmlns:a16="http://schemas.microsoft.com/office/drawing/2014/main" id="{93CB2867-D61B-43C3-BD8F-97F6B6DD7F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1021" y="228600"/>
            <a:ext cx="1080120" cy="13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o 5">
            <a:extLst>
              <a:ext uri="{FF2B5EF4-FFF2-40B4-BE49-F238E27FC236}">
                <a16:creationId xmlns:a16="http://schemas.microsoft.com/office/drawing/2014/main" id="{FDEAF540-7A8C-4B21-92F0-24646CE9FFD1}"/>
              </a:ext>
            </a:extLst>
          </p:cNvPr>
          <p:cNvGrpSpPr/>
          <p:nvPr/>
        </p:nvGrpSpPr>
        <p:grpSpPr>
          <a:xfrm>
            <a:off x="2901475" y="260648"/>
            <a:ext cx="1238477" cy="1123092"/>
            <a:chOff x="1835696" y="260648"/>
            <a:chExt cx="1517088" cy="1358256"/>
          </a:xfrm>
        </p:grpSpPr>
        <p:pic>
          <p:nvPicPr>
            <p:cNvPr id="10" name="Imagen 9">
              <a:extLst>
                <a:ext uri="{FF2B5EF4-FFF2-40B4-BE49-F238E27FC236}">
                  <a16:creationId xmlns:a16="http://schemas.microsoft.com/office/drawing/2014/main" id="{5FC7B555-C0C1-42ED-9017-FC07BC79597B}"/>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41858" y="260648"/>
              <a:ext cx="1303391" cy="954107"/>
            </a:xfrm>
            <a:prstGeom prst="rect">
              <a:avLst/>
            </a:prstGeom>
            <a:noFill/>
            <a:ln cmpd="sng">
              <a:solidFill>
                <a:srgbClr val="58C4E2"/>
              </a:solidFill>
            </a:ln>
          </p:spPr>
        </p:pic>
        <p:pic>
          <p:nvPicPr>
            <p:cNvPr id="11" name="Imagen 10">
              <a:extLst>
                <a:ext uri="{FF2B5EF4-FFF2-40B4-BE49-F238E27FC236}">
                  <a16:creationId xmlns:a16="http://schemas.microsoft.com/office/drawing/2014/main" id="{B54E3E14-0555-43B1-BF04-7D9AB80A482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66560" t="-10601" b="-1"/>
            <a:stretch/>
          </p:blipFill>
          <p:spPr bwMode="auto">
            <a:xfrm>
              <a:off x="1835696" y="1248569"/>
              <a:ext cx="1517088" cy="370335"/>
            </a:xfrm>
            <a:prstGeom prst="rect">
              <a:avLst/>
            </a:prstGeom>
            <a:noFill/>
            <a:ln>
              <a:noFill/>
            </a:ln>
            <a:extLst>
              <a:ext uri="{53640926-AAD7-44D8-BBD7-CCE9431645EC}">
                <a14:shadowObscured xmlns:a14="http://schemas.microsoft.com/office/drawing/2010/main"/>
              </a:ext>
            </a:extLst>
          </p:spPr>
        </p:pic>
      </p:grpSp>
      <p:pic>
        <p:nvPicPr>
          <p:cNvPr id="13" name="Imagen 12" descr="C:\Users\usuario invitado\AppData\Local\Microsoft\Windows\INetCache\Content.Word\logo hombre maya.png">
            <a:extLst>
              <a:ext uri="{FF2B5EF4-FFF2-40B4-BE49-F238E27FC236}">
                <a16:creationId xmlns:a16="http://schemas.microsoft.com/office/drawing/2014/main" id="{3C5EBD18-806D-4C8F-90F5-A70AB13EFE39}"/>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85699" y="1556792"/>
            <a:ext cx="2838429" cy="4912179"/>
          </a:xfrm>
          <a:prstGeom prst="rect">
            <a:avLst/>
          </a:prstGeom>
          <a:noFill/>
          <a:ln>
            <a:noFill/>
          </a:ln>
        </p:spPr>
      </p:pic>
      <p:sp>
        <p:nvSpPr>
          <p:cNvPr id="4" name="CuadroTexto 3"/>
          <p:cNvSpPr txBox="1"/>
          <p:nvPr/>
        </p:nvSpPr>
        <p:spPr>
          <a:xfrm>
            <a:off x="179512" y="1916832"/>
            <a:ext cx="8424936" cy="4524315"/>
          </a:xfrm>
          <a:prstGeom prst="rect">
            <a:avLst/>
          </a:prstGeom>
          <a:noFill/>
        </p:spPr>
        <p:txBody>
          <a:bodyPr wrap="square" rtlCol="0">
            <a:spAutoFit/>
          </a:bodyPr>
          <a:lstStyle/>
          <a:p>
            <a:pPr algn="just"/>
            <a:r>
              <a:rPr lang="es-ES" b="1" dirty="0"/>
              <a:t>3.- COBERTURA</a:t>
            </a:r>
            <a:endParaRPr lang="es-MX" dirty="0"/>
          </a:p>
          <a:p>
            <a:pPr algn="just"/>
            <a:r>
              <a:rPr lang="es-MX" dirty="0"/>
              <a:t>Hemos trazado un mayor despliegue operativo que nos permita llegar hasta los últimos rincones de nuestro municipio, pues existen localidades que hasta el día de hoy no cuentan con este servicio de seguridad, estos indicadores demuestran la necesidad de incrementar el número de elementos policiales obedeciendo las disposiciones del Centro Estatal de Control y Confianza, con las que sin duda tendríamos elementos honestos y capaces de servir a favor de esta sociedad.</a:t>
            </a:r>
          </a:p>
          <a:p>
            <a:pPr lvl="0"/>
            <a:endParaRPr lang="es-MX" dirty="0"/>
          </a:p>
          <a:p>
            <a:pPr lvl="0"/>
            <a:r>
              <a:rPr lang="es-MX" b="1" dirty="0"/>
              <a:t>4.- FORTALECIMIENTO DE LA SEGURIDAD PÚBLICA EN LA ZONA RURAL</a:t>
            </a:r>
          </a:p>
          <a:p>
            <a:pPr algn="just"/>
            <a:r>
              <a:rPr lang="es-MX" dirty="0"/>
              <a:t>El poder hacer llegar a las poblaciones </a:t>
            </a:r>
            <a:r>
              <a:rPr lang="es-MX" dirty="0" err="1"/>
              <a:t>carrilloportenses</a:t>
            </a:r>
            <a:r>
              <a:rPr lang="es-MX" dirty="0"/>
              <a:t>,  los beneficios de contar con los servicios de seguridad pública implican,  implementar estrategias operativas que demuestren que no tan solo son buenas intenciones sino también acciones concretas para combatir cualquier tipo de conducta que ponga en riesgo la tranquilidad de sus habitantes.</a:t>
            </a:r>
          </a:p>
          <a:p>
            <a:pPr lvl="0"/>
            <a:endParaRPr lang="es-MX" dirty="0"/>
          </a:p>
          <a:p>
            <a:pPr marL="285750" indent="-285750" algn="just">
              <a:buFont typeface="Arial" panose="020B0604020202020204" pitchFamily="34" charset="0"/>
              <a:buChar char="•"/>
            </a:pPr>
            <a:endParaRPr lang="es-ES" b="1" dirty="0"/>
          </a:p>
        </p:txBody>
      </p:sp>
    </p:spTree>
    <p:extLst>
      <p:ext uri="{BB962C8B-B14F-4D97-AF65-F5344CB8AC3E}">
        <p14:creationId xmlns:p14="http://schemas.microsoft.com/office/powerpoint/2010/main" val="572902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8" y="316872"/>
            <a:ext cx="1080120" cy="1455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descr="C:\Users\Plataforma\Pictures\Mis escaneos\2015-07 (jul)\LOGO NUEVO.png"/>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697" t="2493" r="2834" b="5239"/>
          <a:stretch/>
        </p:blipFill>
        <p:spPr bwMode="auto">
          <a:xfrm>
            <a:off x="5306419" y="161639"/>
            <a:ext cx="1569837" cy="1467161"/>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3" name="Rectangle 6"/>
          <p:cNvSpPr>
            <a:spLocks noChangeArrowheads="1"/>
          </p:cNvSpPr>
          <p:nvPr/>
        </p:nvSpPr>
        <p:spPr bwMode="auto">
          <a:xfrm>
            <a:off x="2613988" y="1095708"/>
            <a:ext cx="1741988"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1400" b="1"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Honorable Ayuntamiento de</a:t>
            </a:r>
            <a:endParaRPr kumimoji="0" lang="es-MX" sz="8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Felipe Carrillo Puerto, Q. Roo.</a:t>
            </a:r>
            <a:r>
              <a:rPr kumimoji="0" lang="es-ES" sz="800" b="0" i="0"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 </a:t>
            </a:r>
            <a:endParaRPr kumimoji="0" lang="es-MX" sz="8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Arial" pitchFamily="34" charset="0"/>
                <a:ea typeface="Times New Roman" pitchFamily="18" charset="0"/>
                <a:cs typeface="Arial" pitchFamily="34" charset="0"/>
              </a:rPr>
              <a:t>2018 - 2021</a:t>
            </a:r>
            <a:endParaRPr kumimoji="0" lang="es-MX" sz="800" b="0" i="0" u="none" strike="noStrike" cap="none" normalizeH="0" baseline="0" dirty="0">
              <a:ln>
                <a:noFill/>
              </a:ln>
              <a:solidFill>
                <a:schemeClr val="tx1"/>
              </a:solidFill>
              <a:effectLst/>
              <a:latin typeface="Arial" pitchFamily="34" charset="0"/>
              <a:cs typeface="Arial" pitchFamily="34" charset="0"/>
            </a:endParaRPr>
          </a:p>
        </p:txBody>
      </p:sp>
      <p:pic>
        <p:nvPicPr>
          <p:cNvPr id="9" name="Imagen 5" descr="Descripción: J:\escudo qroo.jpg">
            <a:extLst>
              <a:ext uri="{FF2B5EF4-FFF2-40B4-BE49-F238E27FC236}">
                <a16:creationId xmlns:a16="http://schemas.microsoft.com/office/drawing/2014/main" id="{93CB2867-D61B-43C3-BD8F-97F6B6DD7F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1021" y="228600"/>
            <a:ext cx="1080120" cy="13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upo 5">
            <a:extLst>
              <a:ext uri="{FF2B5EF4-FFF2-40B4-BE49-F238E27FC236}">
                <a16:creationId xmlns:a16="http://schemas.microsoft.com/office/drawing/2014/main" id="{FDEAF540-7A8C-4B21-92F0-24646CE9FFD1}"/>
              </a:ext>
            </a:extLst>
          </p:cNvPr>
          <p:cNvGrpSpPr/>
          <p:nvPr/>
        </p:nvGrpSpPr>
        <p:grpSpPr>
          <a:xfrm>
            <a:off x="2901475" y="260648"/>
            <a:ext cx="1238477" cy="1123092"/>
            <a:chOff x="1835696" y="260648"/>
            <a:chExt cx="1517088" cy="1358256"/>
          </a:xfrm>
        </p:grpSpPr>
        <p:pic>
          <p:nvPicPr>
            <p:cNvPr id="10" name="Imagen 9">
              <a:extLst>
                <a:ext uri="{FF2B5EF4-FFF2-40B4-BE49-F238E27FC236}">
                  <a16:creationId xmlns:a16="http://schemas.microsoft.com/office/drawing/2014/main" id="{5FC7B555-C0C1-42ED-9017-FC07BC79597B}"/>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41858" y="260648"/>
              <a:ext cx="1303391" cy="954107"/>
            </a:xfrm>
            <a:prstGeom prst="rect">
              <a:avLst/>
            </a:prstGeom>
            <a:noFill/>
            <a:ln cmpd="sng">
              <a:solidFill>
                <a:srgbClr val="58C4E2"/>
              </a:solidFill>
            </a:ln>
          </p:spPr>
        </p:pic>
        <p:pic>
          <p:nvPicPr>
            <p:cNvPr id="11" name="Imagen 10">
              <a:extLst>
                <a:ext uri="{FF2B5EF4-FFF2-40B4-BE49-F238E27FC236}">
                  <a16:creationId xmlns:a16="http://schemas.microsoft.com/office/drawing/2014/main" id="{B54E3E14-0555-43B1-BF04-7D9AB80A482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66560" t="-10601" b="-1"/>
            <a:stretch/>
          </p:blipFill>
          <p:spPr bwMode="auto">
            <a:xfrm>
              <a:off x="1835696" y="1248569"/>
              <a:ext cx="1517088" cy="370335"/>
            </a:xfrm>
            <a:prstGeom prst="rect">
              <a:avLst/>
            </a:prstGeom>
            <a:noFill/>
            <a:ln>
              <a:noFill/>
            </a:ln>
            <a:extLst>
              <a:ext uri="{53640926-AAD7-44D8-BBD7-CCE9431645EC}">
                <a14:shadowObscured xmlns:a14="http://schemas.microsoft.com/office/drawing/2010/main"/>
              </a:ext>
            </a:extLst>
          </p:spPr>
        </p:pic>
      </p:grpSp>
      <p:pic>
        <p:nvPicPr>
          <p:cNvPr id="13" name="Imagen 12" descr="C:\Users\usuario invitado\AppData\Local\Microsoft\Windows\INetCache\Content.Word\logo hombre maya.png">
            <a:extLst>
              <a:ext uri="{FF2B5EF4-FFF2-40B4-BE49-F238E27FC236}">
                <a16:creationId xmlns:a16="http://schemas.microsoft.com/office/drawing/2014/main" id="{3C5EBD18-806D-4C8F-90F5-A70AB13EFE39}"/>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85699" y="1556792"/>
            <a:ext cx="2838429" cy="4912179"/>
          </a:xfrm>
          <a:prstGeom prst="rect">
            <a:avLst/>
          </a:prstGeom>
          <a:noFill/>
          <a:ln>
            <a:noFill/>
          </a:ln>
        </p:spPr>
      </p:pic>
      <p:sp>
        <p:nvSpPr>
          <p:cNvPr id="4" name="CuadroTexto 3"/>
          <p:cNvSpPr txBox="1"/>
          <p:nvPr/>
        </p:nvSpPr>
        <p:spPr>
          <a:xfrm>
            <a:off x="179512" y="1700808"/>
            <a:ext cx="8424936" cy="4801314"/>
          </a:xfrm>
          <a:prstGeom prst="rect">
            <a:avLst/>
          </a:prstGeom>
          <a:noFill/>
        </p:spPr>
        <p:txBody>
          <a:bodyPr wrap="square" rtlCol="0">
            <a:spAutoFit/>
          </a:bodyPr>
          <a:lstStyle/>
          <a:p>
            <a:pPr algn="just"/>
            <a:r>
              <a:rPr lang="es-MX" b="1" dirty="0"/>
              <a:t>5.-DETECCION DE ZONAS CONFLICTIVAS</a:t>
            </a:r>
          </a:p>
          <a:p>
            <a:pPr algn="just"/>
            <a:r>
              <a:rPr lang="es-MX" dirty="0"/>
              <a:t>La persecución de los delitos debe de ser un frente de lucha para atacar la actividad delictiva. Es importante efectuar un diagnostico que permita establecer prioridades para el combate de las conductas antisociales, identificando las zonas de mayor incidencia y de posibles brotes de actividades ilícitas desde una falta de carácter administrativo hasta la consumación de hechos que constituyan delitos.</a:t>
            </a:r>
          </a:p>
          <a:p>
            <a:pPr algn="just"/>
            <a:endParaRPr lang="es-MX" dirty="0"/>
          </a:p>
          <a:p>
            <a:pPr lvl="0" algn="just"/>
            <a:r>
              <a:rPr lang="es-MX" b="1" dirty="0"/>
              <a:t>6.- EVALUACION DE LOS INTEGRANTES DE LA POLICIA.</a:t>
            </a:r>
          </a:p>
          <a:p>
            <a:pPr algn="just"/>
            <a:r>
              <a:rPr lang="es-MX" dirty="0"/>
              <a:t>Preservar la seguridad pública, requiere de manera prioritaria la participación de la sociedad, es necesario tener suficientes elementos, pero mejor capacitados y con una remuneración digna que estimule e impulse a los elementos  a dirigirse de una manera honesta y eficaz. Para lograrlo se creará una comisión encargada de vigilar las actuaciones de los elementos policiales, midiendo su desempeño el cual los hará acreedores a estímulos o sanciones y en el campo de trabajo se deberán de fortalecer los estándares de calidad en el servicio, también es importante proyectar estándares de competitividad para el mejor reclutamiento y selección del personal introduciendo evaluaciones en base a indicadores de desempeño.</a:t>
            </a:r>
          </a:p>
        </p:txBody>
      </p:sp>
    </p:spTree>
    <p:extLst>
      <p:ext uri="{BB962C8B-B14F-4D97-AF65-F5344CB8AC3E}">
        <p14:creationId xmlns:p14="http://schemas.microsoft.com/office/powerpoint/2010/main" val="203071140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TotalTime>
  <Words>1178</Words>
  <Application>Microsoft Office PowerPoint</Application>
  <PresentationFormat>Presentación en pantalla (4:3)</PresentationFormat>
  <Paragraphs>103</Paragraphs>
  <Slides>11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Plataforma Mexico</dc:creator>
  <cp:lastModifiedBy>Usuario de Windows</cp:lastModifiedBy>
  <cp:revision>28</cp:revision>
  <cp:lastPrinted>2019-03-28T01:16:47Z</cp:lastPrinted>
  <dcterms:created xsi:type="dcterms:W3CDTF">2013-11-13T20:40:28Z</dcterms:created>
  <dcterms:modified xsi:type="dcterms:W3CDTF">2019-03-28T02:16:29Z</dcterms:modified>
</cp:coreProperties>
</file>