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7" r:id="rId2"/>
    <p:sldId id="300" r:id="rId3"/>
    <p:sldId id="302" r:id="rId4"/>
    <p:sldId id="303" r:id="rId5"/>
    <p:sldId id="304" r:id="rId6"/>
    <p:sldId id="301" r:id="rId7"/>
    <p:sldId id="281" r:id="rId8"/>
  </p:sldIdLst>
  <p:sldSz cx="12192000" cy="6858000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74327" autoAdjust="0"/>
  </p:normalViewPr>
  <p:slideViewPr>
    <p:cSldViewPr snapToGrid="0">
      <p:cViewPr varScale="1">
        <p:scale>
          <a:sx n="69" d="100"/>
          <a:sy n="69" d="100"/>
        </p:scale>
        <p:origin x="6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6BD1BF0-7054-4C28-816F-D76D11EEBA2D}" type="datetimeFigureOut">
              <a:rPr lang="es-MX" smtClean="0"/>
              <a:t>27/03/2019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4CE13FB-54B5-4E3D-8B1C-96D7422829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437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F01B91B-86DD-47D1-BD41-FEFB81E84E20}" type="datetimeFigureOut">
              <a:rPr lang="es-MX" smtClean="0"/>
              <a:t>27/03/2019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DE1F65A-9678-489B-8B6A-5B0EE309EC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44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B2610-2AEE-144F-AC29-75E0E16002BA}" type="datetimeFigureOut">
              <a:rPr lang="es-MX" smtClean="0"/>
              <a:pPr>
                <a:defRPr/>
              </a:pPr>
              <a:t>27/03/2019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37987-04C5-764B-8C74-875C2EA5B56B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pic>
        <p:nvPicPr>
          <p:cNvPr id="7" name="8 Imagen" descr="Imagen LOGO_SSP 2016-2022.jpg"/>
          <p:cNvPicPr>
            <a:picLocks noChangeAspect="1"/>
          </p:cNvPicPr>
          <p:nvPr/>
        </p:nvPicPr>
        <p:blipFill rotWithShape="1">
          <a:blip r:embed="rId2" cstate="print"/>
          <a:srcRect l="42151"/>
          <a:stretch/>
        </p:blipFill>
        <p:spPr>
          <a:xfrm>
            <a:off x="10680700" y="88389"/>
            <a:ext cx="1237501" cy="725424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888" r="81029" b="88596"/>
          <a:stretch/>
        </p:blipFill>
        <p:spPr bwMode="auto">
          <a:xfrm>
            <a:off x="330646" y="88389"/>
            <a:ext cx="1015107" cy="81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3"/>
          <p:cNvPicPr>
            <a:picLocks noChangeAspect="1"/>
          </p:cNvPicPr>
          <p:nvPr/>
        </p:nvPicPr>
        <p:blipFill>
          <a:blip r:embed="rId4" cstate="print"/>
          <a:srcRect t="20351"/>
          <a:stretch>
            <a:fillRect/>
          </a:stretch>
        </p:blipFill>
        <p:spPr bwMode="auto">
          <a:xfrm>
            <a:off x="0" y="1395663"/>
            <a:ext cx="12192000" cy="5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8 Imagen" descr="Imagen LOGO_SSP 2016-2022.jpg"/>
          <p:cNvPicPr>
            <a:picLocks noChangeAspect="1"/>
          </p:cNvPicPr>
          <p:nvPr userDrawn="1"/>
        </p:nvPicPr>
        <p:blipFill rotWithShape="1">
          <a:blip r:embed="rId2" cstate="print"/>
          <a:srcRect l="42151"/>
          <a:stretch/>
        </p:blipFill>
        <p:spPr>
          <a:xfrm>
            <a:off x="10680700" y="88389"/>
            <a:ext cx="1237501" cy="725424"/>
          </a:xfrm>
          <a:prstGeom prst="rect">
            <a:avLst/>
          </a:prstGeom>
        </p:spPr>
      </p:pic>
      <p:pic>
        <p:nvPicPr>
          <p:cNvPr id="11" name="7 Imagen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888" r="81029" b="88596"/>
          <a:stretch/>
        </p:blipFill>
        <p:spPr bwMode="auto">
          <a:xfrm>
            <a:off x="330646" y="88389"/>
            <a:ext cx="1015107" cy="81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3"/>
          <p:cNvPicPr>
            <a:picLocks noChangeAspect="1"/>
          </p:cNvPicPr>
          <p:nvPr userDrawn="1"/>
        </p:nvPicPr>
        <p:blipFill>
          <a:blip r:embed="rId4" cstate="print"/>
          <a:srcRect t="20351"/>
          <a:stretch>
            <a:fillRect/>
          </a:stretch>
        </p:blipFill>
        <p:spPr bwMode="auto">
          <a:xfrm>
            <a:off x="0" y="1395663"/>
            <a:ext cx="12192000" cy="5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422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7307-FFCA-F24A-820E-B36A467A2315}" type="datetimeFigureOut">
              <a:rPr lang="es-MX" smtClean="0"/>
              <a:pPr>
                <a:defRPr/>
              </a:pPr>
              <a:t>27/03/2019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1AC1-4F6C-4445-8005-617856566FBF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56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E20C-030D-5749-AA9D-62BFC04350D3}" type="datetimeFigureOut">
              <a:rPr lang="es-MX" smtClean="0"/>
              <a:pPr>
                <a:defRPr/>
              </a:pPr>
              <a:t>27/03/2019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81DF-3B0A-BB43-B5AE-DC26F425E116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021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378" y="365125"/>
            <a:ext cx="8789159" cy="536575"/>
          </a:xfrm>
        </p:spPr>
        <p:txBody>
          <a:bodyPr/>
          <a:lstStyle>
            <a:lvl1pPr>
              <a:defRPr>
                <a:latin typeface="Futura Bk BT" panose="020B0502020204020303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2E2A-A5B6-BE4A-AC36-0778FA68203C}" type="datetimeFigureOut">
              <a:rPr lang="es-MX" smtClean="0"/>
              <a:pPr>
                <a:defRPr/>
              </a:pPr>
              <a:t>27/03/2019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13F2-C453-C547-8488-5370F9EE727F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/>
          <a:srcRect t="23711"/>
          <a:stretch>
            <a:fillRect/>
          </a:stretch>
        </p:blipFill>
        <p:spPr bwMode="auto">
          <a:xfrm>
            <a:off x="19050" y="2086026"/>
            <a:ext cx="12172950" cy="522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8 Imagen" descr="Imagen LOGO_SSP 2016-2022.jpg"/>
          <p:cNvPicPr>
            <a:picLocks noChangeAspect="1"/>
          </p:cNvPicPr>
          <p:nvPr/>
        </p:nvPicPr>
        <p:blipFill rotWithShape="1">
          <a:blip r:embed="rId3" cstate="print"/>
          <a:srcRect l="42151"/>
          <a:stretch/>
        </p:blipFill>
        <p:spPr>
          <a:xfrm>
            <a:off x="10680700" y="88389"/>
            <a:ext cx="1237501" cy="725424"/>
          </a:xfrm>
          <a:prstGeom prst="rect">
            <a:avLst/>
          </a:prstGeom>
        </p:spPr>
      </p:pic>
      <p:pic>
        <p:nvPicPr>
          <p:cNvPr id="9" name="7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888" r="81029" b="88596"/>
          <a:stretch/>
        </p:blipFill>
        <p:spPr bwMode="auto">
          <a:xfrm>
            <a:off x="330646" y="88389"/>
            <a:ext cx="1015107" cy="8133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>
            <a:off x="1651378" y="910295"/>
            <a:ext cx="8789159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B0F0"/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9000"/>
              </a:srgbClr>
            </a:outerShdw>
            <a:reflection blurRad="38100" stA="36000" endPos="64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plastic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Marcador de contenido 3"/>
          <p:cNvPicPr>
            <a:picLocks noChangeAspect="1"/>
          </p:cNvPicPr>
          <p:nvPr userDrawn="1"/>
        </p:nvPicPr>
        <p:blipFill>
          <a:blip r:embed="rId2" cstate="print"/>
          <a:srcRect t="23711"/>
          <a:stretch>
            <a:fillRect/>
          </a:stretch>
        </p:blipFill>
        <p:spPr bwMode="auto">
          <a:xfrm>
            <a:off x="19050" y="2086026"/>
            <a:ext cx="12172950" cy="522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8 Imagen" descr="Imagen LOGO_SSP 2016-2022.jpg"/>
          <p:cNvPicPr>
            <a:picLocks noChangeAspect="1"/>
          </p:cNvPicPr>
          <p:nvPr userDrawn="1"/>
        </p:nvPicPr>
        <p:blipFill rotWithShape="1">
          <a:blip r:embed="rId3" cstate="print"/>
          <a:srcRect l="42151"/>
          <a:stretch/>
        </p:blipFill>
        <p:spPr>
          <a:xfrm>
            <a:off x="10680700" y="88389"/>
            <a:ext cx="1237501" cy="725424"/>
          </a:xfrm>
          <a:prstGeom prst="rect">
            <a:avLst/>
          </a:prstGeom>
        </p:spPr>
      </p:pic>
      <p:pic>
        <p:nvPicPr>
          <p:cNvPr id="14" name="7 Imagen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888" r="81029" b="88596"/>
          <a:stretch/>
        </p:blipFill>
        <p:spPr bwMode="auto">
          <a:xfrm>
            <a:off x="330646" y="88389"/>
            <a:ext cx="1015107" cy="8133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Conector recto 14"/>
          <p:cNvCxnSpPr/>
          <p:nvPr userDrawn="1"/>
        </p:nvCxnSpPr>
        <p:spPr>
          <a:xfrm>
            <a:off x="1651378" y="910295"/>
            <a:ext cx="8789159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B0F0"/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9000"/>
              </a:srgbClr>
            </a:outerShdw>
            <a:reflection blurRad="38100" stA="36000" endPos="64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plastic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80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730A-37B6-4443-B55D-140F9955D89F}" type="datetimeFigureOut">
              <a:rPr lang="es-MX" smtClean="0"/>
              <a:pPr>
                <a:defRPr/>
              </a:pPr>
              <a:t>27/03/2019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244C-911A-E349-AF53-DE4C36B9E6AF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024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D17EC-1D65-6742-84BF-ADDB6EE759CD}" type="datetimeFigureOut">
              <a:rPr lang="es-MX" smtClean="0"/>
              <a:pPr>
                <a:defRPr/>
              </a:pPr>
              <a:t>27/03/2019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467C1-E334-764F-87CD-E66BA0C5D67E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064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EC62-8100-D446-B4EF-33C2EEC2DE54}" type="datetimeFigureOut">
              <a:rPr lang="es-MX" smtClean="0"/>
              <a:pPr>
                <a:defRPr/>
              </a:pPr>
              <a:t>27/03/2019</a:t>
            </a:fld>
            <a:endParaRPr lang="es-MX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1D5A4-13AE-5A48-BDF5-ECDF8A94C2D1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559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E3776-4F20-E340-936A-43EC603F423A}" type="datetimeFigureOut">
              <a:rPr lang="es-MX" smtClean="0"/>
              <a:pPr>
                <a:defRPr/>
              </a:pPr>
              <a:t>27/03/2019</a:t>
            </a:fld>
            <a:endParaRPr lang="es-MX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446FA-D6E6-1745-834D-DB8A4A3FFF26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196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4472-DE55-7E42-824C-BE5DD0C25112}" type="datetimeFigureOut">
              <a:rPr lang="es-MX" smtClean="0"/>
              <a:pPr>
                <a:defRPr/>
              </a:pPr>
              <a:t>27/03/2019</a:t>
            </a:fld>
            <a:endParaRPr lang="es-MX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E0037-F8C0-4749-92D9-4E71A49DDBFE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4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4B290-0295-C845-B4AA-41BF73E5D40B}" type="datetimeFigureOut">
              <a:rPr lang="es-MX" smtClean="0"/>
              <a:pPr>
                <a:defRPr/>
              </a:pPr>
              <a:t>27/03/2019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6E28-BC9A-9849-ACA1-C7E77FCD8031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378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31165-AAF3-DF44-BC05-0C6EEB8613F7}" type="datetimeFigureOut">
              <a:rPr lang="es-MX" smtClean="0"/>
              <a:pPr>
                <a:defRPr/>
              </a:pPr>
              <a:t>27/03/2019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EDD8-41DD-BF40-9019-DFFC7FDF9866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301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CF4C45-DE71-9B47-9868-81F833B84286}" type="datetimeFigureOut">
              <a:rPr lang="es-MX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27/03/2019</a:t>
            </a:fld>
            <a:endParaRPr lang="es-MX">
              <a:ea typeface="ＭＳ Ｐゴシック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4D797-AA1A-8041-94BB-7896A975EE22}" type="slidenum">
              <a:rPr lang="es-MX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MX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ctrTitle"/>
          </p:nvPr>
        </p:nvSpPr>
        <p:spPr>
          <a:xfrm>
            <a:off x="352014" y="1024259"/>
            <a:ext cx="11487972" cy="940158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0"/>
              </a:spcAft>
              <a:tabLst>
                <a:tab pos="457200" algn="l"/>
                <a:tab pos="1657350" algn="l"/>
              </a:tabLst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Hv" panose="020B0702020204020204" pitchFamily="34" charset="0"/>
                <a:ea typeface="Calibri" panose="020F0502020204030204" pitchFamily="34" charset="0"/>
              </a:rPr>
              <a:t>INFORME DE EJECUCIÓN 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Futura Hv" panose="020B0702020204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04282" y="5833741"/>
            <a:ext cx="7587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3200" b="1" spc="600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Primera Sesión Ordinaria 2019</a:t>
            </a:r>
            <a:endParaRPr lang="es-MX" sz="3200" b="1" spc="600" dirty="0">
              <a:solidFill>
                <a:schemeClr val="bg1"/>
              </a:solidFill>
              <a:effectLst>
                <a:glow rad="101600">
                  <a:schemeClr val="bg2">
                    <a:lumMod val="9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20978" y="2503361"/>
            <a:ext cx="89207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Hv" panose="020B0702020204020204" pitchFamily="34" charset="0"/>
                <a:ea typeface="Calibri" panose="020F0502020204030204" pitchFamily="34" charset="0"/>
              </a:rPr>
              <a:t>PROGRAMA SECTORIAL DE </a:t>
            </a:r>
          </a:p>
          <a:p>
            <a:pPr algn="ctr"/>
            <a:r>
              <a:rPr lang="es-E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Hv" panose="020B0702020204020204" pitchFamily="34" charset="0"/>
                <a:ea typeface="Calibri" panose="020F0502020204030204" pitchFamily="34" charset="0"/>
              </a:rPr>
              <a:t>SEGURIDAD Y PAZ SOCIAL 2018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36711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1557919" y="208072"/>
            <a:ext cx="8891453" cy="757130"/>
          </a:xfrm>
        </p:spPr>
        <p:txBody>
          <a:bodyPr wrap="square">
            <a:spAutoFit/>
          </a:bodyPr>
          <a:lstStyle/>
          <a:p>
            <a:pPr algn="ctr" eaLnBrk="0" hangingPunct="0"/>
            <a:r>
              <a:rPr lang="es-MX" sz="24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-Heavy" panose="020B0A00000000000000" pitchFamily="34" charset="0"/>
                <a:ea typeface="+mn-ea"/>
                <a:cs typeface="Calibri" pitchFamily="34" charset="0"/>
              </a:rPr>
              <a:t>PROGRAMA SECTORIAL DE SEGURIDAD Y PAZ SOCIAL 2018</a:t>
            </a:r>
            <a:endParaRPr lang="es-MX" sz="2400" b="1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Futura-Heavy" panose="020B0A00000000000000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0813" y="2259654"/>
            <a:ext cx="3185950" cy="3120165"/>
            <a:chOff x="160813" y="2259654"/>
            <a:chExt cx="3185950" cy="3120165"/>
          </a:xfrm>
        </p:grpSpPr>
        <p:grpSp>
          <p:nvGrpSpPr>
            <p:cNvPr id="9" name="Grupo 8"/>
            <p:cNvGrpSpPr/>
            <p:nvPr/>
          </p:nvGrpSpPr>
          <p:grpSpPr>
            <a:xfrm>
              <a:off x="160813" y="2259654"/>
              <a:ext cx="3185950" cy="2280038"/>
              <a:chOff x="160813" y="2259654"/>
              <a:chExt cx="3185950" cy="2280038"/>
            </a:xfrm>
          </p:grpSpPr>
          <p:sp>
            <p:nvSpPr>
              <p:cNvPr id="23" name="Google Shape;220;p29"/>
              <p:cNvSpPr/>
              <p:nvPr/>
            </p:nvSpPr>
            <p:spPr>
              <a:xfrm>
                <a:off x="160813" y="2259654"/>
                <a:ext cx="3185950" cy="2280038"/>
              </a:xfrm>
              <a:prstGeom prst="homePlate">
                <a:avLst>
                  <a:gd name="adj" fmla="val 30129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54176" y="2923774"/>
                <a:ext cx="1214881" cy="907995"/>
              </a:xfrm>
              <a:prstGeom prst="rect">
                <a:avLst/>
              </a:prstGeom>
            </p:spPr>
          </p:pic>
        </p:grpSp>
        <p:sp>
          <p:nvSpPr>
            <p:cNvPr id="34" name="Rectángulo 33"/>
            <p:cNvSpPr/>
            <p:nvPr/>
          </p:nvSpPr>
          <p:spPr>
            <a:xfrm>
              <a:off x="160813" y="4641155"/>
              <a:ext cx="248324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400" b="1" dirty="0"/>
                <a:t>6.- Capacitación, </a:t>
              </a:r>
              <a:r>
                <a:rPr lang="es-MX" sz="1400" b="1" dirty="0" smtClean="0"/>
                <a:t>Vinculación y </a:t>
              </a:r>
            </a:p>
            <a:p>
              <a:pPr algn="ctr"/>
              <a:r>
                <a:rPr lang="es-MX" sz="1400" b="1" dirty="0" smtClean="0"/>
                <a:t>Actuación </a:t>
              </a:r>
              <a:r>
                <a:rPr lang="es-MX" sz="1400" b="1" dirty="0"/>
                <a:t>de </a:t>
              </a:r>
              <a:endParaRPr lang="es-MX" sz="1400" b="1" dirty="0" smtClean="0"/>
            </a:p>
            <a:p>
              <a:pPr algn="ctr"/>
              <a:r>
                <a:rPr lang="es-MX" sz="1400" b="1" dirty="0" smtClean="0"/>
                <a:t>los </a:t>
              </a:r>
              <a:r>
                <a:rPr lang="es-MX" sz="1400" b="1" dirty="0"/>
                <a:t>Cuerpos Policiales</a:t>
              </a:r>
              <a:endParaRPr lang="es-MX" b="1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024764" y="2259654"/>
            <a:ext cx="3244631" cy="2918092"/>
            <a:chOff x="3024764" y="2259654"/>
            <a:chExt cx="3244631" cy="2918092"/>
          </a:xfrm>
        </p:grpSpPr>
        <p:grpSp>
          <p:nvGrpSpPr>
            <p:cNvPr id="5" name="Grupo 4"/>
            <p:cNvGrpSpPr/>
            <p:nvPr/>
          </p:nvGrpSpPr>
          <p:grpSpPr>
            <a:xfrm>
              <a:off x="3024764" y="2259654"/>
              <a:ext cx="3244631" cy="2280038"/>
              <a:chOff x="3024764" y="2259654"/>
              <a:chExt cx="3244631" cy="2280038"/>
            </a:xfrm>
          </p:grpSpPr>
          <p:sp>
            <p:nvSpPr>
              <p:cNvPr id="28" name="Google Shape;222;p29"/>
              <p:cNvSpPr/>
              <p:nvPr/>
            </p:nvSpPr>
            <p:spPr>
              <a:xfrm>
                <a:off x="3024764" y="2259654"/>
                <a:ext cx="3244631" cy="2280038"/>
              </a:xfrm>
              <a:prstGeom prst="chevron">
                <a:avLst>
                  <a:gd name="adj" fmla="val 29853"/>
                </a:avLst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7616" y="2716899"/>
                <a:ext cx="1262467" cy="1321744"/>
              </a:xfrm>
              <a:prstGeom prst="rect">
                <a:avLst/>
              </a:prstGeom>
            </p:spPr>
          </p:pic>
        </p:grpSp>
        <p:sp>
          <p:nvSpPr>
            <p:cNvPr id="35" name="Rectángulo 34"/>
            <p:cNvSpPr/>
            <p:nvPr/>
          </p:nvSpPr>
          <p:spPr>
            <a:xfrm>
              <a:off x="3219014" y="4654526"/>
              <a:ext cx="24121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400" b="1" dirty="0"/>
                <a:t>7.- Equipamiento y </a:t>
              </a:r>
              <a:r>
                <a:rPr lang="es-MX" sz="1400" b="1" dirty="0" smtClean="0"/>
                <a:t>Tecnología</a:t>
              </a:r>
            </a:p>
            <a:p>
              <a:pPr algn="ctr"/>
              <a:r>
                <a:rPr lang="es-MX" sz="1400" b="1" dirty="0" smtClean="0"/>
                <a:t> </a:t>
              </a:r>
              <a:r>
                <a:rPr lang="es-MX" sz="1400" b="1" dirty="0"/>
                <a:t>para la Seguridad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5950512" y="2273023"/>
            <a:ext cx="3259903" cy="3106796"/>
            <a:chOff x="5950512" y="2273023"/>
            <a:chExt cx="3259903" cy="3106796"/>
          </a:xfrm>
        </p:grpSpPr>
        <p:sp>
          <p:nvSpPr>
            <p:cNvPr id="27" name="Google Shape;221;p29"/>
            <p:cNvSpPr/>
            <p:nvPr/>
          </p:nvSpPr>
          <p:spPr>
            <a:xfrm>
              <a:off x="5950512" y="2273023"/>
              <a:ext cx="3259903" cy="2280040"/>
            </a:xfrm>
            <a:prstGeom prst="chevron">
              <a:avLst>
                <a:gd name="adj" fmla="val 29853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5102" y="2854569"/>
              <a:ext cx="1284666" cy="1116947"/>
            </a:xfrm>
            <a:prstGeom prst="rect">
              <a:avLst/>
            </a:prstGeom>
          </p:spPr>
        </p:pic>
        <p:sp>
          <p:nvSpPr>
            <p:cNvPr id="36" name="Rectángulo 35"/>
            <p:cNvSpPr/>
            <p:nvPr/>
          </p:nvSpPr>
          <p:spPr>
            <a:xfrm>
              <a:off x="5950512" y="4641155"/>
              <a:ext cx="284668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400" b="1" dirty="0"/>
                <a:t>8.- Corresponsabilidad en la </a:t>
              </a:r>
              <a:endParaRPr lang="es-MX" sz="1400" b="1" dirty="0" smtClean="0"/>
            </a:p>
            <a:p>
              <a:pPr algn="ctr"/>
              <a:r>
                <a:rPr lang="es-MX" sz="1400" b="1" dirty="0" smtClean="0"/>
                <a:t>Prevención </a:t>
              </a:r>
              <a:r>
                <a:rPr lang="es-MX" sz="1400" b="1" dirty="0"/>
                <a:t>del Delito y </a:t>
              </a:r>
              <a:endParaRPr lang="es-MX" sz="1400" b="1" dirty="0" smtClean="0"/>
            </a:p>
            <a:p>
              <a:pPr algn="ctr"/>
              <a:r>
                <a:rPr lang="es-MX" sz="1400" b="1" dirty="0" smtClean="0"/>
                <a:t>Responsabilidad </a:t>
              </a:r>
              <a:r>
                <a:rPr lang="es-MX" sz="1400" b="1" dirty="0"/>
                <a:t>Vial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8888947" y="2275094"/>
            <a:ext cx="3244631" cy="2687209"/>
            <a:chOff x="8888947" y="2275094"/>
            <a:chExt cx="3244631" cy="2687209"/>
          </a:xfrm>
        </p:grpSpPr>
        <p:sp>
          <p:nvSpPr>
            <p:cNvPr id="29" name="Google Shape;221;p29"/>
            <p:cNvSpPr/>
            <p:nvPr/>
          </p:nvSpPr>
          <p:spPr>
            <a:xfrm>
              <a:off x="8888947" y="2275094"/>
              <a:ext cx="3244631" cy="2280039"/>
            </a:xfrm>
            <a:prstGeom prst="chevron">
              <a:avLst>
                <a:gd name="adj" fmla="val 29853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53969" y="2527707"/>
              <a:ext cx="1417988" cy="1395171"/>
            </a:xfrm>
            <a:prstGeom prst="rect">
              <a:avLst/>
            </a:prstGeom>
          </p:spPr>
        </p:pic>
        <p:sp>
          <p:nvSpPr>
            <p:cNvPr id="37" name="Rectángulo 36"/>
            <p:cNvSpPr/>
            <p:nvPr/>
          </p:nvSpPr>
          <p:spPr>
            <a:xfrm>
              <a:off x="9245055" y="4654526"/>
              <a:ext cx="20269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400" b="1" dirty="0"/>
                <a:t>9.- Sistema Penitenciario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11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8809" y="40798"/>
            <a:ext cx="10313264" cy="9233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s-MX" sz="20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-Heavy" panose="020B0A00000000000000" pitchFamily="34" charset="0"/>
                <a:ea typeface="+mn-ea"/>
                <a:cs typeface="Calibri" pitchFamily="34" charset="0"/>
              </a:rPr>
              <a:t>CUMPLIMIENTO A LAS LÍNEAS DE ACCIÓN DEL PROGRAMA SECTORIAL DE SEGURIDAD </a:t>
            </a:r>
            <a:br>
              <a:rPr lang="es-MX" sz="20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-Heavy" panose="020B0A00000000000000" pitchFamily="34" charset="0"/>
                <a:ea typeface="+mn-ea"/>
                <a:cs typeface="Calibri" pitchFamily="34" charset="0"/>
              </a:rPr>
            </a:br>
            <a:r>
              <a:rPr lang="es-MX" sz="20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-Heavy" panose="020B0A00000000000000" pitchFamily="34" charset="0"/>
                <a:ea typeface="+mn-ea"/>
                <a:cs typeface="Calibri" pitchFamily="34" charset="0"/>
              </a:rPr>
              <a:t>Y PAZ SOCIAL 2018</a:t>
            </a:r>
            <a:endParaRPr lang="es-MX" sz="2000" b="1" spc="300" dirty="0">
              <a:solidFill>
                <a:schemeClr val="tx1">
                  <a:lumMod val="50000"/>
                  <a:lumOff val="50000"/>
                </a:schemeClr>
              </a:solidFill>
              <a:latin typeface="Futura-Heavy" panose="020B0A00000000000000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213559" y="1163970"/>
            <a:ext cx="7603887" cy="1034129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b="1" dirty="0" smtClean="0">
              <a:solidFill>
                <a:schemeClr val="bg1"/>
              </a:solidFill>
              <a:latin typeface="Futura Bk BT" panose="020B0502020204020303" pitchFamily="34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6.- Capacitación</a:t>
            </a:r>
            <a:r>
              <a:rPr lang="es-MX" b="1" dirty="0">
                <a:solidFill>
                  <a:schemeClr val="bg1"/>
                </a:solidFill>
                <a:latin typeface="Futura Bk BT" panose="020B0502020204020303" pitchFamily="34" charset="0"/>
              </a:rPr>
              <a:t>, Vinculación y Actuación de los Cuerpos </a:t>
            </a:r>
            <a:r>
              <a:rPr lang="es-MX" b="1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Policiales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b="1" dirty="0" smtClean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265480"/>
              </p:ext>
            </p:extLst>
          </p:nvPr>
        </p:nvGraphicFramePr>
        <p:xfrm>
          <a:off x="728809" y="4890820"/>
          <a:ext cx="2833683" cy="1097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20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124">
                  <a:extLst>
                    <a:ext uri="{9D8B030D-6E8A-4147-A177-3AD203B41FA5}">
                      <a16:colId xmlns:a16="http://schemas.microsoft.com/office/drawing/2014/main" val="2642576526"/>
                    </a:ext>
                  </a:extLst>
                </a:gridCol>
                <a:gridCol w="993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32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Total</a:t>
                      </a:r>
                      <a:r>
                        <a:rPr lang="es-MX" sz="1400" baseline="0" dirty="0" smtClean="0"/>
                        <a:t> de Líneas de Acción</a:t>
                      </a:r>
                      <a:endParaRPr lang="es-MX" sz="1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Líneas</a:t>
                      </a:r>
                      <a:r>
                        <a:rPr lang="es-MX" sz="1400" baseline="0" dirty="0" smtClean="0"/>
                        <a:t> de Acción Cumplida</a:t>
                      </a:r>
                      <a:endParaRPr lang="es-MX" sz="1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Porcentaje de  ejecución</a:t>
                      </a:r>
                      <a:endParaRPr lang="es-MX" sz="1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494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87%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0" name="Grupo 49"/>
          <p:cNvGrpSpPr/>
          <p:nvPr/>
        </p:nvGrpSpPr>
        <p:grpSpPr>
          <a:xfrm>
            <a:off x="4213559" y="2240070"/>
            <a:ext cx="7603888" cy="3674115"/>
            <a:chOff x="4391286" y="1957873"/>
            <a:chExt cx="7603888" cy="3674115"/>
          </a:xfrm>
        </p:grpSpPr>
        <p:grpSp>
          <p:nvGrpSpPr>
            <p:cNvPr id="46" name="Grupo 45"/>
            <p:cNvGrpSpPr/>
            <p:nvPr/>
          </p:nvGrpSpPr>
          <p:grpSpPr>
            <a:xfrm>
              <a:off x="4391286" y="1957873"/>
              <a:ext cx="7603888" cy="3653302"/>
              <a:chOff x="4391286" y="1957873"/>
              <a:chExt cx="7603888" cy="3653302"/>
            </a:xfrm>
          </p:grpSpPr>
          <p:grpSp>
            <p:nvGrpSpPr>
              <p:cNvPr id="6" name="Grupo 5"/>
              <p:cNvGrpSpPr/>
              <p:nvPr/>
            </p:nvGrpSpPr>
            <p:grpSpPr>
              <a:xfrm>
                <a:off x="4391286" y="1957873"/>
                <a:ext cx="2444884" cy="839410"/>
                <a:chOff x="4377432" y="1713785"/>
                <a:chExt cx="2444884" cy="839410"/>
              </a:xfrm>
            </p:grpSpPr>
            <p:sp>
              <p:nvSpPr>
                <p:cNvPr id="8" name="Forma libre 7"/>
                <p:cNvSpPr/>
                <p:nvPr/>
              </p:nvSpPr>
              <p:spPr>
                <a:xfrm>
                  <a:off x="4475227" y="1819730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300" b="1" dirty="0" smtClean="0"/>
                    <a:t>Estado de Fuerza Incrementado.</a:t>
                  </a:r>
                  <a:endParaRPr lang="es-ES" sz="1300" b="1" dirty="0"/>
                </a:p>
              </p:txBody>
            </p:sp>
            <p:sp>
              <p:nvSpPr>
                <p:cNvPr id="9" name="Rectángulo 8"/>
                <p:cNvSpPr/>
                <p:nvPr/>
              </p:nvSpPr>
              <p:spPr>
                <a:xfrm>
                  <a:off x="4377432" y="1713785"/>
                  <a:ext cx="513425" cy="77013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2" name="Grupo 31"/>
              <p:cNvGrpSpPr/>
              <p:nvPr/>
            </p:nvGrpSpPr>
            <p:grpSpPr>
              <a:xfrm>
                <a:off x="6970788" y="1957873"/>
                <a:ext cx="2444884" cy="839410"/>
                <a:chOff x="6956934" y="1713785"/>
                <a:chExt cx="2444884" cy="839410"/>
              </a:xfrm>
            </p:grpSpPr>
            <p:sp>
              <p:nvSpPr>
                <p:cNvPr id="10" name="Forma libre 9"/>
                <p:cNvSpPr/>
                <p:nvPr/>
              </p:nvSpPr>
              <p:spPr>
                <a:xfrm>
                  <a:off x="7054729" y="1819730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algn="just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S" sz="1000" b="1" dirty="0" smtClean="0"/>
                </a:p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300" b="1" dirty="0" smtClean="0"/>
                    <a:t>Condiciones </a:t>
                  </a:r>
                  <a:r>
                    <a:rPr lang="es-ES" sz="1300" b="1" dirty="0"/>
                    <a:t>Laborales </a:t>
                  </a:r>
                  <a:r>
                    <a:rPr lang="es-ES" sz="1300" b="1" dirty="0" smtClean="0"/>
                    <a:t>Adecuadas.</a:t>
                  </a:r>
                  <a:endParaRPr lang="es-ES" sz="1300" b="1" dirty="0"/>
                </a:p>
                <a:p>
                  <a:pPr lvl="0" algn="just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S" sz="1000" b="1" kern="1200" dirty="0"/>
                </a:p>
              </p:txBody>
            </p:sp>
            <p:sp>
              <p:nvSpPr>
                <p:cNvPr id="11" name="Rectángulo 10"/>
                <p:cNvSpPr/>
                <p:nvPr/>
              </p:nvSpPr>
              <p:spPr>
                <a:xfrm>
                  <a:off x="6956934" y="1713785"/>
                  <a:ext cx="513425" cy="77013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5" name="Grupo 34"/>
              <p:cNvGrpSpPr/>
              <p:nvPr/>
            </p:nvGrpSpPr>
            <p:grpSpPr>
              <a:xfrm>
                <a:off x="9550290" y="1957873"/>
                <a:ext cx="2444884" cy="839410"/>
                <a:chOff x="9536436" y="1713785"/>
                <a:chExt cx="2444884" cy="839410"/>
              </a:xfrm>
            </p:grpSpPr>
            <p:sp>
              <p:nvSpPr>
                <p:cNvPr id="12" name="Forma libre 11"/>
                <p:cNvSpPr/>
                <p:nvPr/>
              </p:nvSpPr>
              <p:spPr>
                <a:xfrm>
                  <a:off x="9634231" y="1819730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algn="just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MX" sz="1000" b="1" dirty="0" smtClean="0"/>
                </a:p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sz="1300" b="1" dirty="0" smtClean="0"/>
                    <a:t>Creación </a:t>
                  </a:r>
                  <a:r>
                    <a:rPr lang="es-MX" sz="1300" b="1" dirty="0"/>
                    <a:t>de un Grupo de Operaciones Tácticas Especiales, Denominado “Grupo de Reacción”.</a:t>
                  </a:r>
                  <a:endParaRPr lang="es-ES" sz="1300" b="1" dirty="0"/>
                </a:p>
                <a:p>
                  <a:pPr lvl="0" algn="just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pt-BR" sz="800" dirty="0" smtClean="0"/>
                </a:p>
              </p:txBody>
            </p:sp>
            <p:sp>
              <p:nvSpPr>
                <p:cNvPr id="13" name="Rectángulo 12"/>
                <p:cNvSpPr/>
                <p:nvPr/>
              </p:nvSpPr>
              <p:spPr>
                <a:xfrm>
                  <a:off x="9536436" y="1713785"/>
                  <a:ext cx="513425" cy="77013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7" name="Grupo 6"/>
              <p:cNvGrpSpPr/>
              <p:nvPr/>
            </p:nvGrpSpPr>
            <p:grpSpPr>
              <a:xfrm>
                <a:off x="4391286" y="2881224"/>
                <a:ext cx="2444884" cy="839410"/>
                <a:chOff x="4377432" y="2637136"/>
                <a:chExt cx="2444884" cy="839410"/>
              </a:xfrm>
            </p:grpSpPr>
            <p:sp>
              <p:nvSpPr>
                <p:cNvPr id="14" name="Forma libre 13"/>
                <p:cNvSpPr/>
                <p:nvPr/>
              </p:nvSpPr>
              <p:spPr>
                <a:xfrm>
                  <a:off x="4475227" y="2743081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300" b="1" dirty="0" smtClean="0"/>
                    <a:t>Estado </a:t>
                  </a:r>
                  <a:r>
                    <a:rPr lang="es-ES" sz="1300" b="1" dirty="0"/>
                    <a:t>de </a:t>
                  </a:r>
                  <a:r>
                    <a:rPr lang="es-ES" sz="1300" b="1" dirty="0" smtClean="0"/>
                    <a:t>Fuerza Certificado.</a:t>
                  </a:r>
                  <a:endParaRPr lang="es-ES" sz="1000" b="1" kern="1200" dirty="0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4377432" y="2637136"/>
                  <a:ext cx="513425" cy="77013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3" name="Grupo 32"/>
              <p:cNvGrpSpPr/>
              <p:nvPr/>
            </p:nvGrpSpPr>
            <p:grpSpPr>
              <a:xfrm>
                <a:off x="6970788" y="2881224"/>
                <a:ext cx="2444884" cy="839410"/>
                <a:chOff x="6956934" y="2637136"/>
                <a:chExt cx="2444884" cy="839410"/>
              </a:xfrm>
            </p:grpSpPr>
            <p:sp>
              <p:nvSpPr>
                <p:cNvPr id="16" name="Forma libre 15"/>
                <p:cNvSpPr/>
                <p:nvPr/>
              </p:nvSpPr>
              <p:spPr>
                <a:xfrm>
                  <a:off x="7054729" y="2743081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lvl="0" algn="just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S" sz="1000" dirty="0" smtClean="0"/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300" b="1" dirty="0" smtClean="0"/>
                    <a:t>Convenios Institucionales.</a:t>
                  </a:r>
                  <a:endParaRPr lang="es-ES" sz="1300" b="1" dirty="0"/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S" sz="1050" kern="1200" dirty="0"/>
                </a:p>
              </p:txBody>
            </p:sp>
            <p:sp>
              <p:nvSpPr>
                <p:cNvPr id="17" name="Rectángulo 16"/>
                <p:cNvSpPr/>
                <p:nvPr/>
              </p:nvSpPr>
              <p:spPr>
                <a:xfrm>
                  <a:off x="6956934" y="2637136"/>
                  <a:ext cx="513425" cy="77013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6" name="Grupo 35"/>
              <p:cNvGrpSpPr/>
              <p:nvPr/>
            </p:nvGrpSpPr>
            <p:grpSpPr>
              <a:xfrm>
                <a:off x="9550290" y="2881224"/>
                <a:ext cx="2444884" cy="839410"/>
                <a:chOff x="9536436" y="2637136"/>
                <a:chExt cx="2444884" cy="839410"/>
              </a:xfrm>
            </p:grpSpPr>
            <p:sp>
              <p:nvSpPr>
                <p:cNvPr id="18" name="Forma libre 17"/>
                <p:cNvSpPr/>
                <p:nvPr/>
              </p:nvSpPr>
              <p:spPr>
                <a:xfrm>
                  <a:off x="9634231" y="2743081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sz="1300" b="1" dirty="0" smtClean="0">
                      <a:solidFill>
                        <a:schemeClr val="tx1"/>
                      </a:solidFill>
                    </a:rPr>
                    <a:t>Empresas Registradas.</a:t>
                  </a:r>
                  <a:endParaRPr lang="es-ES" sz="1300" b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ángulo 18"/>
                <p:cNvSpPr/>
                <p:nvPr/>
              </p:nvSpPr>
              <p:spPr>
                <a:xfrm>
                  <a:off x="9536436" y="2637136"/>
                  <a:ext cx="513425" cy="77013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1" name="Grupo 30"/>
              <p:cNvGrpSpPr/>
              <p:nvPr/>
            </p:nvGrpSpPr>
            <p:grpSpPr>
              <a:xfrm>
                <a:off x="4391286" y="3804576"/>
                <a:ext cx="2444884" cy="839410"/>
                <a:chOff x="4377432" y="3560488"/>
                <a:chExt cx="2444884" cy="839410"/>
              </a:xfrm>
            </p:grpSpPr>
            <p:sp>
              <p:nvSpPr>
                <p:cNvPr id="20" name="Forma libre 19"/>
                <p:cNvSpPr/>
                <p:nvPr/>
              </p:nvSpPr>
              <p:spPr>
                <a:xfrm>
                  <a:off x="4475227" y="3666433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sz="1300" b="1" dirty="0" smtClean="0"/>
                    <a:t>Elementos </a:t>
                  </a:r>
                  <a:r>
                    <a:rPr lang="es-MX" sz="1300" b="1" dirty="0"/>
                    <a:t>Policiales </a:t>
                  </a:r>
                  <a:r>
                    <a:rPr lang="es-MX" sz="1300" b="1" dirty="0" smtClean="0"/>
                    <a:t>Evaluados.</a:t>
                  </a:r>
                  <a:endParaRPr lang="es-MX" sz="1050" b="1" dirty="0" smtClean="0"/>
                </a:p>
              </p:txBody>
            </p:sp>
            <p:sp>
              <p:nvSpPr>
                <p:cNvPr id="21" name="Rectángulo 20"/>
                <p:cNvSpPr/>
                <p:nvPr/>
              </p:nvSpPr>
              <p:spPr>
                <a:xfrm>
                  <a:off x="4377432" y="3560488"/>
                  <a:ext cx="513425" cy="77013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4" name="Grupo 33"/>
              <p:cNvGrpSpPr/>
              <p:nvPr/>
            </p:nvGrpSpPr>
            <p:grpSpPr>
              <a:xfrm>
                <a:off x="6970788" y="3804576"/>
                <a:ext cx="2444884" cy="839410"/>
                <a:chOff x="6956934" y="3560488"/>
                <a:chExt cx="2444884" cy="839410"/>
              </a:xfrm>
            </p:grpSpPr>
            <p:sp>
              <p:nvSpPr>
                <p:cNvPr id="22" name="Forma libre 21"/>
                <p:cNvSpPr/>
                <p:nvPr/>
              </p:nvSpPr>
              <p:spPr>
                <a:xfrm>
                  <a:off x="7054729" y="3666433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S" sz="1000" b="1" dirty="0"/>
                </a:p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sz="1300" b="1" dirty="0" smtClean="0"/>
                    <a:t>Policías Capacitados.</a:t>
                  </a:r>
                  <a:endParaRPr lang="es-ES" sz="1300" b="1" dirty="0"/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S" sz="1300" b="1" kern="1200" dirty="0" smtClean="0"/>
                </a:p>
              </p:txBody>
            </p:sp>
            <p:sp>
              <p:nvSpPr>
                <p:cNvPr id="23" name="Rectángulo 22"/>
                <p:cNvSpPr/>
                <p:nvPr/>
              </p:nvSpPr>
              <p:spPr>
                <a:xfrm>
                  <a:off x="6956934" y="3560488"/>
                  <a:ext cx="513425" cy="77013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7" name="Grupo 36"/>
              <p:cNvGrpSpPr/>
              <p:nvPr/>
            </p:nvGrpSpPr>
            <p:grpSpPr>
              <a:xfrm>
                <a:off x="9550290" y="3804576"/>
                <a:ext cx="2444884" cy="839410"/>
                <a:chOff x="9536436" y="3560488"/>
                <a:chExt cx="2444884" cy="839410"/>
              </a:xfrm>
            </p:grpSpPr>
            <p:sp>
              <p:nvSpPr>
                <p:cNvPr id="24" name="Forma libre 23"/>
                <p:cNvSpPr/>
                <p:nvPr/>
              </p:nvSpPr>
              <p:spPr>
                <a:xfrm>
                  <a:off x="9634231" y="3666433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algn="just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S" sz="1000" b="1" dirty="0"/>
                </a:p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sz="1300" b="1" dirty="0" smtClean="0">
                      <a:solidFill>
                        <a:schemeClr val="tx1"/>
                      </a:solidFill>
                    </a:rPr>
                    <a:t>Plan </a:t>
                  </a:r>
                  <a:r>
                    <a:rPr lang="es-MX" sz="1300" b="1" dirty="0">
                      <a:solidFill>
                        <a:schemeClr val="tx1"/>
                      </a:solidFill>
                    </a:rPr>
                    <a:t>de Acción Homologado en Coordinación con los Gobiernos Municipales.  </a:t>
                  </a:r>
                  <a:endParaRPr lang="es-ES" sz="1300" b="1" dirty="0">
                    <a:solidFill>
                      <a:schemeClr val="tx1"/>
                    </a:solidFill>
                  </a:endParaRPr>
                </a:p>
                <a:p>
                  <a:pPr lvl="0" algn="just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S" sz="1000" b="1" kern="1200" dirty="0"/>
                </a:p>
              </p:txBody>
            </p:sp>
            <p:sp>
              <p:nvSpPr>
                <p:cNvPr id="25" name="Rectángulo 24"/>
                <p:cNvSpPr/>
                <p:nvPr/>
              </p:nvSpPr>
              <p:spPr>
                <a:xfrm>
                  <a:off x="9536436" y="3560488"/>
                  <a:ext cx="513425" cy="77013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8" name="Grupo 37"/>
              <p:cNvGrpSpPr/>
              <p:nvPr/>
            </p:nvGrpSpPr>
            <p:grpSpPr>
              <a:xfrm>
                <a:off x="4391286" y="4771765"/>
                <a:ext cx="2444884" cy="839410"/>
                <a:chOff x="4377432" y="4527677"/>
                <a:chExt cx="2444884" cy="839410"/>
              </a:xfrm>
            </p:grpSpPr>
            <p:sp>
              <p:nvSpPr>
                <p:cNvPr id="26" name="Forma libre 25"/>
                <p:cNvSpPr/>
                <p:nvPr/>
              </p:nvSpPr>
              <p:spPr>
                <a:xfrm>
                  <a:off x="4475227" y="4633622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300" b="1" dirty="0" smtClean="0"/>
                    <a:t>R</a:t>
                  </a:r>
                  <a:r>
                    <a:rPr lang="es-MX" sz="1300" b="1" dirty="0" err="1"/>
                    <a:t>econocimiento</a:t>
                  </a:r>
                  <a:r>
                    <a:rPr lang="es-MX" sz="1300" b="1" dirty="0"/>
                    <a:t> a los Cuerpos de </a:t>
                  </a:r>
                  <a:r>
                    <a:rPr lang="es-MX" sz="1300" b="1" dirty="0" smtClean="0"/>
                    <a:t>Seguridad.</a:t>
                  </a:r>
                  <a:endParaRPr lang="es-ES" sz="1000" b="1" kern="1200" dirty="0"/>
                </a:p>
              </p:txBody>
            </p:sp>
            <p:sp>
              <p:nvSpPr>
                <p:cNvPr id="27" name="Rectángulo 26"/>
                <p:cNvSpPr/>
                <p:nvPr/>
              </p:nvSpPr>
              <p:spPr>
                <a:xfrm>
                  <a:off x="4377432" y="4527677"/>
                  <a:ext cx="513425" cy="77013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9" name="Grupo 38"/>
              <p:cNvGrpSpPr/>
              <p:nvPr/>
            </p:nvGrpSpPr>
            <p:grpSpPr>
              <a:xfrm>
                <a:off x="6970788" y="4771765"/>
                <a:ext cx="2444884" cy="839410"/>
                <a:chOff x="6956934" y="4527677"/>
                <a:chExt cx="2444884" cy="839410"/>
              </a:xfrm>
            </p:grpSpPr>
            <p:sp>
              <p:nvSpPr>
                <p:cNvPr id="28" name="Forma libre 27"/>
                <p:cNvSpPr/>
                <p:nvPr/>
              </p:nvSpPr>
              <p:spPr>
                <a:xfrm>
                  <a:off x="7054729" y="4633622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S" sz="1000" b="1" dirty="0">
                    <a:solidFill>
                      <a:srgbClr val="FF0000"/>
                    </a:solidFill>
                  </a:endParaRPr>
                </a:p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sz="1300" b="1" dirty="0" smtClean="0"/>
                    <a:t>Operativos </a:t>
                  </a:r>
                  <a:r>
                    <a:rPr lang="es-MX" sz="1300" b="1" dirty="0"/>
                    <a:t>para Combate a la </a:t>
                  </a:r>
                  <a:r>
                    <a:rPr lang="es-MX" sz="1300" b="1" dirty="0" smtClean="0"/>
                    <a:t>Delincuencia</a:t>
                  </a:r>
                  <a:r>
                    <a:rPr lang="es-MX" sz="1300" b="1" dirty="0"/>
                    <a:t>.</a:t>
                  </a:r>
                  <a:endParaRPr lang="es-ES" sz="1300" b="1" dirty="0"/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S" sz="1100" b="1" kern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" name="Rectángulo 28"/>
                <p:cNvSpPr/>
                <p:nvPr/>
              </p:nvSpPr>
              <p:spPr>
                <a:xfrm>
                  <a:off x="6956934" y="4527677"/>
                  <a:ext cx="513425" cy="77013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</p:grpSp>
        <p:sp>
          <p:nvSpPr>
            <p:cNvPr id="47" name="Forma libre 46"/>
            <p:cNvSpPr/>
            <p:nvPr/>
          </p:nvSpPr>
          <p:spPr>
            <a:xfrm>
              <a:off x="9648085" y="4898523"/>
              <a:ext cx="2347089" cy="733465"/>
            </a:xfrm>
            <a:custGeom>
              <a:avLst/>
              <a:gdLst>
                <a:gd name="connsiteX0" fmla="*/ 0 w 2347089"/>
                <a:gd name="connsiteY0" fmla="*/ 0 h 733465"/>
                <a:gd name="connsiteX1" fmla="*/ 2347089 w 2347089"/>
                <a:gd name="connsiteY1" fmla="*/ 0 h 733465"/>
                <a:gd name="connsiteX2" fmla="*/ 2347089 w 2347089"/>
                <a:gd name="connsiteY2" fmla="*/ 733465 h 733465"/>
                <a:gd name="connsiteX3" fmla="*/ 0 w 2347089"/>
                <a:gd name="connsiteY3" fmla="*/ 733465 h 733465"/>
                <a:gd name="connsiteX4" fmla="*/ 0 w 2347089"/>
                <a:gd name="connsiteY4" fmla="*/ 0 h 7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089" h="733465">
                  <a:moveTo>
                    <a:pt x="0" y="0"/>
                  </a:moveTo>
                  <a:lnTo>
                    <a:pt x="2347089" y="0"/>
                  </a:lnTo>
                  <a:lnTo>
                    <a:pt x="2347089" y="733465"/>
                  </a:lnTo>
                  <a:lnTo>
                    <a:pt x="0" y="73346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6801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0" b="1" dirty="0"/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 dirty="0" smtClean="0">
                  <a:solidFill>
                    <a:schemeClr val="tx1"/>
                  </a:solidFill>
                </a:rPr>
                <a:t>Servicio </a:t>
              </a:r>
              <a:r>
                <a:rPr lang="es-MX" sz="1300" b="1" dirty="0">
                  <a:solidFill>
                    <a:schemeClr val="tx1"/>
                  </a:solidFill>
                </a:rPr>
                <a:t>Profesional de Carrera Policial Implementado.</a:t>
              </a:r>
              <a:endParaRPr lang="es-ES" sz="1300" b="1" dirty="0">
                <a:solidFill>
                  <a:schemeClr val="tx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b="1" kern="1200" dirty="0"/>
            </a:p>
          </p:txBody>
        </p:sp>
        <p:sp>
          <p:nvSpPr>
            <p:cNvPr id="48" name="Rectángulo 47"/>
            <p:cNvSpPr/>
            <p:nvPr/>
          </p:nvSpPr>
          <p:spPr>
            <a:xfrm>
              <a:off x="9550290" y="4792578"/>
              <a:ext cx="513425" cy="77013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09" y="1287938"/>
            <a:ext cx="2828789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213559" y="1163970"/>
            <a:ext cx="7603887" cy="1034129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b="1" dirty="0" smtClean="0">
              <a:solidFill>
                <a:schemeClr val="bg1"/>
              </a:solidFill>
              <a:latin typeface="Futura Bk BT" panose="020B0502020204020303" pitchFamily="34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7.- Equipamiento </a:t>
            </a:r>
            <a:r>
              <a:rPr lang="es-MX" b="1" dirty="0">
                <a:solidFill>
                  <a:schemeClr val="bg1"/>
                </a:solidFill>
                <a:latin typeface="Futura Bk BT" panose="020B0502020204020303" pitchFamily="34" charset="0"/>
              </a:rPr>
              <a:t>y Tecnología para la Seguridad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b="1" dirty="0" smtClean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63264"/>
              </p:ext>
            </p:extLst>
          </p:nvPr>
        </p:nvGraphicFramePr>
        <p:xfrm>
          <a:off x="728809" y="4890820"/>
          <a:ext cx="2833683" cy="1097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20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124">
                  <a:extLst>
                    <a:ext uri="{9D8B030D-6E8A-4147-A177-3AD203B41FA5}">
                      <a16:colId xmlns:a16="http://schemas.microsoft.com/office/drawing/2014/main" val="3803965055"/>
                    </a:ext>
                  </a:extLst>
                </a:gridCol>
                <a:gridCol w="993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32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Total</a:t>
                      </a:r>
                      <a:r>
                        <a:rPr lang="es-MX" sz="1400" baseline="0" dirty="0" smtClean="0"/>
                        <a:t> de Líneas de Acción</a:t>
                      </a:r>
                      <a:endParaRPr lang="es-MX" sz="140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Líneas</a:t>
                      </a:r>
                      <a:r>
                        <a:rPr lang="es-MX" sz="1400" baseline="0" dirty="0" smtClean="0"/>
                        <a:t> de Acción Cumplida</a:t>
                      </a:r>
                      <a:endParaRPr lang="es-MX" sz="140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Porcentaje de  ejecución</a:t>
                      </a:r>
                      <a:endParaRPr lang="es-MX" sz="140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494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89%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4213559" y="2240070"/>
            <a:ext cx="2444884" cy="839410"/>
            <a:chOff x="4377432" y="1713785"/>
            <a:chExt cx="2444884" cy="839410"/>
          </a:xfrm>
        </p:grpSpPr>
        <p:sp>
          <p:nvSpPr>
            <p:cNvPr id="8" name="Forma libre 7"/>
            <p:cNvSpPr/>
            <p:nvPr/>
          </p:nvSpPr>
          <p:spPr>
            <a:xfrm>
              <a:off x="4475227" y="1819730"/>
              <a:ext cx="2347089" cy="733465"/>
            </a:xfrm>
            <a:custGeom>
              <a:avLst/>
              <a:gdLst>
                <a:gd name="connsiteX0" fmla="*/ 0 w 2347089"/>
                <a:gd name="connsiteY0" fmla="*/ 0 h 733465"/>
                <a:gd name="connsiteX1" fmla="*/ 2347089 w 2347089"/>
                <a:gd name="connsiteY1" fmla="*/ 0 h 733465"/>
                <a:gd name="connsiteX2" fmla="*/ 2347089 w 2347089"/>
                <a:gd name="connsiteY2" fmla="*/ 733465 h 733465"/>
                <a:gd name="connsiteX3" fmla="*/ 0 w 2347089"/>
                <a:gd name="connsiteY3" fmla="*/ 733465 h 733465"/>
                <a:gd name="connsiteX4" fmla="*/ 0 w 2347089"/>
                <a:gd name="connsiteY4" fmla="*/ 0 h 7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089" h="733465">
                  <a:moveTo>
                    <a:pt x="0" y="0"/>
                  </a:moveTo>
                  <a:lnTo>
                    <a:pt x="2347089" y="0"/>
                  </a:lnTo>
                  <a:lnTo>
                    <a:pt x="2347089" y="733465"/>
                  </a:lnTo>
                  <a:lnTo>
                    <a:pt x="0" y="73346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6801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 dirty="0"/>
                <a:t>Cuerpos de Seguridad </a:t>
              </a:r>
              <a:r>
                <a:rPr lang="es-MX" sz="1300" b="1" dirty="0" smtClean="0"/>
                <a:t>Equipados.</a:t>
              </a:r>
              <a:endParaRPr lang="es-ES" sz="1300" b="1" kern="1200" dirty="0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4377432" y="1713785"/>
              <a:ext cx="513425" cy="7701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2" name="Grupo 31"/>
          <p:cNvGrpSpPr/>
          <p:nvPr/>
        </p:nvGrpSpPr>
        <p:grpSpPr>
          <a:xfrm>
            <a:off x="6793061" y="2240070"/>
            <a:ext cx="2444884" cy="839410"/>
            <a:chOff x="6956934" y="1713785"/>
            <a:chExt cx="2444884" cy="839410"/>
          </a:xfrm>
        </p:grpSpPr>
        <p:sp>
          <p:nvSpPr>
            <p:cNvPr id="10" name="Forma libre 9"/>
            <p:cNvSpPr/>
            <p:nvPr/>
          </p:nvSpPr>
          <p:spPr>
            <a:xfrm>
              <a:off x="7054729" y="1819730"/>
              <a:ext cx="2347089" cy="733465"/>
            </a:xfrm>
            <a:custGeom>
              <a:avLst/>
              <a:gdLst>
                <a:gd name="connsiteX0" fmla="*/ 0 w 2347089"/>
                <a:gd name="connsiteY0" fmla="*/ 0 h 733465"/>
                <a:gd name="connsiteX1" fmla="*/ 2347089 w 2347089"/>
                <a:gd name="connsiteY1" fmla="*/ 0 h 733465"/>
                <a:gd name="connsiteX2" fmla="*/ 2347089 w 2347089"/>
                <a:gd name="connsiteY2" fmla="*/ 733465 h 733465"/>
                <a:gd name="connsiteX3" fmla="*/ 0 w 2347089"/>
                <a:gd name="connsiteY3" fmla="*/ 733465 h 733465"/>
                <a:gd name="connsiteX4" fmla="*/ 0 w 2347089"/>
                <a:gd name="connsiteY4" fmla="*/ 0 h 7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089" h="733465">
                  <a:moveTo>
                    <a:pt x="0" y="0"/>
                  </a:moveTo>
                  <a:lnTo>
                    <a:pt x="2347089" y="0"/>
                  </a:lnTo>
                  <a:lnTo>
                    <a:pt x="2347089" y="733465"/>
                  </a:lnTo>
                  <a:lnTo>
                    <a:pt x="0" y="73346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6801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200" b="1" dirty="0" smtClean="0">
                <a:solidFill>
                  <a:schemeClr val="tx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 dirty="0" smtClean="0">
                  <a:solidFill>
                    <a:schemeClr val="tx1"/>
                  </a:solidFill>
                </a:rPr>
                <a:t>Aplicación </a:t>
              </a:r>
              <a:r>
                <a:rPr lang="es-MX" sz="1300" b="1" dirty="0">
                  <a:solidFill>
                    <a:schemeClr val="tx1"/>
                  </a:solidFill>
                </a:rPr>
                <a:t>Móvil para 911 y 089 Implementada.</a:t>
              </a: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3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6956934" y="1713785"/>
              <a:ext cx="513425" cy="7701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5" name="Grupo 34"/>
          <p:cNvGrpSpPr/>
          <p:nvPr/>
        </p:nvGrpSpPr>
        <p:grpSpPr>
          <a:xfrm>
            <a:off x="9372563" y="2240070"/>
            <a:ext cx="2444884" cy="839410"/>
            <a:chOff x="9536436" y="1713785"/>
            <a:chExt cx="2444884" cy="839410"/>
          </a:xfrm>
        </p:grpSpPr>
        <p:sp>
          <p:nvSpPr>
            <p:cNvPr id="12" name="Forma libre 11"/>
            <p:cNvSpPr/>
            <p:nvPr/>
          </p:nvSpPr>
          <p:spPr>
            <a:xfrm>
              <a:off x="9634231" y="1819730"/>
              <a:ext cx="2347089" cy="733465"/>
            </a:xfrm>
            <a:custGeom>
              <a:avLst/>
              <a:gdLst>
                <a:gd name="connsiteX0" fmla="*/ 0 w 2347089"/>
                <a:gd name="connsiteY0" fmla="*/ 0 h 733465"/>
                <a:gd name="connsiteX1" fmla="*/ 2347089 w 2347089"/>
                <a:gd name="connsiteY1" fmla="*/ 0 h 733465"/>
                <a:gd name="connsiteX2" fmla="*/ 2347089 w 2347089"/>
                <a:gd name="connsiteY2" fmla="*/ 733465 h 733465"/>
                <a:gd name="connsiteX3" fmla="*/ 0 w 2347089"/>
                <a:gd name="connsiteY3" fmla="*/ 733465 h 733465"/>
                <a:gd name="connsiteX4" fmla="*/ 0 w 2347089"/>
                <a:gd name="connsiteY4" fmla="*/ 0 h 7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089" h="733465">
                  <a:moveTo>
                    <a:pt x="0" y="0"/>
                  </a:moveTo>
                  <a:lnTo>
                    <a:pt x="2347089" y="0"/>
                  </a:lnTo>
                  <a:lnTo>
                    <a:pt x="2347089" y="733465"/>
                  </a:lnTo>
                  <a:lnTo>
                    <a:pt x="0" y="73346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6801" tIns="45720" rIns="45720" bIns="45720" numCol="1" spcCol="1270" anchor="ctr" anchorCtr="0">
              <a:noAutofit/>
            </a:bodyPr>
            <a:lstStyle/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0" b="1" dirty="0" err="1" smtClean="0">
                <a:solidFill>
                  <a:schemeClr val="tx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 dirty="0" smtClean="0">
                  <a:solidFill>
                    <a:schemeClr val="tx1"/>
                  </a:solidFill>
                </a:rPr>
                <a:t>Fortalecimiento </a:t>
              </a:r>
              <a:r>
                <a:rPr lang="es-MX" sz="1300" b="1" dirty="0">
                  <a:solidFill>
                    <a:schemeClr val="tx1"/>
                  </a:solidFill>
                </a:rPr>
                <a:t>del Centro y </a:t>
              </a:r>
              <a:r>
                <a:rPr lang="es-MX" sz="1300" b="1" dirty="0" err="1">
                  <a:solidFill>
                    <a:schemeClr val="tx1"/>
                  </a:solidFill>
                </a:rPr>
                <a:t>Subcentro</a:t>
              </a:r>
              <a:r>
                <a:rPr lang="es-MX" sz="1300" b="1" dirty="0">
                  <a:solidFill>
                    <a:schemeClr val="tx1"/>
                  </a:solidFill>
                </a:rPr>
                <a:t> de Control, Comando, Comunicación y </a:t>
              </a:r>
              <a:r>
                <a:rPr lang="es-MX" sz="1300" b="1" dirty="0" smtClean="0">
                  <a:solidFill>
                    <a:schemeClr val="tx1"/>
                  </a:solidFill>
                </a:rPr>
                <a:t>Computo.</a:t>
              </a:r>
              <a:endParaRPr lang="es-MX" sz="1300" b="1" dirty="0">
                <a:solidFill>
                  <a:schemeClr val="tx1"/>
                </a:solidFill>
              </a:endParaRP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9536436" y="1713785"/>
              <a:ext cx="513425" cy="7701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7" name="Grupo 6"/>
          <p:cNvGrpSpPr/>
          <p:nvPr/>
        </p:nvGrpSpPr>
        <p:grpSpPr>
          <a:xfrm>
            <a:off x="4213559" y="3163421"/>
            <a:ext cx="2444884" cy="839410"/>
            <a:chOff x="4377432" y="2637136"/>
            <a:chExt cx="2444884" cy="839410"/>
          </a:xfrm>
        </p:grpSpPr>
        <p:sp>
          <p:nvSpPr>
            <p:cNvPr id="14" name="Forma libre 13"/>
            <p:cNvSpPr/>
            <p:nvPr/>
          </p:nvSpPr>
          <p:spPr>
            <a:xfrm>
              <a:off x="4475227" y="2743081"/>
              <a:ext cx="2347089" cy="733465"/>
            </a:xfrm>
            <a:custGeom>
              <a:avLst/>
              <a:gdLst>
                <a:gd name="connsiteX0" fmla="*/ 0 w 2347089"/>
                <a:gd name="connsiteY0" fmla="*/ 0 h 733465"/>
                <a:gd name="connsiteX1" fmla="*/ 2347089 w 2347089"/>
                <a:gd name="connsiteY1" fmla="*/ 0 h 733465"/>
                <a:gd name="connsiteX2" fmla="*/ 2347089 w 2347089"/>
                <a:gd name="connsiteY2" fmla="*/ 733465 h 733465"/>
                <a:gd name="connsiteX3" fmla="*/ 0 w 2347089"/>
                <a:gd name="connsiteY3" fmla="*/ 733465 h 733465"/>
                <a:gd name="connsiteX4" fmla="*/ 0 w 2347089"/>
                <a:gd name="connsiteY4" fmla="*/ 0 h 7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089" h="733465">
                  <a:moveTo>
                    <a:pt x="0" y="0"/>
                  </a:moveTo>
                  <a:lnTo>
                    <a:pt x="2347089" y="0"/>
                  </a:lnTo>
                  <a:lnTo>
                    <a:pt x="2347089" y="733465"/>
                  </a:lnTo>
                  <a:lnTo>
                    <a:pt x="0" y="73346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6801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 dirty="0" smtClean="0"/>
                <a:t>Equipamiento Tecnológico Adquirido. </a:t>
              </a:r>
              <a:endParaRPr lang="es-ES" sz="1300" b="1" kern="120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4377432" y="2637136"/>
              <a:ext cx="513425" cy="7701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3" name="Grupo 32"/>
          <p:cNvGrpSpPr/>
          <p:nvPr/>
        </p:nvGrpSpPr>
        <p:grpSpPr>
          <a:xfrm>
            <a:off x="6793061" y="3163421"/>
            <a:ext cx="2444884" cy="839410"/>
            <a:chOff x="6956934" y="2637136"/>
            <a:chExt cx="2444884" cy="839410"/>
          </a:xfrm>
        </p:grpSpPr>
        <p:sp>
          <p:nvSpPr>
            <p:cNvPr id="16" name="Forma libre 15"/>
            <p:cNvSpPr/>
            <p:nvPr/>
          </p:nvSpPr>
          <p:spPr>
            <a:xfrm>
              <a:off x="7054729" y="2743081"/>
              <a:ext cx="2347089" cy="733465"/>
            </a:xfrm>
            <a:custGeom>
              <a:avLst/>
              <a:gdLst>
                <a:gd name="connsiteX0" fmla="*/ 0 w 2347089"/>
                <a:gd name="connsiteY0" fmla="*/ 0 h 733465"/>
                <a:gd name="connsiteX1" fmla="*/ 2347089 w 2347089"/>
                <a:gd name="connsiteY1" fmla="*/ 0 h 733465"/>
                <a:gd name="connsiteX2" fmla="*/ 2347089 w 2347089"/>
                <a:gd name="connsiteY2" fmla="*/ 733465 h 733465"/>
                <a:gd name="connsiteX3" fmla="*/ 0 w 2347089"/>
                <a:gd name="connsiteY3" fmla="*/ 733465 h 733465"/>
                <a:gd name="connsiteX4" fmla="*/ 0 w 2347089"/>
                <a:gd name="connsiteY4" fmla="*/ 0 h 7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089" h="733465">
                  <a:moveTo>
                    <a:pt x="0" y="0"/>
                  </a:moveTo>
                  <a:lnTo>
                    <a:pt x="2347089" y="0"/>
                  </a:lnTo>
                  <a:lnTo>
                    <a:pt x="2347089" y="733465"/>
                  </a:lnTo>
                  <a:lnTo>
                    <a:pt x="0" y="73346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6801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100" b="1" dirty="0" smtClean="0">
                <a:solidFill>
                  <a:schemeClr val="tx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 dirty="0" smtClean="0">
                  <a:solidFill>
                    <a:schemeClr val="tx1"/>
                  </a:solidFill>
                </a:rPr>
                <a:t>Fortalecimiento </a:t>
              </a:r>
              <a:r>
                <a:rPr lang="es-MX" sz="1300" b="1" dirty="0">
                  <a:solidFill>
                    <a:schemeClr val="tx1"/>
                  </a:solidFill>
                </a:rPr>
                <a:t>de la Red de </a:t>
              </a:r>
              <a:r>
                <a:rPr lang="es-MX" sz="1300" b="1" dirty="0" smtClean="0">
                  <a:solidFill>
                    <a:schemeClr val="tx1"/>
                  </a:solidFill>
                </a:rPr>
                <a:t>Radiocomunicación.</a:t>
              </a:r>
              <a:endParaRPr lang="es-MX" sz="1300" b="1" dirty="0">
                <a:solidFill>
                  <a:schemeClr val="tx1"/>
                </a:solidFill>
              </a:endParaRP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6956934" y="2637136"/>
              <a:ext cx="513425" cy="7701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6" name="Grupo 35"/>
          <p:cNvGrpSpPr/>
          <p:nvPr/>
        </p:nvGrpSpPr>
        <p:grpSpPr>
          <a:xfrm>
            <a:off x="9372563" y="3163421"/>
            <a:ext cx="2444884" cy="839410"/>
            <a:chOff x="9536436" y="2637136"/>
            <a:chExt cx="2444884" cy="839410"/>
          </a:xfrm>
        </p:grpSpPr>
        <p:sp>
          <p:nvSpPr>
            <p:cNvPr id="18" name="Forma libre 17"/>
            <p:cNvSpPr/>
            <p:nvPr/>
          </p:nvSpPr>
          <p:spPr>
            <a:xfrm>
              <a:off x="9634231" y="2743081"/>
              <a:ext cx="2347089" cy="733465"/>
            </a:xfrm>
            <a:custGeom>
              <a:avLst/>
              <a:gdLst>
                <a:gd name="connsiteX0" fmla="*/ 0 w 2347089"/>
                <a:gd name="connsiteY0" fmla="*/ 0 h 733465"/>
                <a:gd name="connsiteX1" fmla="*/ 2347089 w 2347089"/>
                <a:gd name="connsiteY1" fmla="*/ 0 h 733465"/>
                <a:gd name="connsiteX2" fmla="*/ 2347089 w 2347089"/>
                <a:gd name="connsiteY2" fmla="*/ 733465 h 733465"/>
                <a:gd name="connsiteX3" fmla="*/ 0 w 2347089"/>
                <a:gd name="connsiteY3" fmla="*/ 733465 h 733465"/>
                <a:gd name="connsiteX4" fmla="*/ 0 w 2347089"/>
                <a:gd name="connsiteY4" fmla="*/ 0 h 7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089" h="733465">
                  <a:moveTo>
                    <a:pt x="0" y="0"/>
                  </a:moveTo>
                  <a:lnTo>
                    <a:pt x="2347089" y="0"/>
                  </a:lnTo>
                  <a:lnTo>
                    <a:pt x="2347089" y="733465"/>
                  </a:lnTo>
                  <a:lnTo>
                    <a:pt x="0" y="73346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6801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1" dirty="0" smtClean="0">
                  <a:solidFill>
                    <a:schemeClr val="tx1"/>
                  </a:solidFill>
                </a:rPr>
                <a:t> </a:t>
              </a:r>
              <a:r>
                <a:rPr lang="es-ES" sz="1300" b="1" dirty="0" smtClean="0">
                  <a:solidFill>
                    <a:schemeClr val="tx1"/>
                  </a:solidFill>
                </a:rPr>
                <a:t>Mapas </a:t>
              </a:r>
              <a:r>
                <a:rPr lang="es-ES" sz="1300" b="1" dirty="0" err="1" smtClean="0">
                  <a:solidFill>
                    <a:schemeClr val="tx1"/>
                  </a:solidFill>
                </a:rPr>
                <a:t>Geodelictivos</a:t>
              </a:r>
              <a:r>
                <a:rPr lang="es-ES" sz="1300" b="1" dirty="0" smtClean="0">
                  <a:solidFill>
                    <a:schemeClr val="tx1"/>
                  </a:solidFill>
                </a:rPr>
                <a:t>.</a:t>
              </a:r>
              <a:endParaRPr lang="es-ES" sz="13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9536436" y="2637136"/>
              <a:ext cx="513425" cy="7701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1" name="Grupo 30"/>
          <p:cNvGrpSpPr/>
          <p:nvPr/>
        </p:nvGrpSpPr>
        <p:grpSpPr>
          <a:xfrm>
            <a:off x="4213559" y="4086773"/>
            <a:ext cx="2444884" cy="839410"/>
            <a:chOff x="4377432" y="3560488"/>
            <a:chExt cx="2444884" cy="839410"/>
          </a:xfrm>
        </p:grpSpPr>
        <p:sp>
          <p:nvSpPr>
            <p:cNvPr id="20" name="Forma libre 19"/>
            <p:cNvSpPr/>
            <p:nvPr/>
          </p:nvSpPr>
          <p:spPr>
            <a:xfrm>
              <a:off x="4475227" y="3666433"/>
              <a:ext cx="2347089" cy="733465"/>
            </a:xfrm>
            <a:custGeom>
              <a:avLst/>
              <a:gdLst>
                <a:gd name="connsiteX0" fmla="*/ 0 w 2347089"/>
                <a:gd name="connsiteY0" fmla="*/ 0 h 733465"/>
                <a:gd name="connsiteX1" fmla="*/ 2347089 w 2347089"/>
                <a:gd name="connsiteY1" fmla="*/ 0 h 733465"/>
                <a:gd name="connsiteX2" fmla="*/ 2347089 w 2347089"/>
                <a:gd name="connsiteY2" fmla="*/ 733465 h 733465"/>
                <a:gd name="connsiteX3" fmla="*/ 0 w 2347089"/>
                <a:gd name="connsiteY3" fmla="*/ 733465 h 733465"/>
                <a:gd name="connsiteX4" fmla="*/ 0 w 2347089"/>
                <a:gd name="connsiteY4" fmla="*/ 0 h 7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089" h="733465">
                  <a:moveTo>
                    <a:pt x="0" y="0"/>
                  </a:moveTo>
                  <a:lnTo>
                    <a:pt x="2347089" y="0"/>
                  </a:lnTo>
                  <a:lnTo>
                    <a:pt x="2347089" y="733465"/>
                  </a:lnTo>
                  <a:lnTo>
                    <a:pt x="0" y="73346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6801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300" b="1" dirty="0"/>
                <a:t>A</a:t>
              </a:r>
              <a:r>
                <a:rPr lang="pt-BR" sz="1300" b="1" dirty="0" smtClean="0"/>
                <a:t>rcos </a:t>
              </a:r>
              <a:r>
                <a:rPr lang="pt-BR" sz="1300" b="1" dirty="0"/>
                <a:t>de </a:t>
              </a:r>
              <a:r>
                <a:rPr lang="pt-BR" sz="1300" b="1" dirty="0" err="1"/>
                <a:t>S</a:t>
              </a:r>
              <a:r>
                <a:rPr lang="pt-BR" sz="1300" b="1" dirty="0" err="1" smtClean="0"/>
                <a:t>eguridad</a:t>
              </a:r>
              <a:r>
                <a:rPr lang="pt-BR" sz="1300" b="1" dirty="0" smtClean="0"/>
                <a:t> </a:t>
              </a:r>
              <a:r>
                <a:rPr lang="pt-BR" sz="1300" b="1" dirty="0" err="1"/>
                <a:t>V</a:t>
              </a:r>
              <a:r>
                <a:rPr lang="pt-BR" sz="1300" b="1" dirty="0" err="1" smtClean="0"/>
                <a:t>ial</a:t>
              </a:r>
              <a:r>
                <a:rPr lang="pt-BR" sz="1300" b="1" dirty="0" smtClean="0"/>
                <a:t> Adquiridos.</a:t>
              </a:r>
              <a:endParaRPr lang="es-ES" sz="1300" b="1" kern="1200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4377432" y="3560488"/>
              <a:ext cx="513425" cy="7701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4" name="Grupo 33"/>
          <p:cNvGrpSpPr/>
          <p:nvPr/>
        </p:nvGrpSpPr>
        <p:grpSpPr>
          <a:xfrm>
            <a:off x="6793061" y="4086773"/>
            <a:ext cx="2444884" cy="839410"/>
            <a:chOff x="6956934" y="3560488"/>
            <a:chExt cx="2444884" cy="839410"/>
          </a:xfrm>
        </p:grpSpPr>
        <p:sp>
          <p:nvSpPr>
            <p:cNvPr id="22" name="Forma libre 21"/>
            <p:cNvSpPr/>
            <p:nvPr/>
          </p:nvSpPr>
          <p:spPr>
            <a:xfrm>
              <a:off x="7054729" y="3666433"/>
              <a:ext cx="2347089" cy="733465"/>
            </a:xfrm>
            <a:custGeom>
              <a:avLst/>
              <a:gdLst>
                <a:gd name="connsiteX0" fmla="*/ 0 w 2347089"/>
                <a:gd name="connsiteY0" fmla="*/ 0 h 733465"/>
                <a:gd name="connsiteX1" fmla="*/ 2347089 w 2347089"/>
                <a:gd name="connsiteY1" fmla="*/ 0 h 733465"/>
                <a:gd name="connsiteX2" fmla="*/ 2347089 w 2347089"/>
                <a:gd name="connsiteY2" fmla="*/ 733465 h 733465"/>
                <a:gd name="connsiteX3" fmla="*/ 0 w 2347089"/>
                <a:gd name="connsiteY3" fmla="*/ 733465 h 733465"/>
                <a:gd name="connsiteX4" fmla="*/ 0 w 2347089"/>
                <a:gd name="connsiteY4" fmla="*/ 0 h 7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089" h="733465">
                  <a:moveTo>
                    <a:pt x="0" y="0"/>
                  </a:moveTo>
                  <a:lnTo>
                    <a:pt x="2347089" y="0"/>
                  </a:lnTo>
                  <a:lnTo>
                    <a:pt x="2347089" y="733465"/>
                  </a:lnTo>
                  <a:lnTo>
                    <a:pt x="0" y="73346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6801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 dirty="0" smtClean="0">
                  <a:solidFill>
                    <a:schemeClr val="tx1"/>
                  </a:solidFill>
                </a:rPr>
                <a:t>Creación </a:t>
              </a:r>
              <a:r>
                <a:rPr lang="es-MX" sz="1300" b="1" dirty="0">
                  <a:solidFill>
                    <a:schemeClr val="tx1"/>
                  </a:solidFill>
                </a:rPr>
                <a:t>de las Bases de Operación de los  Municipios de Solidaridad y </a:t>
              </a:r>
              <a:r>
                <a:rPr lang="es-MX" sz="1300" b="1" dirty="0" smtClean="0">
                  <a:solidFill>
                    <a:schemeClr val="tx1"/>
                  </a:solidFill>
                </a:rPr>
                <a:t>Tulum.</a:t>
              </a:r>
              <a:endParaRPr lang="es-MX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6956934" y="3560488"/>
              <a:ext cx="513425" cy="7701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7" name="Grupo 36"/>
          <p:cNvGrpSpPr/>
          <p:nvPr/>
        </p:nvGrpSpPr>
        <p:grpSpPr>
          <a:xfrm>
            <a:off x="9372563" y="4086773"/>
            <a:ext cx="2444884" cy="839410"/>
            <a:chOff x="9536436" y="3560488"/>
            <a:chExt cx="2444884" cy="839410"/>
          </a:xfrm>
        </p:grpSpPr>
        <p:sp>
          <p:nvSpPr>
            <p:cNvPr id="24" name="Forma libre 23"/>
            <p:cNvSpPr/>
            <p:nvPr/>
          </p:nvSpPr>
          <p:spPr>
            <a:xfrm>
              <a:off x="9634231" y="3666433"/>
              <a:ext cx="2347089" cy="733465"/>
            </a:xfrm>
            <a:custGeom>
              <a:avLst/>
              <a:gdLst>
                <a:gd name="connsiteX0" fmla="*/ 0 w 2347089"/>
                <a:gd name="connsiteY0" fmla="*/ 0 h 733465"/>
                <a:gd name="connsiteX1" fmla="*/ 2347089 w 2347089"/>
                <a:gd name="connsiteY1" fmla="*/ 0 h 733465"/>
                <a:gd name="connsiteX2" fmla="*/ 2347089 w 2347089"/>
                <a:gd name="connsiteY2" fmla="*/ 733465 h 733465"/>
                <a:gd name="connsiteX3" fmla="*/ 0 w 2347089"/>
                <a:gd name="connsiteY3" fmla="*/ 733465 h 733465"/>
                <a:gd name="connsiteX4" fmla="*/ 0 w 2347089"/>
                <a:gd name="connsiteY4" fmla="*/ 0 h 7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089" h="733465">
                  <a:moveTo>
                    <a:pt x="0" y="0"/>
                  </a:moveTo>
                  <a:lnTo>
                    <a:pt x="2347089" y="0"/>
                  </a:lnTo>
                  <a:lnTo>
                    <a:pt x="2347089" y="733465"/>
                  </a:lnTo>
                  <a:lnTo>
                    <a:pt x="0" y="73346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6801" tIns="45720" rIns="45720" bIns="45720" numCol="1" spcCol="1270" anchor="ctr" anchorCtr="0">
              <a:noAutofit/>
            </a:bodyPr>
            <a:lstStyle/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b="1" dirty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 dirty="0">
                  <a:solidFill>
                    <a:schemeClr val="tx1"/>
                  </a:solidFill>
                </a:rPr>
                <a:t>Procesos de Calidad Certificados.</a:t>
              </a: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0" b="1" kern="1200" dirty="0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9536436" y="3560488"/>
              <a:ext cx="513425" cy="7701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8" name="Grupo 37"/>
          <p:cNvGrpSpPr/>
          <p:nvPr/>
        </p:nvGrpSpPr>
        <p:grpSpPr>
          <a:xfrm>
            <a:off x="4213559" y="5053962"/>
            <a:ext cx="2444884" cy="839410"/>
            <a:chOff x="4377432" y="4527677"/>
            <a:chExt cx="2444884" cy="839410"/>
          </a:xfrm>
        </p:grpSpPr>
        <p:sp>
          <p:nvSpPr>
            <p:cNvPr id="26" name="Forma libre 25"/>
            <p:cNvSpPr/>
            <p:nvPr/>
          </p:nvSpPr>
          <p:spPr>
            <a:xfrm>
              <a:off x="4475227" y="4633622"/>
              <a:ext cx="2347089" cy="733465"/>
            </a:xfrm>
            <a:custGeom>
              <a:avLst/>
              <a:gdLst>
                <a:gd name="connsiteX0" fmla="*/ 0 w 2347089"/>
                <a:gd name="connsiteY0" fmla="*/ 0 h 733465"/>
                <a:gd name="connsiteX1" fmla="*/ 2347089 w 2347089"/>
                <a:gd name="connsiteY1" fmla="*/ 0 h 733465"/>
                <a:gd name="connsiteX2" fmla="*/ 2347089 w 2347089"/>
                <a:gd name="connsiteY2" fmla="*/ 733465 h 733465"/>
                <a:gd name="connsiteX3" fmla="*/ 0 w 2347089"/>
                <a:gd name="connsiteY3" fmla="*/ 733465 h 733465"/>
                <a:gd name="connsiteX4" fmla="*/ 0 w 2347089"/>
                <a:gd name="connsiteY4" fmla="*/ 0 h 7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089" h="733465">
                  <a:moveTo>
                    <a:pt x="0" y="0"/>
                  </a:moveTo>
                  <a:lnTo>
                    <a:pt x="2347089" y="0"/>
                  </a:lnTo>
                  <a:lnTo>
                    <a:pt x="2347089" y="733465"/>
                  </a:lnTo>
                  <a:lnTo>
                    <a:pt x="0" y="73346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6801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b="1" dirty="0" smtClean="0">
                  <a:solidFill>
                    <a:schemeClr val="tx1"/>
                  </a:solidFill>
                </a:rPr>
                <a:t>Puestos </a:t>
              </a:r>
              <a:r>
                <a:rPr lang="es-ES" sz="1300" b="1" dirty="0">
                  <a:solidFill>
                    <a:schemeClr val="tx1"/>
                  </a:solidFill>
                </a:rPr>
                <a:t>de Mando Regionales Equipados e </a:t>
              </a:r>
              <a:r>
                <a:rPr lang="es-ES" sz="1300" b="1" dirty="0" smtClean="0">
                  <a:solidFill>
                    <a:schemeClr val="tx1"/>
                  </a:solidFill>
                </a:rPr>
                <a:t>Instalados.</a:t>
              </a:r>
              <a:endParaRPr lang="es-ES" sz="13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4377432" y="4527677"/>
              <a:ext cx="513425" cy="7701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9" name="Grupo 38"/>
          <p:cNvGrpSpPr/>
          <p:nvPr/>
        </p:nvGrpSpPr>
        <p:grpSpPr>
          <a:xfrm>
            <a:off x="6793061" y="5053962"/>
            <a:ext cx="2444884" cy="839410"/>
            <a:chOff x="6956934" y="4527677"/>
            <a:chExt cx="2444884" cy="839410"/>
          </a:xfrm>
        </p:grpSpPr>
        <p:sp>
          <p:nvSpPr>
            <p:cNvPr id="28" name="Forma libre 27"/>
            <p:cNvSpPr/>
            <p:nvPr/>
          </p:nvSpPr>
          <p:spPr>
            <a:xfrm>
              <a:off x="7054729" y="4633622"/>
              <a:ext cx="2347089" cy="733465"/>
            </a:xfrm>
            <a:custGeom>
              <a:avLst/>
              <a:gdLst>
                <a:gd name="connsiteX0" fmla="*/ 0 w 2347089"/>
                <a:gd name="connsiteY0" fmla="*/ 0 h 733465"/>
                <a:gd name="connsiteX1" fmla="*/ 2347089 w 2347089"/>
                <a:gd name="connsiteY1" fmla="*/ 0 h 733465"/>
                <a:gd name="connsiteX2" fmla="*/ 2347089 w 2347089"/>
                <a:gd name="connsiteY2" fmla="*/ 733465 h 733465"/>
                <a:gd name="connsiteX3" fmla="*/ 0 w 2347089"/>
                <a:gd name="connsiteY3" fmla="*/ 733465 h 733465"/>
                <a:gd name="connsiteX4" fmla="*/ 0 w 2347089"/>
                <a:gd name="connsiteY4" fmla="*/ 0 h 7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089" h="733465">
                  <a:moveTo>
                    <a:pt x="0" y="0"/>
                  </a:moveTo>
                  <a:lnTo>
                    <a:pt x="2347089" y="0"/>
                  </a:lnTo>
                  <a:lnTo>
                    <a:pt x="2347089" y="733465"/>
                  </a:lnTo>
                  <a:lnTo>
                    <a:pt x="0" y="73346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6801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b="1" kern="1200" dirty="0" smtClean="0">
                  <a:solidFill>
                    <a:schemeClr val="tx1"/>
                  </a:solidFill>
                </a:rPr>
                <a:t>Sistema AVL Instalado.</a:t>
              </a:r>
              <a:endParaRPr lang="es-ES" sz="13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6956934" y="4527677"/>
              <a:ext cx="513425" cy="7701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04" y="1287938"/>
            <a:ext cx="2828789" cy="3444539"/>
          </a:xfrm>
          <a:prstGeom prst="rect">
            <a:avLst/>
          </a:prstGeom>
        </p:spPr>
      </p:pic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728809" y="40798"/>
            <a:ext cx="10313264" cy="9233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s-MX" sz="20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-Heavy" panose="020B0A00000000000000" pitchFamily="34" charset="0"/>
                <a:ea typeface="+mn-ea"/>
                <a:cs typeface="Calibri" pitchFamily="34" charset="0"/>
              </a:rPr>
              <a:t>CUMPLIMIENTO A LAS LÍNEAS DE ACCIÓN DEL PROGRAMA SECTORIAL DE SEGURIDAD </a:t>
            </a:r>
            <a:br>
              <a:rPr lang="es-MX" sz="20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-Heavy" panose="020B0A00000000000000" pitchFamily="34" charset="0"/>
                <a:ea typeface="+mn-ea"/>
                <a:cs typeface="Calibri" pitchFamily="34" charset="0"/>
              </a:rPr>
            </a:br>
            <a:r>
              <a:rPr lang="es-MX" sz="20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-Heavy" panose="020B0A00000000000000" pitchFamily="34" charset="0"/>
                <a:ea typeface="+mn-ea"/>
                <a:cs typeface="Calibri" pitchFamily="34" charset="0"/>
              </a:rPr>
              <a:t>Y PAZ SOCIAL 2018</a:t>
            </a:r>
            <a:endParaRPr lang="es-MX" sz="2000" b="1" spc="300" dirty="0">
              <a:solidFill>
                <a:schemeClr val="tx1">
                  <a:lumMod val="50000"/>
                  <a:lumOff val="50000"/>
                </a:schemeClr>
              </a:solidFill>
              <a:latin typeface="Futura-Heavy" panose="020B0A00000000000000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4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33518"/>
              </p:ext>
            </p:extLst>
          </p:nvPr>
        </p:nvGraphicFramePr>
        <p:xfrm>
          <a:off x="733704" y="4892132"/>
          <a:ext cx="2833684" cy="1097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9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111">
                  <a:extLst>
                    <a:ext uri="{9D8B030D-6E8A-4147-A177-3AD203B41FA5}">
                      <a16:colId xmlns:a16="http://schemas.microsoft.com/office/drawing/2014/main" val="1639444756"/>
                    </a:ext>
                  </a:extLst>
                </a:gridCol>
              </a:tblGrid>
              <a:tr h="48032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Total</a:t>
                      </a:r>
                      <a:r>
                        <a:rPr lang="es-MX" sz="1400" baseline="0" dirty="0" smtClean="0"/>
                        <a:t> de Líneas de Acción</a:t>
                      </a:r>
                      <a:endParaRPr lang="es-MX" sz="14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Líneas</a:t>
                      </a:r>
                      <a:r>
                        <a:rPr lang="es-MX" sz="1400" baseline="0" dirty="0" smtClean="0"/>
                        <a:t> de Acción Cumplida</a:t>
                      </a:r>
                      <a:endParaRPr lang="es-MX" sz="14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Porcentaje de  ejecución</a:t>
                      </a:r>
                      <a:endParaRPr lang="es-MX" sz="14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494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93%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4213559" y="1163970"/>
            <a:ext cx="7603887" cy="1034129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b="1" dirty="0" smtClean="0">
              <a:solidFill>
                <a:schemeClr val="bg1"/>
              </a:solidFill>
              <a:latin typeface="Futura Bk BT" panose="020B0502020204020303" pitchFamily="34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8.- Corresponsabilidad </a:t>
            </a:r>
            <a:r>
              <a:rPr lang="es-MX" b="1" dirty="0">
                <a:solidFill>
                  <a:schemeClr val="bg1"/>
                </a:solidFill>
                <a:latin typeface="Futura Bk BT" panose="020B0502020204020303" pitchFamily="34" charset="0"/>
              </a:rPr>
              <a:t>en la Prevención del Delito y Responsabilidad Vial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b="1" dirty="0" smtClean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4213559" y="2240070"/>
            <a:ext cx="7603888" cy="3653302"/>
            <a:chOff x="4391286" y="1957873"/>
            <a:chExt cx="7603888" cy="3653302"/>
          </a:xfrm>
        </p:grpSpPr>
        <p:grpSp>
          <p:nvGrpSpPr>
            <p:cNvPr id="6" name="Grupo 5"/>
            <p:cNvGrpSpPr/>
            <p:nvPr/>
          </p:nvGrpSpPr>
          <p:grpSpPr>
            <a:xfrm>
              <a:off x="4391286" y="1957873"/>
              <a:ext cx="2444884" cy="839410"/>
              <a:chOff x="4377432" y="1713785"/>
              <a:chExt cx="2444884" cy="839410"/>
            </a:xfrm>
          </p:grpSpPr>
          <p:sp>
            <p:nvSpPr>
              <p:cNvPr id="8" name="Forma libre 7"/>
              <p:cNvSpPr/>
              <p:nvPr/>
            </p:nvSpPr>
            <p:spPr>
              <a:xfrm>
                <a:off x="4475227" y="1819730"/>
                <a:ext cx="2347089" cy="733465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 dirty="0"/>
                  <a:t>Coordinación con los </a:t>
                </a:r>
                <a:r>
                  <a:rPr lang="es-MX" sz="1300" b="1" dirty="0" smtClean="0"/>
                  <a:t>Municipios </a:t>
                </a:r>
                <a:r>
                  <a:rPr lang="es-MX" sz="1300" b="1" dirty="0"/>
                  <a:t>para E</a:t>
                </a:r>
                <a:r>
                  <a:rPr lang="es-MX" sz="1300" b="1" dirty="0" smtClean="0"/>
                  <a:t>stablecer </a:t>
                </a:r>
                <a:r>
                  <a:rPr lang="es-MX" sz="1300" b="1" dirty="0"/>
                  <a:t>un </a:t>
                </a:r>
                <a:r>
                  <a:rPr lang="es-MX" sz="1300" b="1" dirty="0" smtClean="0"/>
                  <a:t>Programa </a:t>
                </a:r>
                <a:r>
                  <a:rPr lang="es-MX" sz="1300" b="1" dirty="0"/>
                  <a:t>de P</a:t>
                </a:r>
                <a:r>
                  <a:rPr lang="es-MX" sz="1300" b="1" dirty="0" smtClean="0"/>
                  <a:t>revención.</a:t>
                </a:r>
                <a:endParaRPr lang="es-ES" sz="1300" b="1" kern="1200" dirty="0"/>
              </a:p>
            </p:txBody>
          </p:sp>
          <p:sp>
            <p:nvSpPr>
              <p:cNvPr id="9" name="Rectángulo 8"/>
              <p:cNvSpPr/>
              <p:nvPr/>
            </p:nvSpPr>
            <p:spPr>
              <a:xfrm>
                <a:off x="4377432" y="1713785"/>
                <a:ext cx="513425" cy="77013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2" name="Grupo 31"/>
            <p:cNvGrpSpPr/>
            <p:nvPr/>
          </p:nvGrpSpPr>
          <p:grpSpPr>
            <a:xfrm>
              <a:off x="6970788" y="1957873"/>
              <a:ext cx="2444884" cy="839410"/>
              <a:chOff x="6956934" y="1713785"/>
              <a:chExt cx="2444884" cy="839410"/>
            </a:xfrm>
          </p:grpSpPr>
          <p:sp>
            <p:nvSpPr>
              <p:cNvPr id="10" name="Forma libre 9"/>
              <p:cNvSpPr/>
              <p:nvPr/>
            </p:nvSpPr>
            <p:spPr>
              <a:xfrm>
                <a:off x="7054729" y="1819730"/>
                <a:ext cx="2347089" cy="733465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300" b="1" dirty="0"/>
                  <a:t>Recorridos en </a:t>
                </a:r>
                <a:r>
                  <a:rPr lang="es-ES" sz="1300" b="1" dirty="0" smtClean="0"/>
                  <a:t>Zonas </a:t>
                </a:r>
                <a:r>
                  <a:rPr lang="es-ES" sz="1300" b="1" dirty="0"/>
                  <a:t>de A</a:t>
                </a:r>
                <a:r>
                  <a:rPr lang="es-ES" sz="1300" b="1" dirty="0" smtClean="0"/>
                  <a:t>lta </a:t>
                </a:r>
                <a:r>
                  <a:rPr lang="es-ES" sz="1300" b="1" dirty="0"/>
                  <a:t>I</a:t>
                </a:r>
                <a:r>
                  <a:rPr lang="es-ES" sz="1300" b="1" dirty="0" smtClean="0"/>
                  <a:t>ncidencia </a:t>
                </a:r>
                <a:r>
                  <a:rPr lang="es-ES" sz="1300" b="1" dirty="0"/>
                  <a:t>D</a:t>
                </a:r>
                <a:r>
                  <a:rPr lang="es-ES" sz="1300" b="1" dirty="0" smtClean="0"/>
                  <a:t>elictiva.</a:t>
                </a:r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6956934" y="1713785"/>
                <a:ext cx="513425" cy="77013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5" name="Grupo 34"/>
            <p:cNvGrpSpPr/>
            <p:nvPr/>
          </p:nvGrpSpPr>
          <p:grpSpPr>
            <a:xfrm>
              <a:off x="9550290" y="1957873"/>
              <a:ext cx="2444884" cy="839410"/>
              <a:chOff x="9536436" y="1713785"/>
              <a:chExt cx="2444884" cy="839410"/>
            </a:xfrm>
          </p:grpSpPr>
          <p:sp>
            <p:nvSpPr>
              <p:cNvPr id="12" name="Forma libre 11"/>
              <p:cNvSpPr/>
              <p:nvPr/>
            </p:nvSpPr>
            <p:spPr>
              <a:xfrm>
                <a:off x="9634231" y="1819730"/>
                <a:ext cx="2347089" cy="733465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just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1000" b="1" dirty="0"/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 dirty="0"/>
                  <a:t>C</a:t>
                </a:r>
                <a:r>
                  <a:rPr lang="es-MX" sz="1300" b="1" dirty="0" smtClean="0"/>
                  <a:t>ampañas </a:t>
                </a:r>
                <a:r>
                  <a:rPr lang="es-MX" sz="1300" b="1" dirty="0"/>
                  <a:t>de </a:t>
                </a:r>
                <a:r>
                  <a:rPr lang="es-MX" sz="1300" b="1" dirty="0" smtClean="0"/>
                  <a:t>Concientización de Prevención del Delito.</a:t>
                </a:r>
                <a:endParaRPr lang="es-MX" sz="1300" b="1" dirty="0"/>
              </a:p>
              <a:p>
                <a:pPr lvl="0" algn="just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1000" b="1" kern="1200" dirty="0"/>
              </a:p>
            </p:txBody>
          </p:sp>
          <p:sp>
            <p:nvSpPr>
              <p:cNvPr id="13" name="Rectángulo 12"/>
              <p:cNvSpPr/>
              <p:nvPr/>
            </p:nvSpPr>
            <p:spPr>
              <a:xfrm>
                <a:off x="9536436" y="1713785"/>
                <a:ext cx="513425" cy="77013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7" name="Grupo 6"/>
            <p:cNvGrpSpPr/>
            <p:nvPr/>
          </p:nvGrpSpPr>
          <p:grpSpPr>
            <a:xfrm>
              <a:off x="4391286" y="2881224"/>
              <a:ext cx="2444884" cy="839410"/>
              <a:chOff x="4377432" y="2637136"/>
              <a:chExt cx="2444884" cy="839410"/>
            </a:xfrm>
          </p:grpSpPr>
          <p:sp>
            <p:nvSpPr>
              <p:cNvPr id="14" name="Forma libre 13"/>
              <p:cNvSpPr/>
              <p:nvPr/>
            </p:nvSpPr>
            <p:spPr>
              <a:xfrm>
                <a:off x="4475227" y="2743081"/>
                <a:ext cx="2347089" cy="733465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 dirty="0"/>
                  <a:t>Programas de </a:t>
                </a:r>
                <a:r>
                  <a:rPr lang="es-MX" sz="1300" b="1" dirty="0" smtClean="0"/>
                  <a:t>Prevención </a:t>
                </a:r>
                <a:r>
                  <a:rPr lang="es-MX" sz="1300" b="1" dirty="0"/>
                  <a:t>de la V</a:t>
                </a:r>
                <a:r>
                  <a:rPr lang="es-MX" sz="1300" b="1" dirty="0" smtClean="0"/>
                  <a:t>iolencia Escolar </a:t>
                </a:r>
                <a:r>
                  <a:rPr lang="es-MX" sz="1300" b="1" dirty="0"/>
                  <a:t>I</a:t>
                </a:r>
                <a:r>
                  <a:rPr lang="es-MX" sz="1300" b="1" dirty="0" smtClean="0"/>
                  <a:t>mplementados.</a:t>
                </a:r>
                <a:endParaRPr lang="es-ES" sz="1300" b="1" kern="1200" dirty="0"/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4377432" y="2637136"/>
                <a:ext cx="513425" cy="77013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3" name="Grupo 32"/>
            <p:cNvGrpSpPr/>
            <p:nvPr/>
          </p:nvGrpSpPr>
          <p:grpSpPr>
            <a:xfrm>
              <a:off x="6970788" y="2881224"/>
              <a:ext cx="2444884" cy="839410"/>
              <a:chOff x="6956934" y="2637136"/>
              <a:chExt cx="2444884" cy="839410"/>
            </a:xfrm>
          </p:grpSpPr>
          <p:sp>
            <p:nvSpPr>
              <p:cNvPr id="16" name="Forma libre 15"/>
              <p:cNvSpPr/>
              <p:nvPr/>
            </p:nvSpPr>
            <p:spPr>
              <a:xfrm>
                <a:off x="7054729" y="2743081"/>
                <a:ext cx="2347089" cy="733465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 dirty="0" smtClean="0"/>
                  <a:t>Programa </a:t>
                </a:r>
                <a:r>
                  <a:rPr lang="es-MX" sz="1300" b="1" dirty="0"/>
                  <a:t>de P</a:t>
                </a:r>
                <a:r>
                  <a:rPr lang="es-MX" sz="1300" b="1" dirty="0" smtClean="0"/>
                  <a:t>roximidad Ciudadana Implementado.</a:t>
                </a:r>
                <a:endParaRPr lang="es-ES" sz="1300" b="1" kern="1200" dirty="0"/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6956934" y="2637136"/>
                <a:ext cx="513425" cy="77013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6" name="Grupo 35"/>
            <p:cNvGrpSpPr/>
            <p:nvPr/>
          </p:nvGrpSpPr>
          <p:grpSpPr>
            <a:xfrm>
              <a:off x="9550290" y="2881224"/>
              <a:ext cx="2444884" cy="839410"/>
              <a:chOff x="9536436" y="2637136"/>
              <a:chExt cx="2444884" cy="839410"/>
            </a:xfrm>
          </p:grpSpPr>
          <p:sp>
            <p:nvSpPr>
              <p:cNvPr id="18" name="Forma libre 17"/>
              <p:cNvSpPr/>
              <p:nvPr/>
            </p:nvSpPr>
            <p:spPr>
              <a:xfrm>
                <a:off x="9634231" y="2743081"/>
                <a:ext cx="2347089" cy="733465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 dirty="0" smtClean="0"/>
                  <a:t>Programa de Alcoholímetro </a:t>
                </a:r>
                <a:r>
                  <a:rPr lang="es-MX" sz="1300" b="1" dirty="0"/>
                  <a:t>I</a:t>
                </a:r>
                <a:r>
                  <a:rPr lang="es-MX" sz="1300" b="1" dirty="0" smtClean="0"/>
                  <a:t>mplementado.</a:t>
                </a:r>
                <a:endParaRPr lang="es-ES" sz="1300" b="1" kern="1200" dirty="0"/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9536436" y="2637136"/>
                <a:ext cx="513425" cy="77013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1" name="Grupo 30"/>
            <p:cNvGrpSpPr/>
            <p:nvPr/>
          </p:nvGrpSpPr>
          <p:grpSpPr>
            <a:xfrm>
              <a:off x="4391286" y="3804576"/>
              <a:ext cx="2444884" cy="839410"/>
              <a:chOff x="4377432" y="3560488"/>
              <a:chExt cx="2444884" cy="839410"/>
            </a:xfrm>
          </p:grpSpPr>
          <p:sp>
            <p:nvSpPr>
              <p:cNvPr id="20" name="Forma libre 19"/>
              <p:cNvSpPr/>
              <p:nvPr/>
            </p:nvSpPr>
            <p:spPr>
              <a:xfrm>
                <a:off x="4475227" y="3666433"/>
                <a:ext cx="2347089" cy="733465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300" b="1" dirty="0" smtClean="0">
                    <a:solidFill>
                      <a:schemeClr val="tx1"/>
                    </a:solidFill>
                  </a:rPr>
                  <a:t>Presencia </a:t>
                </a:r>
                <a:r>
                  <a:rPr lang="es-ES" sz="1300" b="1" dirty="0">
                    <a:solidFill>
                      <a:schemeClr val="tx1"/>
                    </a:solidFill>
                  </a:rPr>
                  <a:t>P</a:t>
                </a:r>
                <a:r>
                  <a:rPr lang="es-ES" sz="1300" b="1" dirty="0" smtClean="0">
                    <a:solidFill>
                      <a:schemeClr val="tx1"/>
                    </a:solidFill>
                  </a:rPr>
                  <a:t>olicial Incrementada.</a:t>
                </a:r>
                <a:endParaRPr lang="es-ES" sz="13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ángulo 20"/>
              <p:cNvSpPr/>
              <p:nvPr/>
            </p:nvSpPr>
            <p:spPr>
              <a:xfrm>
                <a:off x="4377432" y="3560488"/>
                <a:ext cx="513425" cy="77013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4" name="Grupo 33"/>
            <p:cNvGrpSpPr/>
            <p:nvPr/>
          </p:nvGrpSpPr>
          <p:grpSpPr>
            <a:xfrm>
              <a:off x="6970788" y="3804576"/>
              <a:ext cx="2444884" cy="839410"/>
              <a:chOff x="6956934" y="3560488"/>
              <a:chExt cx="2444884" cy="839410"/>
            </a:xfrm>
          </p:grpSpPr>
          <p:sp>
            <p:nvSpPr>
              <p:cNvPr id="22" name="Forma libre 21"/>
              <p:cNvSpPr/>
              <p:nvPr/>
            </p:nvSpPr>
            <p:spPr>
              <a:xfrm>
                <a:off x="7054729" y="3666433"/>
                <a:ext cx="2347089" cy="733465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 dirty="0" smtClean="0"/>
                  <a:t>Campañas </a:t>
                </a:r>
                <a:r>
                  <a:rPr lang="es-MX" sz="1300" b="1" dirty="0"/>
                  <a:t>de D</a:t>
                </a:r>
                <a:r>
                  <a:rPr lang="es-MX" sz="1300" b="1" dirty="0" smtClean="0"/>
                  <a:t>ifusión del Servicio de Emergencias 911 y Denuncia Anónima 089.  </a:t>
                </a:r>
                <a:endParaRPr lang="es-ES" sz="1300" b="1" dirty="0" smtClean="0"/>
              </a:p>
            </p:txBody>
          </p:sp>
          <p:sp>
            <p:nvSpPr>
              <p:cNvPr id="23" name="Rectángulo 22"/>
              <p:cNvSpPr/>
              <p:nvPr/>
            </p:nvSpPr>
            <p:spPr>
              <a:xfrm>
                <a:off x="6956934" y="3560488"/>
                <a:ext cx="513425" cy="77013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7" name="Grupo 36"/>
            <p:cNvGrpSpPr/>
            <p:nvPr/>
          </p:nvGrpSpPr>
          <p:grpSpPr>
            <a:xfrm>
              <a:off x="9550290" y="3804576"/>
              <a:ext cx="2444884" cy="839410"/>
              <a:chOff x="9536436" y="3560488"/>
              <a:chExt cx="2444884" cy="839410"/>
            </a:xfrm>
          </p:grpSpPr>
          <p:sp>
            <p:nvSpPr>
              <p:cNvPr id="24" name="Forma libre 23"/>
              <p:cNvSpPr/>
              <p:nvPr/>
            </p:nvSpPr>
            <p:spPr>
              <a:xfrm>
                <a:off x="9634231" y="3666433"/>
                <a:ext cx="2347089" cy="733465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 dirty="0" smtClean="0"/>
                  <a:t>Esquemas </a:t>
                </a:r>
                <a:r>
                  <a:rPr lang="es-MX" sz="1300" b="1" dirty="0"/>
                  <a:t>de </a:t>
                </a:r>
                <a:r>
                  <a:rPr lang="es-MX" sz="1300" b="1" dirty="0" smtClean="0"/>
                  <a:t>Control </a:t>
                </a:r>
                <a:r>
                  <a:rPr lang="es-MX" sz="1300" b="1" dirty="0"/>
                  <a:t>de </a:t>
                </a:r>
                <a:r>
                  <a:rPr lang="es-MX" sz="1300" b="1" dirty="0" smtClean="0"/>
                  <a:t>Límites </a:t>
                </a:r>
                <a:r>
                  <a:rPr lang="es-MX" sz="1300" b="1" dirty="0"/>
                  <a:t>de V</a:t>
                </a:r>
                <a:r>
                  <a:rPr lang="es-MX" sz="1300" b="1" dirty="0" smtClean="0"/>
                  <a:t>elocidad </a:t>
                </a:r>
                <a:r>
                  <a:rPr lang="es-MX" sz="1300" b="1" dirty="0"/>
                  <a:t>I</a:t>
                </a:r>
                <a:r>
                  <a:rPr lang="es-MX" sz="1300" b="1" dirty="0" smtClean="0"/>
                  <a:t>mplementados.</a:t>
                </a:r>
                <a:endParaRPr lang="es-ES" sz="1300" b="1" kern="1200" dirty="0"/>
              </a:p>
            </p:txBody>
          </p:sp>
          <p:sp>
            <p:nvSpPr>
              <p:cNvPr id="25" name="Rectángulo 24"/>
              <p:cNvSpPr/>
              <p:nvPr/>
            </p:nvSpPr>
            <p:spPr>
              <a:xfrm>
                <a:off x="9536436" y="3560488"/>
                <a:ext cx="513425" cy="77013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8" name="Grupo 37"/>
            <p:cNvGrpSpPr/>
            <p:nvPr/>
          </p:nvGrpSpPr>
          <p:grpSpPr>
            <a:xfrm>
              <a:off x="4391286" y="4771765"/>
              <a:ext cx="2444884" cy="839410"/>
              <a:chOff x="4377432" y="4527677"/>
              <a:chExt cx="2444884" cy="839410"/>
            </a:xfrm>
          </p:grpSpPr>
          <p:sp>
            <p:nvSpPr>
              <p:cNvPr id="26" name="Forma libre 25"/>
              <p:cNvSpPr/>
              <p:nvPr/>
            </p:nvSpPr>
            <p:spPr>
              <a:xfrm>
                <a:off x="4475227" y="4633622"/>
                <a:ext cx="2347089" cy="733465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 dirty="0"/>
                  <a:t>Jornadas de </a:t>
                </a:r>
                <a:r>
                  <a:rPr lang="es-MX" sz="1300" b="1" dirty="0" smtClean="0"/>
                  <a:t>Prevención </a:t>
                </a:r>
                <a:r>
                  <a:rPr lang="es-MX" sz="1300" b="1" dirty="0"/>
                  <a:t>del </a:t>
                </a:r>
                <a:r>
                  <a:rPr lang="es-MX" sz="1300" b="1" dirty="0" smtClean="0"/>
                  <a:t>Delito. </a:t>
                </a:r>
                <a:endParaRPr lang="es-ES" sz="1300" b="1" kern="1200" dirty="0"/>
              </a:p>
            </p:txBody>
          </p:sp>
          <p:sp>
            <p:nvSpPr>
              <p:cNvPr id="27" name="Rectángulo 26"/>
              <p:cNvSpPr/>
              <p:nvPr/>
            </p:nvSpPr>
            <p:spPr>
              <a:xfrm>
                <a:off x="4377432" y="4527677"/>
                <a:ext cx="513425" cy="77013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9" name="Grupo 38"/>
            <p:cNvGrpSpPr/>
            <p:nvPr/>
          </p:nvGrpSpPr>
          <p:grpSpPr>
            <a:xfrm>
              <a:off x="6970788" y="4771765"/>
              <a:ext cx="2444884" cy="839410"/>
              <a:chOff x="6956934" y="4527677"/>
              <a:chExt cx="2444884" cy="839410"/>
            </a:xfrm>
          </p:grpSpPr>
          <p:sp>
            <p:nvSpPr>
              <p:cNvPr id="28" name="Forma libre 27"/>
              <p:cNvSpPr/>
              <p:nvPr/>
            </p:nvSpPr>
            <p:spPr>
              <a:xfrm>
                <a:off x="7054729" y="4633622"/>
                <a:ext cx="2347089" cy="733465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1100" b="1" dirty="0" smtClean="0"/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 dirty="0" smtClean="0"/>
                  <a:t>Plan </a:t>
                </a:r>
                <a:r>
                  <a:rPr lang="es-MX" sz="1300" b="1" dirty="0"/>
                  <a:t>O</a:t>
                </a:r>
                <a:r>
                  <a:rPr lang="es-MX" sz="1300" b="1" dirty="0" smtClean="0"/>
                  <a:t>perativo en Materia </a:t>
                </a:r>
                <a:r>
                  <a:rPr lang="es-MX" sz="1300" b="1" dirty="0"/>
                  <a:t>V</a:t>
                </a:r>
                <a:r>
                  <a:rPr lang="es-MX" sz="1300" b="1" dirty="0" smtClean="0"/>
                  <a:t>ial </a:t>
                </a:r>
                <a:r>
                  <a:rPr lang="es-MX" sz="1300" b="1" dirty="0"/>
                  <a:t>I</a:t>
                </a:r>
                <a:r>
                  <a:rPr lang="es-MX" sz="1300" b="1" dirty="0" smtClean="0"/>
                  <a:t>mplementado.</a:t>
                </a:r>
                <a:endParaRPr lang="es-MX" sz="1300" b="1" dirty="0"/>
              </a:p>
              <a:p>
                <a:pPr lvl="0" algn="just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1100" b="1" kern="1200" dirty="0"/>
              </a:p>
            </p:txBody>
          </p:sp>
          <p:sp>
            <p:nvSpPr>
              <p:cNvPr id="29" name="Rectángulo 28"/>
              <p:cNvSpPr/>
              <p:nvPr/>
            </p:nvSpPr>
            <p:spPr>
              <a:xfrm>
                <a:off x="6956934" y="4527677"/>
                <a:ext cx="513425" cy="77013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99" y="1287938"/>
            <a:ext cx="2828789" cy="3444539"/>
          </a:xfrm>
          <a:prstGeom prst="rect">
            <a:avLst/>
          </a:prstGeom>
        </p:spPr>
      </p:pic>
      <p:sp>
        <p:nvSpPr>
          <p:cNvPr id="42" name="Título 1"/>
          <p:cNvSpPr>
            <a:spLocks noGrp="1"/>
          </p:cNvSpPr>
          <p:nvPr>
            <p:ph type="title"/>
          </p:nvPr>
        </p:nvSpPr>
        <p:spPr>
          <a:xfrm>
            <a:off x="728809" y="40798"/>
            <a:ext cx="10313264" cy="9233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s-MX" sz="20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-Heavy" panose="020B0A00000000000000" pitchFamily="34" charset="0"/>
                <a:ea typeface="+mn-ea"/>
                <a:cs typeface="Calibri" pitchFamily="34" charset="0"/>
              </a:rPr>
              <a:t>CUMPLIMIENTO A LAS LÍNEAS DE ACCIÓN DEL PROGRAMA SECTORIAL DE SEGURIDAD </a:t>
            </a:r>
            <a:br>
              <a:rPr lang="es-MX" sz="20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-Heavy" panose="020B0A00000000000000" pitchFamily="34" charset="0"/>
                <a:ea typeface="+mn-ea"/>
                <a:cs typeface="Calibri" pitchFamily="34" charset="0"/>
              </a:rPr>
            </a:br>
            <a:r>
              <a:rPr lang="es-MX" sz="20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-Heavy" panose="020B0A00000000000000" pitchFamily="34" charset="0"/>
                <a:ea typeface="+mn-ea"/>
                <a:cs typeface="Calibri" pitchFamily="34" charset="0"/>
              </a:rPr>
              <a:t>Y PAZ SOCIAL 2018</a:t>
            </a:r>
            <a:endParaRPr lang="es-MX" sz="2000" b="1" spc="300" dirty="0">
              <a:solidFill>
                <a:schemeClr val="tx1">
                  <a:lumMod val="50000"/>
                  <a:lumOff val="50000"/>
                </a:schemeClr>
              </a:solidFill>
              <a:latin typeface="Futura-Heavy" panose="020B0A00000000000000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213559" y="1163970"/>
            <a:ext cx="7603887" cy="1034129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b="1" dirty="0" smtClean="0">
              <a:solidFill>
                <a:schemeClr val="bg1"/>
              </a:solidFill>
              <a:latin typeface="Futura Bk BT" panose="020B0502020204020303" pitchFamily="34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>
                <a:solidFill>
                  <a:schemeClr val="bg1"/>
                </a:solidFill>
                <a:latin typeface="Futura Bk BT" panose="020B0502020204020303" pitchFamily="34" charset="0"/>
              </a:rPr>
              <a:t>9</a:t>
            </a:r>
            <a:r>
              <a:rPr lang="es-MX" b="1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.- Sistema Penitenciario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b="1" dirty="0" smtClean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81628"/>
              </p:ext>
            </p:extLst>
          </p:nvPr>
        </p:nvGraphicFramePr>
        <p:xfrm>
          <a:off x="728809" y="4890820"/>
          <a:ext cx="2833684" cy="1097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9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111">
                  <a:extLst>
                    <a:ext uri="{9D8B030D-6E8A-4147-A177-3AD203B41FA5}">
                      <a16:colId xmlns:a16="http://schemas.microsoft.com/office/drawing/2014/main" val="1639444756"/>
                    </a:ext>
                  </a:extLst>
                </a:gridCol>
              </a:tblGrid>
              <a:tr h="48032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Total</a:t>
                      </a:r>
                      <a:r>
                        <a:rPr lang="es-MX" sz="1400" baseline="0" dirty="0" smtClean="0"/>
                        <a:t> de Líneas de Acción</a:t>
                      </a:r>
                      <a:endParaRPr lang="es-MX" sz="1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Líneas</a:t>
                      </a:r>
                      <a:r>
                        <a:rPr lang="es-MX" sz="1400" baseline="0" dirty="0" smtClean="0"/>
                        <a:t> de Acción Cumplida</a:t>
                      </a:r>
                      <a:endParaRPr lang="es-MX" sz="1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Porcentaje de  ejecución</a:t>
                      </a:r>
                      <a:endParaRPr lang="es-MX" sz="1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494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87%</a:t>
                      </a:r>
                      <a:endParaRPr lang="es-MX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0" name="Grupo 49"/>
          <p:cNvGrpSpPr/>
          <p:nvPr/>
        </p:nvGrpSpPr>
        <p:grpSpPr>
          <a:xfrm>
            <a:off x="4213559" y="2240070"/>
            <a:ext cx="7603888" cy="3674115"/>
            <a:chOff x="4391286" y="1957873"/>
            <a:chExt cx="7603888" cy="3674115"/>
          </a:xfrm>
        </p:grpSpPr>
        <p:grpSp>
          <p:nvGrpSpPr>
            <p:cNvPr id="46" name="Grupo 45"/>
            <p:cNvGrpSpPr/>
            <p:nvPr/>
          </p:nvGrpSpPr>
          <p:grpSpPr>
            <a:xfrm>
              <a:off x="4391286" y="1957873"/>
              <a:ext cx="7603888" cy="3653302"/>
              <a:chOff x="4391286" y="1957873"/>
              <a:chExt cx="7603888" cy="3653302"/>
            </a:xfrm>
          </p:grpSpPr>
          <p:grpSp>
            <p:nvGrpSpPr>
              <p:cNvPr id="6" name="Grupo 5"/>
              <p:cNvGrpSpPr/>
              <p:nvPr/>
            </p:nvGrpSpPr>
            <p:grpSpPr>
              <a:xfrm>
                <a:off x="4391286" y="1957873"/>
                <a:ext cx="2444884" cy="839410"/>
                <a:chOff x="4377432" y="1713785"/>
                <a:chExt cx="2444884" cy="839410"/>
              </a:xfrm>
            </p:grpSpPr>
            <p:sp>
              <p:nvSpPr>
                <p:cNvPr id="8" name="Forma libre 7"/>
                <p:cNvSpPr/>
                <p:nvPr/>
              </p:nvSpPr>
              <p:spPr>
                <a:xfrm>
                  <a:off x="4475227" y="1819730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300" b="1" dirty="0" smtClean="0"/>
                    <a:t>Diagnóstico </a:t>
                  </a:r>
                  <a:r>
                    <a:rPr lang="es-ES" sz="1300" b="1" dirty="0"/>
                    <a:t>P</a:t>
                  </a:r>
                  <a:r>
                    <a:rPr lang="es-ES" sz="1300" b="1" dirty="0" smtClean="0"/>
                    <a:t>enitenciario Realizado.</a:t>
                  </a:r>
                  <a:endParaRPr lang="es-ES" sz="1300" b="1" kern="1200" dirty="0"/>
                </a:p>
              </p:txBody>
            </p:sp>
            <p:sp>
              <p:nvSpPr>
                <p:cNvPr id="9" name="Rectángulo 8"/>
                <p:cNvSpPr/>
                <p:nvPr/>
              </p:nvSpPr>
              <p:spPr>
                <a:xfrm>
                  <a:off x="4377432" y="1713785"/>
                  <a:ext cx="513425" cy="77013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2" name="Grupo 31"/>
              <p:cNvGrpSpPr/>
              <p:nvPr/>
            </p:nvGrpSpPr>
            <p:grpSpPr>
              <a:xfrm>
                <a:off x="6970788" y="1957873"/>
                <a:ext cx="2444884" cy="839410"/>
                <a:chOff x="6956934" y="1713785"/>
                <a:chExt cx="2444884" cy="839410"/>
              </a:xfrm>
            </p:grpSpPr>
            <p:sp>
              <p:nvSpPr>
                <p:cNvPr id="10" name="Forma libre 9"/>
                <p:cNvSpPr/>
                <p:nvPr/>
              </p:nvSpPr>
              <p:spPr>
                <a:xfrm>
                  <a:off x="7054729" y="1819730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300" b="1" dirty="0" smtClean="0"/>
                    <a:t>Infraestructura Penitenciaria Fortalecida. </a:t>
                  </a:r>
                  <a:endParaRPr lang="es-ES" sz="1300" b="1" kern="1200" dirty="0"/>
                </a:p>
              </p:txBody>
            </p:sp>
            <p:sp>
              <p:nvSpPr>
                <p:cNvPr id="11" name="Rectángulo 10"/>
                <p:cNvSpPr/>
                <p:nvPr/>
              </p:nvSpPr>
              <p:spPr>
                <a:xfrm>
                  <a:off x="6956934" y="1713785"/>
                  <a:ext cx="513425" cy="77013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5" name="Grupo 34"/>
              <p:cNvGrpSpPr/>
              <p:nvPr/>
            </p:nvGrpSpPr>
            <p:grpSpPr>
              <a:xfrm>
                <a:off x="9550290" y="1957873"/>
                <a:ext cx="2444884" cy="839410"/>
                <a:chOff x="9536436" y="1713785"/>
                <a:chExt cx="2444884" cy="839410"/>
              </a:xfrm>
            </p:grpSpPr>
            <p:sp>
              <p:nvSpPr>
                <p:cNvPr id="12" name="Forma libre 11"/>
                <p:cNvSpPr/>
                <p:nvPr/>
              </p:nvSpPr>
              <p:spPr>
                <a:xfrm>
                  <a:off x="9634231" y="1819730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300" b="1" dirty="0"/>
                    <a:t>Plantilla de </a:t>
                  </a:r>
                  <a:r>
                    <a:rPr lang="es-ES" sz="1300" b="1" dirty="0" smtClean="0"/>
                    <a:t>Personal </a:t>
                  </a:r>
                  <a:r>
                    <a:rPr lang="es-ES" sz="1300" b="1" dirty="0"/>
                    <a:t>I</a:t>
                  </a:r>
                  <a:r>
                    <a:rPr lang="es-ES" sz="1300" b="1" dirty="0" smtClean="0"/>
                    <a:t>ncrementada.</a:t>
                  </a:r>
                  <a:endParaRPr lang="es-ES" sz="1300" b="1" kern="1200" dirty="0"/>
                </a:p>
              </p:txBody>
            </p:sp>
            <p:sp>
              <p:nvSpPr>
                <p:cNvPr id="13" name="Rectángulo 12"/>
                <p:cNvSpPr/>
                <p:nvPr/>
              </p:nvSpPr>
              <p:spPr>
                <a:xfrm>
                  <a:off x="9536436" y="1713785"/>
                  <a:ext cx="513425" cy="77013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7" name="Grupo 6"/>
              <p:cNvGrpSpPr/>
              <p:nvPr/>
            </p:nvGrpSpPr>
            <p:grpSpPr>
              <a:xfrm>
                <a:off x="4391286" y="2881224"/>
                <a:ext cx="2444884" cy="839410"/>
                <a:chOff x="4377432" y="2637136"/>
                <a:chExt cx="2444884" cy="839410"/>
              </a:xfrm>
            </p:grpSpPr>
            <p:sp>
              <p:nvSpPr>
                <p:cNvPr id="14" name="Forma libre 13"/>
                <p:cNvSpPr/>
                <p:nvPr/>
              </p:nvSpPr>
              <p:spPr>
                <a:xfrm>
                  <a:off x="4475227" y="2743081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sz="1300" b="1" dirty="0"/>
                    <a:t>Centros de Reinserción </a:t>
                  </a:r>
                  <a:r>
                    <a:rPr lang="es-MX" sz="1300" b="1" dirty="0" smtClean="0"/>
                    <a:t>Social en el Estado Equipados.</a:t>
                  </a:r>
                  <a:endParaRPr lang="es-ES" sz="1300" b="1" kern="1200" dirty="0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4377432" y="2637136"/>
                  <a:ext cx="513425" cy="77013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3" name="Grupo 32"/>
              <p:cNvGrpSpPr/>
              <p:nvPr/>
            </p:nvGrpSpPr>
            <p:grpSpPr>
              <a:xfrm>
                <a:off x="6970788" y="2881224"/>
                <a:ext cx="2444884" cy="839410"/>
                <a:chOff x="6956934" y="2637136"/>
                <a:chExt cx="2444884" cy="839410"/>
              </a:xfrm>
            </p:grpSpPr>
            <p:sp>
              <p:nvSpPr>
                <p:cNvPr id="16" name="Forma libre 15"/>
                <p:cNvSpPr/>
                <p:nvPr/>
              </p:nvSpPr>
              <p:spPr>
                <a:xfrm>
                  <a:off x="7054729" y="2743081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300" b="1" dirty="0"/>
                    <a:t>Programa </a:t>
                  </a:r>
                  <a:r>
                    <a:rPr lang="es-ES" sz="1300" b="1" dirty="0" smtClean="0"/>
                    <a:t>Integral </a:t>
                  </a:r>
                  <a:r>
                    <a:rPr lang="es-ES" sz="1300" b="1" dirty="0"/>
                    <a:t>de </a:t>
                  </a:r>
                  <a:r>
                    <a:rPr lang="es-ES" sz="1300" b="1" dirty="0" smtClean="0"/>
                    <a:t>Reinserción Social </a:t>
                  </a:r>
                  <a:r>
                    <a:rPr lang="es-ES" sz="1300" b="1" dirty="0"/>
                    <a:t>I</a:t>
                  </a:r>
                  <a:r>
                    <a:rPr lang="es-ES" sz="1300" b="1" dirty="0" smtClean="0"/>
                    <a:t>mplementado.</a:t>
                  </a:r>
                  <a:endParaRPr lang="es-ES" sz="1300" b="1" kern="1200" dirty="0"/>
                </a:p>
              </p:txBody>
            </p:sp>
            <p:sp>
              <p:nvSpPr>
                <p:cNvPr id="17" name="Rectángulo 16"/>
                <p:cNvSpPr/>
                <p:nvPr/>
              </p:nvSpPr>
              <p:spPr>
                <a:xfrm>
                  <a:off x="6956934" y="2637136"/>
                  <a:ext cx="513425" cy="77013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6" name="Grupo 35"/>
              <p:cNvGrpSpPr/>
              <p:nvPr/>
            </p:nvGrpSpPr>
            <p:grpSpPr>
              <a:xfrm>
                <a:off x="9550290" y="2881224"/>
                <a:ext cx="2444884" cy="839410"/>
                <a:chOff x="9536436" y="2637136"/>
                <a:chExt cx="2444884" cy="839410"/>
              </a:xfrm>
            </p:grpSpPr>
            <p:sp>
              <p:nvSpPr>
                <p:cNvPr id="18" name="Forma libre 17"/>
                <p:cNvSpPr/>
                <p:nvPr/>
              </p:nvSpPr>
              <p:spPr>
                <a:xfrm>
                  <a:off x="9634231" y="2743081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300" b="1" dirty="0" smtClean="0"/>
                    <a:t>Plan de Acción </a:t>
                  </a:r>
                  <a:r>
                    <a:rPr lang="es-MX" sz="1300" b="1" dirty="0"/>
                    <a:t>P</a:t>
                  </a:r>
                  <a:r>
                    <a:rPr lang="es-MX" sz="1300" b="1" dirty="0" smtClean="0"/>
                    <a:t>ara Operar </a:t>
                  </a:r>
                  <a:r>
                    <a:rPr lang="es-MX" sz="1300" b="1" dirty="0"/>
                    <a:t>el Centro de Ejecución de Medidas para Adolescentes.</a:t>
                  </a:r>
                  <a:endParaRPr lang="es-ES" sz="1300" b="1" kern="1200" dirty="0"/>
                </a:p>
              </p:txBody>
            </p:sp>
            <p:sp>
              <p:nvSpPr>
                <p:cNvPr id="19" name="Rectángulo 18"/>
                <p:cNvSpPr/>
                <p:nvPr/>
              </p:nvSpPr>
              <p:spPr>
                <a:xfrm>
                  <a:off x="9536436" y="2637136"/>
                  <a:ext cx="513425" cy="77013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1" name="Grupo 30"/>
              <p:cNvGrpSpPr/>
              <p:nvPr/>
            </p:nvGrpSpPr>
            <p:grpSpPr>
              <a:xfrm>
                <a:off x="4391286" y="3804576"/>
                <a:ext cx="2444884" cy="839410"/>
                <a:chOff x="4377432" y="3560488"/>
                <a:chExt cx="2444884" cy="839410"/>
              </a:xfrm>
            </p:grpSpPr>
            <p:sp>
              <p:nvSpPr>
                <p:cNvPr id="20" name="Forma libre 19"/>
                <p:cNvSpPr/>
                <p:nvPr/>
              </p:nvSpPr>
              <p:spPr>
                <a:xfrm>
                  <a:off x="4475227" y="3666433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300" b="1" dirty="0"/>
                    <a:t>O</a:t>
                  </a:r>
                  <a:r>
                    <a:rPr lang="es-ES" sz="1300" b="1" dirty="0" smtClean="0"/>
                    <a:t>bservaciones </a:t>
                  </a:r>
                  <a:r>
                    <a:rPr lang="es-ES" sz="1300" b="1" dirty="0"/>
                    <a:t>y </a:t>
                  </a:r>
                  <a:r>
                    <a:rPr lang="es-ES" sz="1300" b="1" dirty="0" smtClean="0"/>
                    <a:t>Recomendaciones Atendidas.</a:t>
                  </a:r>
                  <a:endParaRPr lang="es-ES" sz="1300" b="1" kern="1200" dirty="0"/>
                </a:p>
              </p:txBody>
            </p:sp>
            <p:sp>
              <p:nvSpPr>
                <p:cNvPr id="21" name="Rectángulo 20"/>
                <p:cNvSpPr/>
                <p:nvPr/>
              </p:nvSpPr>
              <p:spPr>
                <a:xfrm>
                  <a:off x="4377432" y="3560488"/>
                  <a:ext cx="513425" cy="77013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4" name="Grupo 33"/>
              <p:cNvGrpSpPr/>
              <p:nvPr/>
            </p:nvGrpSpPr>
            <p:grpSpPr>
              <a:xfrm>
                <a:off x="6970788" y="3804576"/>
                <a:ext cx="2444884" cy="839410"/>
                <a:chOff x="6956934" y="3560488"/>
                <a:chExt cx="2444884" cy="839410"/>
              </a:xfrm>
            </p:grpSpPr>
            <p:sp>
              <p:nvSpPr>
                <p:cNvPr id="22" name="Forma libre 21"/>
                <p:cNvSpPr/>
                <p:nvPr/>
              </p:nvSpPr>
              <p:spPr>
                <a:xfrm>
                  <a:off x="7054729" y="3666433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300" b="1" dirty="0"/>
                    <a:t>Traslado de </a:t>
                  </a:r>
                  <a:r>
                    <a:rPr lang="es-ES" sz="1300" b="1" dirty="0" smtClean="0"/>
                    <a:t>Internos Sentenciados </a:t>
                  </a:r>
                  <a:r>
                    <a:rPr lang="es-ES" sz="1300" b="1" dirty="0"/>
                    <a:t>por </a:t>
                  </a:r>
                  <a:r>
                    <a:rPr lang="es-ES" sz="1300" b="1" dirty="0" smtClean="0"/>
                    <a:t>Delitos Federales </a:t>
                  </a:r>
                  <a:r>
                    <a:rPr lang="es-ES" sz="1300" b="1" dirty="0"/>
                    <a:t>a CEFERESOS</a:t>
                  </a:r>
                  <a:r>
                    <a:rPr lang="es-ES" sz="1300" b="1" dirty="0" smtClean="0"/>
                    <a:t>.</a:t>
                  </a:r>
                  <a:endParaRPr lang="es-ES" sz="1300" b="1" kern="1200" dirty="0"/>
                </a:p>
              </p:txBody>
            </p:sp>
            <p:sp>
              <p:nvSpPr>
                <p:cNvPr id="23" name="Rectángulo 22"/>
                <p:cNvSpPr/>
                <p:nvPr/>
              </p:nvSpPr>
              <p:spPr>
                <a:xfrm>
                  <a:off x="6956934" y="3560488"/>
                  <a:ext cx="513425" cy="77013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7" name="Grupo 36"/>
              <p:cNvGrpSpPr/>
              <p:nvPr/>
            </p:nvGrpSpPr>
            <p:grpSpPr>
              <a:xfrm>
                <a:off x="9550290" y="3804576"/>
                <a:ext cx="2444884" cy="839410"/>
                <a:chOff x="9536436" y="3560488"/>
                <a:chExt cx="2444884" cy="839410"/>
              </a:xfrm>
            </p:grpSpPr>
            <p:sp>
              <p:nvSpPr>
                <p:cNvPr id="24" name="Forma libre 23"/>
                <p:cNvSpPr/>
                <p:nvPr/>
              </p:nvSpPr>
              <p:spPr>
                <a:xfrm>
                  <a:off x="9634231" y="3666433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sz="1300" b="1" dirty="0" smtClean="0"/>
                    <a:t>Protocolos </a:t>
                  </a:r>
                  <a:r>
                    <a:rPr lang="es-MX" sz="1300" b="1" dirty="0"/>
                    <a:t>de </a:t>
                  </a:r>
                  <a:r>
                    <a:rPr lang="es-MX" sz="1300" b="1" dirty="0" smtClean="0"/>
                    <a:t>Operación Implementados </a:t>
                  </a:r>
                  <a:r>
                    <a:rPr lang="es-MX" sz="1300" b="1" dirty="0"/>
                    <a:t>al 100</a:t>
                  </a:r>
                  <a:r>
                    <a:rPr lang="es-MX" sz="1300" b="1" dirty="0" smtClean="0"/>
                    <a:t>%.</a:t>
                  </a:r>
                  <a:endParaRPr lang="es-ES" sz="1300" b="1" kern="1200" dirty="0"/>
                </a:p>
              </p:txBody>
            </p:sp>
            <p:sp>
              <p:nvSpPr>
                <p:cNvPr id="25" name="Rectángulo 24"/>
                <p:cNvSpPr/>
                <p:nvPr/>
              </p:nvSpPr>
              <p:spPr>
                <a:xfrm>
                  <a:off x="9536436" y="3560488"/>
                  <a:ext cx="513425" cy="77013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8" name="Grupo 37"/>
              <p:cNvGrpSpPr/>
              <p:nvPr/>
            </p:nvGrpSpPr>
            <p:grpSpPr>
              <a:xfrm>
                <a:off x="4391286" y="4771765"/>
                <a:ext cx="2444884" cy="839410"/>
                <a:chOff x="4377432" y="4527677"/>
                <a:chExt cx="2444884" cy="839410"/>
              </a:xfrm>
            </p:grpSpPr>
            <p:sp>
              <p:nvSpPr>
                <p:cNvPr id="26" name="Forma libre 25"/>
                <p:cNvSpPr/>
                <p:nvPr/>
              </p:nvSpPr>
              <p:spPr>
                <a:xfrm>
                  <a:off x="4475227" y="4633622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sz="1300" b="1" dirty="0" smtClean="0"/>
                    <a:t>Gestiones Realizadas a </a:t>
                  </a:r>
                  <a:r>
                    <a:rPr lang="es-MX" sz="1300" b="1" dirty="0"/>
                    <a:t>t</a:t>
                  </a:r>
                  <a:r>
                    <a:rPr lang="es-MX" sz="1300" b="1" dirty="0" smtClean="0"/>
                    <a:t>ravés del Plan Mérida.</a:t>
                  </a:r>
                  <a:endParaRPr lang="es-ES" sz="1300" b="1" kern="1200" dirty="0"/>
                </a:p>
              </p:txBody>
            </p:sp>
            <p:sp>
              <p:nvSpPr>
                <p:cNvPr id="27" name="Rectángulo 26"/>
                <p:cNvSpPr/>
                <p:nvPr/>
              </p:nvSpPr>
              <p:spPr>
                <a:xfrm>
                  <a:off x="4377432" y="4527677"/>
                  <a:ext cx="513425" cy="77013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9" name="Grupo 38"/>
              <p:cNvGrpSpPr/>
              <p:nvPr/>
            </p:nvGrpSpPr>
            <p:grpSpPr>
              <a:xfrm>
                <a:off x="6970788" y="4771765"/>
                <a:ext cx="2444884" cy="839410"/>
                <a:chOff x="6956934" y="4527677"/>
                <a:chExt cx="2444884" cy="839410"/>
              </a:xfrm>
            </p:grpSpPr>
            <p:sp>
              <p:nvSpPr>
                <p:cNvPr id="28" name="Forma libre 27"/>
                <p:cNvSpPr/>
                <p:nvPr/>
              </p:nvSpPr>
              <p:spPr>
                <a:xfrm>
                  <a:off x="7054729" y="4633622"/>
                  <a:ext cx="2347089" cy="733465"/>
                </a:xfrm>
                <a:custGeom>
                  <a:avLst/>
                  <a:gdLst>
                    <a:gd name="connsiteX0" fmla="*/ 0 w 2347089"/>
                    <a:gd name="connsiteY0" fmla="*/ 0 h 733465"/>
                    <a:gd name="connsiteX1" fmla="*/ 2347089 w 2347089"/>
                    <a:gd name="connsiteY1" fmla="*/ 0 h 733465"/>
                    <a:gd name="connsiteX2" fmla="*/ 2347089 w 2347089"/>
                    <a:gd name="connsiteY2" fmla="*/ 733465 h 733465"/>
                    <a:gd name="connsiteX3" fmla="*/ 0 w 2347089"/>
                    <a:gd name="connsiteY3" fmla="*/ 733465 h 733465"/>
                    <a:gd name="connsiteX4" fmla="*/ 0 w 2347089"/>
                    <a:gd name="connsiteY4" fmla="*/ 0 h 73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7089" h="733465">
                      <a:moveTo>
                        <a:pt x="0" y="0"/>
                      </a:moveTo>
                      <a:lnTo>
                        <a:pt x="2347089" y="0"/>
                      </a:lnTo>
                      <a:lnTo>
                        <a:pt x="2347089" y="733465"/>
                      </a:lnTo>
                      <a:lnTo>
                        <a:pt x="0" y="733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801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300" b="1" dirty="0"/>
                    <a:t>Personal </a:t>
                  </a:r>
                  <a:r>
                    <a:rPr lang="es-ES" sz="1300" b="1" dirty="0" smtClean="0"/>
                    <a:t>Penitenciario </a:t>
                  </a:r>
                  <a:r>
                    <a:rPr lang="es-ES" sz="1300" b="1" dirty="0"/>
                    <a:t>C</a:t>
                  </a:r>
                  <a:r>
                    <a:rPr lang="es-ES" sz="1300" b="1" dirty="0" smtClean="0"/>
                    <a:t>apacitado.</a:t>
                  </a:r>
                  <a:endParaRPr lang="es-ES" sz="1300" b="1" kern="1200" dirty="0"/>
                </a:p>
              </p:txBody>
            </p:sp>
            <p:sp>
              <p:nvSpPr>
                <p:cNvPr id="29" name="Rectángulo 28"/>
                <p:cNvSpPr/>
                <p:nvPr/>
              </p:nvSpPr>
              <p:spPr>
                <a:xfrm>
                  <a:off x="6956934" y="4527677"/>
                  <a:ext cx="513425" cy="77013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</p:grpSp>
        <p:sp>
          <p:nvSpPr>
            <p:cNvPr id="47" name="Forma libre 46"/>
            <p:cNvSpPr/>
            <p:nvPr/>
          </p:nvSpPr>
          <p:spPr>
            <a:xfrm>
              <a:off x="9648085" y="4898523"/>
              <a:ext cx="2347089" cy="733465"/>
            </a:xfrm>
            <a:custGeom>
              <a:avLst/>
              <a:gdLst>
                <a:gd name="connsiteX0" fmla="*/ 0 w 2347089"/>
                <a:gd name="connsiteY0" fmla="*/ 0 h 733465"/>
                <a:gd name="connsiteX1" fmla="*/ 2347089 w 2347089"/>
                <a:gd name="connsiteY1" fmla="*/ 0 h 733465"/>
                <a:gd name="connsiteX2" fmla="*/ 2347089 w 2347089"/>
                <a:gd name="connsiteY2" fmla="*/ 733465 h 733465"/>
                <a:gd name="connsiteX3" fmla="*/ 0 w 2347089"/>
                <a:gd name="connsiteY3" fmla="*/ 733465 h 733465"/>
                <a:gd name="connsiteX4" fmla="*/ 0 w 2347089"/>
                <a:gd name="connsiteY4" fmla="*/ 0 h 7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089" h="733465">
                  <a:moveTo>
                    <a:pt x="0" y="0"/>
                  </a:moveTo>
                  <a:lnTo>
                    <a:pt x="2347089" y="0"/>
                  </a:lnTo>
                  <a:lnTo>
                    <a:pt x="2347089" y="733465"/>
                  </a:lnTo>
                  <a:lnTo>
                    <a:pt x="0" y="73346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6801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 dirty="0" smtClean="0"/>
                <a:t>Integración </a:t>
              </a:r>
              <a:r>
                <a:rPr lang="es-MX" sz="1300" b="1" dirty="0"/>
                <a:t>de los </a:t>
              </a:r>
              <a:r>
                <a:rPr lang="es-MX" sz="1300" b="1" dirty="0" smtClean="0"/>
                <a:t>Centros </a:t>
              </a:r>
              <a:r>
                <a:rPr lang="es-MX" sz="1300" b="1" dirty="0"/>
                <a:t>de </a:t>
              </a:r>
              <a:r>
                <a:rPr lang="es-MX" sz="1300" b="1" dirty="0" smtClean="0"/>
                <a:t>Retención </a:t>
              </a:r>
              <a:r>
                <a:rPr lang="es-MX" sz="1300" b="1" dirty="0"/>
                <a:t>M</a:t>
              </a:r>
              <a:r>
                <a:rPr lang="es-MX" sz="1300" b="1" dirty="0" smtClean="0"/>
                <a:t>unicipales para ser Administrados por el Gobierno Estatal.</a:t>
              </a:r>
              <a:endParaRPr lang="es-ES" sz="1300" b="1" kern="1200" dirty="0"/>
            </a:p>
          </p:txBody>
        </p:sp>
        <p:sp>
          <p:nvSpPr>
            <p:cNvPr id="48" name="Rectángulo 47"/>
            <p:cNvSpPr/>
            <p:nvPr/>
          </p:nvSpPr>
          <p:spPr>
            <a:xfrm>
              <a:off x="9550290" y="4792578"/>
              <a:ext cx="513425" cy="7701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04" y="1288316"/>
            <a:ext cx="2828789" cy="3443784"/>
          </a:xfrm>
          <a:prstGeom prst="rect">
            <a:avLst/>
          </a:prstGeom>
        </p:spPr>
      </p:pic>
      <p:sp>
        <p:nvSpPr>
          <p:cNvPr id="45" name="Título 1"/>
          <p:cNvSpPr>
            <a:spLocks noGrp="1"/>
          </p:cNvSpPr>
          <p:nvPr>
            <p:ph type="title"/>
          </p:nvPr>
        </p:nvSpPr>
        <p:spPr>
          <a:xfrm>
            <a:off x="728809" y="40798"/>
            <a:ext cx="10313264" cy="9233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s-MX" sz="20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-Heavy" panose="020B0A00000000000000" pitchFamily="34" charset="0"/>
                <a:ea typeface="+mn-ea"/>
                <a:cs typeface="Calibri" pitchFamily="34" charset="0"/>
              </a:rPr>
              <a:t>CUMPLIMIENTO A LAS LÍNEAS DE ACCIÓN DEL PROGRAMA SECTORIAL DE SEGURIDAD </a:t>
            </a:r>
            <a:br>
              <a:rPr lang="es-MX" sz="20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-Heavy" panose="020B0A00000000000000" pitchFamily="34" charset="0"/>
                <a:ea typeface="+mn-ea"/>
                <a:cs typeface="Calibri" pitchFamily="34" charset="0"/>
              </a:rPr>
            </a:br>
            <a:r>
              <a:rPr lang="es-MX" sz="20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-Heavy" panose="020B0A00000000000000" pitchFamily="34" charset="0"/>
                <a:ea typeface="+mn-ea"/>
                <a:cs typeface="Calibri" pitchFamily="34" charset="0"/>
              </a:rPr>
              <a:t>Y PAZ SOCIAL 2018</a:t>
            </a:r>
            <a:endParaRPr lang="es-MX" sz="2000" b="1" spc="300" dirty="0">
              <a:solidFill>
                <a:schemeClr val="tx1">
                  <a:lumMod val="50000"/>
                  <a:lumOff val="50000"/>
                </a:schemeClr>
              </a:solidFill>
              <a:latin typeface="Futura-Heavy" panose="020B0A00000000000000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8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60619" y="2169972"/>
            <a:ext cx="7953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latin typeface="Bodoni MT" panose="02070603080606020203" pitchFamily="18" charset="0"/>
              </a:rPr>
              <a:t>¡Gracias por su Amable Atención!</a:t>
            </a:r>
            <a:endParaRPr lang="es-MX" sz="54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trullas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trullas 2" id="{F9457BA3-76D1-41C5-A1E3-EFB847911B81}" vid="{80E249A5-DE02-4918-AA5F-DCDB4BFC36E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patrullas 2</Template>
  <TotalTime>3605</TotalTime>
  <Words>539</Words>
  <Application>Microsoft Office PowerPoint</Application>
  <PresentationFormat>Panorámica</PresentationFormat>
  <Paragraphs>110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ＭＳ Ｐゴシック</vt:lpstr>
      <vt:lpstr>Arial</vt:lpstr>
      <vt:lpstr>Bodoni MT</vt:lpstr>
      <vt:lpstr>Calibri</vt:lpstr>
      <vt:lpstr>Calibri Light</vt:lpstr>
      <vt:lpstr>Futura Bk BT</vt:lpstr>
      <vt:lpstr>Futura Hv</vt:lpstr>
      <vt:lpstr>Futura-Heavy</vt:lpstr>
      <vt:lpstr>Source Sans Pro</vt:lpstr>
      <vt:lpstr>patrullas 2</vt:lpstr>
      <vt:lpstr>INFORME DE EJECUCIÓN </vt:lpstr>
      <vt:lpstr>PROGRAMA SECTORIAL DE SEGURIDAD Y PAZ SOCIAL 2018</vt:lpstr>
      <vt:lpstr>CUMPLIMIENTO A LAS LÍNEAS DE ACCIÓN DEL PROGRAMA SECTORIAL DE SEGURIDAD  Y PAZ SOCIAL 2018</vt:lpstr>
      <vt:lpstr>CUMPLIMIENTO A LAS LÍNEAS DE ACCIÓN DEL PROGRAMA SECTORIAL DE SEGURIDAD  Y PAZ SOCIAL 2018</vt:lpstr>
      <vt:lpstr>CUMPLIMIENTO A LAS LÍNEAS DE ACCIÓN DEL PROGRAMA SECTORIAL DE SEGURIDAD  Y PAZ SOCIAL 2018</vt:lpstr>
      <vt:lpstr>CUMPLIMIENTO A LAS LÍNEAS DE ACCIÓN DEL PROGRAMA SECTORIAL DE SEGURIDAD  Y PAZ SOCIAL 2018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Gabinete</dc:title>
  <dc:creator>Fernando</dc:creator>
  <cp:lastModifiedBy>Usuario de Windows</cp:lastModifiedBy>
  <cp:revision>399</cp:revision>
  <cp:lastPrinted>2018-03-27T20:33:30Z</cp:lastPrinted>
  <dcterms:created xsi:type="dcterms:W3CDTF">2018-03-22T22:04:28Z</dcterms:created>
  <dcterms:modified xsi:type="dcterms:W3CDTF">2019-03-28T01:59:37Z</dcterms:modified>
</cp:coreProperties>
</file>