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9144000" type="letter"/>
  <p:notesSz cx="7010400" cy="11582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6" autoAdjust="0"/>
    <p:restoredTop sz="94660"/>
  </p:normalViewPr>
  <p:slideViewPr>
    <p:cSldViewPr snapToGrid="0">
      <p:cViewPr>
        <p:scale>
          <a:sx n="80" d="100"/>
          <a:sy n="80" d="100"/>
        </p:scale>
        <p:origin x="30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81132"/>
          </a:xfrm>
          <a:prstGeom prst="rect">
            <a:avLst/>
          </a:prstGeom>
        </p:spPr>
        <p:txBody>
          <a:bodyPr vert="horz" lIns="101654" tIns="50827" rIns="101654" bIns="50827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81132"/>
          </a:xfrm>
          <a:prstGeom prst="rect">
            <a:avLst/>
          </a:prstGeom>
        </p:spPr>
        <p:txBody>
          <a:bodyPr vert="horz" lIns="101654" tIns="50827" rIns="101654" bIns="50827" rtlCol="0"/>
          <a:lstStyle>
            <a:lvl1pPr algn="r">
              <a:defRPr sz="1300"/>
            </a:lvl1pPr>
          </a:lstStyle>
          <a:p>
            <a:fld id="{35CB0AEE-A700-49FE-9AD8-104AFB1CB609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39938" y="1447800"/>
            <a:ext cx="2930525" cy="3908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1654" tIns="50827" rIns="101654" bIns="50827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1" y="5574030"/>
            <a:ext cx="5608320" cy="4560570"/>
          </a:xfrm>
          <a:prstGeom prst="rect">
            <a:avLst/>
          </a:prstGeom>
        </p:spPr>
        <p:txBody>
          <a:bodyPr vert="horz" lIns="101654" tIns="50827" rIns="101654" bIns="50827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1001271"/>
            <a:ext cx="3037840" cy="581131"/>
          </a:xfrm>
          <a:prstGeom prst="rect">
            <a:avLst/>
          </a:prstGeom>
        </p:spPr>
        <p:txBody>
          <a:bodyPr vert="horz" lIns="101654" tIns="50827" rIns="101654" bIns="50827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1001271"/>
            <a:ext cx="3037840" cy="581131"/>
          </a:xfrm>
          <a:prstGeom prst="rect">
            <a:avLst/>
          </a:prstGeom>
        </p:spPr>
        <p:txBody>
          <a:bodyPr vert="horz" lIns="101654" tIns="50827" rIns="101654" bIns="50827" rtlCol="0" anchor="b"/>
          <a:lstStyle>
            <a:lvl1pPr algn="r">
              <a:defRPr sz="1300"/>
            </a:lvl1pPr>
          </a:lstStyle>
          <a:p>
            <a:fld id="{07540B02-961D-4942-9E07-620492FEB7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7895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039938" y="1447800"/>
            <a:ext cx="2930525" cy="390842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40B02-961D-4942-9E07-620492FEB744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6483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1223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8054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70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318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0686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2452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799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0203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952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999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591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F452F-70FE-4B26-9586-AEEF4333DEB0}" type="datetimeFigureOut">
              <a:rPr lang="es-MX" smtClean="0"/>
              <a:t>03/07/2019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AECDD-1CC9-4975-8111-2E63816CF3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97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24" y="5894675"/>
            <a:ext cx="823465" cy="82346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9952" y="3743916"/>
            <a:ext cx="2107340" cy="230631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3441"/>
            <a:ext cx="6858000" cy="271801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24" y="4165251"/>
            <a:ext cx="933081" cy="88899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0935"/>
            <a:ext cx="6858000" cy="2741379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0" y="9501049"/>
            <a:ext cx="6858000" cy="68605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 dirty="0"/>
          </a:p>
        </p:txBody>
      </p:sp>
      <p:grpSp>
        <p:nvGrpSpPr>
          <p:cNvPr id="28" name="Grupo 27"/>
          <p:cNvGrpSpPr/>
          <p:nvPr/>
        </p:nvGrpSpPr>
        <p:grpSpPr>
          <a:xfrm>
            <a:off x="661741" y="1527529"/>
            <a:ext cx="4838716" cy="814995"/>
            <a:chOff x="0" y="2485323"/>
            <a:chExt cx="4838716" cy="814995"/>
          </a:xfrm>
        </p:grpSpPr>
        <p:sp>
          <p:nvSpPr>
            <p:cNvPr id="11" name="Rectángulo 10"/>
            <p:cNvSpPr/>
            <p:nvPr/>
          </p:nvSpPr>
          <p:spPr>
            <a:xfrm>
              <a:off x="0" y="2485323"/>
              <a:ext cx="4590288" cy="814995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210526" y="2601505"/>
              <a:ext cx="462819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3200" dirty="0">
                  <a:solidFill>
                    <a:schemeClr val="bg1"/>
                  </a:solidFill>
                  <a:latin typeface="Montserrat Black" panose="00000A00000000000000" pitchFamily="2" charset="0"/>
                </a:rPr>
                <a:t>Contraloría Social</a:t>
              </a:r>
              <a:endParaRPr lang="es-MX" sz="3200" dirty="0">
                <a:solidFill>
                  <a:schemeClr val="bg1"/>
                </a:solidFill>
                <a:latin typeface="Montserrat Black" panose="00000A00000000000000" pitchFamily="2" charset="0"/>
              </a:endParaRPr>
            </a:p>
          </p:txBody>
        </p:sp>
      </p:grpSp>
      <p:sp>
        <p:nvSpPr>
          <p:cNvPr id="16" name="Rectángulo 15"/>
          <p:cNvSpPr/>
          <p:nvPr/>
        </p:nvSpPr>
        <p:spPr>
          <a:xfrm>
            <a:off x="2141334" y="3796910"/>
            <a:ext cx="32351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rgbClr val="00B050"/>
                </a:solidFill>
                <a:latin typeface="Montserrat Black" panose="00000A00000000000000" pitchFamily="2" charset="0"/>
              </a:rPr>
              <a:t>¡Participa!</a:t>
            </a:r>
            <a:endParaRPr lang="es-MX" sz="3600" b="1" dirty="0">
              <a:solidFill>
                <a:srgbClr val="00B050"/>
              </a:solidFill>
              <a:latin typeface="Montserrat Black" panose="00000A00000000000000" pitchFamily="2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578046" y="3466492"/>
            <a:ext cx="570190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300" dirty="0">
                <a:latin typeface="Montserrat" panose="00000500000000000000" pitchFamily="2" charset="0"/>
              </a:rPr>
              <a:t>Si eres beneficiario de los programas de Formación, Actualización Académica y/o capacitación docente</a:t>
            </a:r>
            <a:endParaRPr lang="es-MX" sz="1300" dirty="0">
              <a:latin typeface="Montserrat" panose="00000500000000000000" pitchFamily="2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1620439" y="4455899"/>
            <a:ext cx="34290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>
                <a:latin typeface="Montserrat" panose="00000500000000000000" pitchFamily="2" charset="0"/>
              </a:rPr>
              <a:t>Formando parte del Comité de Contraloría Social</a:t>
            </a:r>
            <a:endParaRPr lang="es-MX" sz="1100" dirty="0">
              <a:latin typeface="Montserrat" panose="000005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620439" y="5262353"/>
            <a:ext cx="451113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100" dirty="0">
                <a:latin typeface="Montserrat" panose="00000500000000000000" pitchFamily="2" charset="0"/>
              </a:rPr>
              <a:t>Canalizando tus opiniones sobre el PRODEP a través del Comité de Contraloría Social o el Responsable de la Contraloría Social en tu Estado</a:t>
            </a:r>
            <a:endParaRPr lang="es-MX" sz="1100" dirty="0">
              <a:latin typeface="Montserrat" panose="00000500000000000000" pitchFamily="2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623342" y="6188548"/>
            <a:ext cx="46636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>
                <a:latin typeface="Montserrat" panose="00000500000000000000" pitchFamily="2" charset="0"/>
              </a:rPr>
              <a:t>Enviando tus opiniones, quejas, denuncias y sugerencias sobre el PRODEP a:</a:t>
            </a:r>
            <a:endParaRPr lang="es-MX" sz="1100" dirty="0">
              <a:latin typeface="Montserrat" panose="00000500000000000000" pitchFamily="2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09531" y="6887179"/>
            <a:ext cx="58066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000" dirty="0">
                <a:latin typeface="Montserrat" panose="00000500000000000000" pitchFamily="2" charset="0"/>
              </a:rPr>
              <a:t>Órgano Interno de Control de la SEP en los teléfonos (01 55) 3601 - 8799 y                                      (01 55) 3601 - 8400, en la ext. 48543, Ciudad de México.</a:t>
            </a:r>
          </a:p>
          <a:p>
            <a:pPr algn="just"/>
            <a:endParaRPr lang="es-MX" sz="1000" dirty="0">
              <a:latin typeface="Montserrat" panose="00000500000000000000" pitchFamily="2" charset="0"/>
            </a:endParaRPr>
          </a:p>
          <a:p>
            <a:pPr algn="just"/>
            <a:r>
              <a:rPr lang="es-MX" sz="1000" dirty="0">
                <a:latin typeface="Montserrat" panose="00000500000000000000" pitchFamily="2" charset="0"/>
              </a:rPr>
              <a:t>Centro de Contacto Ciudadano, de la Secretaría de la Función Pública al número (0155) 2000-3000 ext. 2164. Asimismo, a la liga electrónica: https://sidec.funcionpublica.gob.mx/ </a:t>
            </a:r>
            <a:endParaRPr lang="es-MX" sz="1000" dirty="0">
              <a:latin typeface="Montserrat" panose="00000500000000000000" pitchFamily="2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09531" y="7970832"/>
            <a:ext cx="598324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latin typeface="Montserrat" panose="00000500000000000000" pitchFamily="2" charset="0"/>
              </a:rPr>
              <a:t>Dirección General de Formación Continua, Actualización y Formación Profesional para Maestros de Educación Básica </a:t>
            </a:r>
            <a:r>
              <a:rPr lang="es-MX" sz="1050" b="1" dirty="0">
                <a:solidFill>
                  <a:schemeClr val="accent5">
                    <a:lumMod val="50000"/>
                  </a:schemeClr>
                </a:solidFill>
                <a:latin typeface="Montserrat" panose="00000500000000000000" pitchFamily="2" charset="0"/>
              </a:rPr>
              <a:t>contraloria.social@nube.sep.gob.mx</a:t>
            </a:r>
          </a:p>
          <a:p>
            <a:endParaRPr lang="es-MX" sz="1000" dirty="0">
              <a:latin typeface="Montserrat" panose="00000500000000000000" pitchFamily="2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256392" y="9635665"/>
            <a:ext cx="643536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>
                <a:solidFill>
                  <a:schemeClr val="bg1"/>
                </a:solidFill>
                <a:latin typeface="Soberana Sans" panose="02000000000000000000" pitchFamily="50" charset="0"/>
              </a:rPr>
              <a:t>Dirección General de Formación Continua, Actualización y Formación Profesional para Maestros de Educación Básica</a:t>
            </a:r>
            <a:endParaRPr lang="es-MX" sz="900" dirty="0">
              <a:solidFill>
                <a:schemeClr val="bg1"/>
              </a:solidFill>
              <a:latin typeface="Soberana Sans" panose="02000000000000000000" pitchFamily="50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09530" y="2524910"/>
            <a:ext cx="5806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200" dirty="0">
                <a:latin typeface="Montserrat" panose="00000500000000000000" pitchFamily="2" charset="0"/>
              </a:rPr>
              <a:t>La Contraloría Social es el mecanismo de participación ciudadana para que de forma organizada los beneficiarios de programas sociales verifiquen el cumplimiento de las metas y la correcta aplicación de los recursos públicos asignados a los programas de desarrollo social.</a:t>
            </a:r>
            <a:endParaRPr lang="es-MX" sz="1200" dirty="0">
              <a:latin typeface="Montserrat" panose="00000500000000000000" pitchFamily="2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315268" y="9904416"/>
            <a:ext cx="15327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>
                <a:solidFill>
                  <a:schemeClr val="bg1"/>
                </a:solidFill>
                <a:latin typeface="Soberana Sans" panose="02000000000000000000" pitchFamily="50" charset="0"/>
              </a:rPr>
              <a:t>http://</a:t>
            </a:r>
            <a:r>
              <a:rPr lang="es-MX" sz="900" b="1" dirty="0">
                <a:solidFill>
                  <a:schemeClr val="bg1"/>
                </a:solidFill>
                <a:latin typeface="Soberana Sans" panose="02000000000000000000" pitchFamily="50" charset="0"/>
              </a:rPr>
              <a:t>dgfc.básica.sep.gob.mx</a:t>
            </a:r>
            <a:endParaRPr lang="es-MX" sz="900" b="1" dirty="0">
              <a:solidFill>
                <a:schemeClr val="bg1"/>
              </a:solidFill>
              <a:latin typeface="Soberana Sans" panose="02000000000000000000" pitchFamily="50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693" y="868805"/>
            <a:ext cx="3780016" cy="740614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628080" y="8719914"/>
            <a:ext cx="2339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>
                <a:latin typeface="Montserrat" panose="00000500000000000000" pitchFamily="2" charset="0"/>
              </a:rPr>
              <a:t>cs.seq.gob@gmail.com</a:t>
            </a:r>
          </a:p>
          <a:p>
            <a:r>
              <a:rPr lang="es-MX" sz="1000" b="1" dirty="0">
                <a:latin typeface="Montserrat" panose="00000500000000000000" pitchFamily="2" charset="0"/>
              </a:rPr>
              <a:t>83 5 07 70 </a:t>
            </a:r>
            <a:r>
              <a:rPr lang="es-MX" sz="1000" b="1" dirty="0" smtClean="0">
                <a:latin typeface="Montserrat" panose="00000500000000000000" pitchFamily="2" charset="0"/>
              </a:rPr>
              <a:t>ext. </a:t>
            </a:r>
            <a:r>
              <a:rPr lang="es-MX" sz="1000" b="1" dirty="0">
                <a:latin typeface="Montserrat" panose="00000500000000000000" pitchFamily="2" charset="0"/>
              </a:rPr>
              <a:t>4520  y 4514</a:t>
            </a:r>
            <a:endParaRPr lang="es-MX" sz="1000" b="1" dirty="0">
              <a:latin typeface="Montserrat" panose="00000500000000000000" pitchFamily="2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67" y="143734"/>
            <a:ext cx="1012149" cy="121439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16048" y="8498104"/>
            <a:ext cx="3416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>
                <a:latin typeface="Montserrat" panose="00000500000000000000" pitchFamily="2" charset="0"/>
              </a:rPr>
              <a:t>Aplicación móvil: “Denuncia la Corrupción”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783" y="8164194"/>
            <a:ext cx="1903701" cy="751766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062" y="136664"/>
            <a:ext cx="1045199" cy="1035177"/>
          </a:xfrm>
          <a:prstGeom prst="rect">
            <a:avLst/>
          </a:prstGeom>
        </p:spPr>
      </p:pic>
      <p:sp>
        <p:nvSpPr>
          <p:cNvPr id="29" name="CuadroTexto 28"/>
          <p:cNvSpPr txBox="1"/>
          <p:nvPr/>
        </p:nvSpPr>
        <p:spPr>
          <a:xfrm>
            <a:off x="599528" y="9020093"/>
            <a:ext cx="58166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i="1" dirty="0">
                <a:latin typeface="Montserrat" panose="00000500000000000000" pitchFamily="2" charset="0"/>
              </a:rPr>
              <a:t>El Programa para el Desarrollo Profesional Docente es </a:t>
            </a:r>
            <a:r>
              <a:rPr lang="es-MX" sz="900" i="1" dirty="0">
                <a:latin typeface="Montserrat" panose="00000500000000000000" pitchFamily="2" charset="0"/>
              </a:rPr>
              <a:t>público</a:t>
            </a:r>
            <a:r>
              <a:rPr lang="es-ES_tradnl" sz="900" i="1" dirty="0">
                <a:latin typeface="Montserrat" panose="00000500000000000000" pitchFamily="2" charset="0"/>
              </a:rPr>
              <a:t>, ajeno a cualquier partido político. Queda prohibido el uso para fines distintos a los establecidos en el Programa</a:t>
            </a:r>
            <a:endParaRPr lang="es-MX" sz="900" i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08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255</Words>
  <Application>Microsoft Office PowerPoint</Application>
  <PresentationFormat>Carta (216 x 279 mm)</PresentationFormat>
  <Paragraphs>18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Montserrat Black</vt:lpstr>
      <vt:lpstr>Soberana Sans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CHERISH</dc:creator>
  <cp:lastModifiedBy>SEQ</cp:lastModifiedBy>
  <cp:revision>22</cp:revision>
  <cp:lastPrinted>2019-07-03T15:30:18Z</cp:lastPrinted>
  <dcterms:created xsi:type="dcterms:W3CDTF">2017-08-29T18:48:17Z</dcterms:created>
  <dcterms:modified xsi:type="dcterms:W3CDTF">2019-07-03T15:42:41Z</dcterms:modified>
</cp:coreProperties>
</file>