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2" r:id="rId3"/>
    <p:sldId id="267" r:id="rId4"/>
    <p:sldId id="266" r:id="rId5"/>
  </p:sldIdLst>
  <p:sldSz cx="9144000" cy="6858000" type="screen4x3"/>
  <p:notesSz cx="6662738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6737" cy="497686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4502" y="1"/>
            <a:ext cx="2886736" cy="497686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B5CDD351-E87D-4BF7-80E2-2BE638B6A573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952"/>
            <a:ext cx="2886737" cy="497686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4502" y="9428952"/>
            <a:ext cx="2886736" cy="497686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323BC137-AB71-455B-A6F0-F551A4116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427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07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34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74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45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7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65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64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53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650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74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87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0D63A-4343-4BFF-9049-6A253FC2C34C}" type="datetimeFigureOut">
              <a:rPr lang="es-MX" smtClean="0"/>
              <a:t>02/12/2019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FEC83-F56F-4489-A2D7-6C9132CB30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45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4CC76184-065B-4FF6-A34E-8E45CFC304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70000" contrast="-70000"/>
          </a:blip>
          <a:srcRect l="18511" t="34468" r="59548" b="30717"/>
          <a:stretch/>
        </p:blipFill>
        <p:spPr>
          <a:xfrm>
            <a:off x="2771800" y="2132856"/>
            <a:ext cx="3630552" cy="32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16872"/>
            <a:ext cx="1080120" cy="145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613988" y="1095708"/>
            <a:ext cx="174198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Honorable Ayuntamiento de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Felipe Carrillo Puerto, Q. Roo.</a:t>
            </a: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2018 - 2021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5" descr="Descripción: J:\escudo qroo.jpg">
            <a:extLst>
              <a:ext uri="{FF2B5EF4-FFF2-40B4-BE49-F238E27FC236}">
                <a16:creationId xmlns:a16="http://schemas.microsoft.com/office/drawing/2014/main" id="{93CB2867-D61B-43C3-BD8F-97F6B6DD7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" y="228600"/>
            <a:ext cx="1080120" cy="13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DEAF540-7A8C-4B21-92F0-24646CE9FFD1}"/>
              </a:ext>
            </a:extLst>
          </p:cNvPr>
          <p:cNvGrpSpPr/>
          <p:nvPr/>
        </p:nvGrpSpPr>
        <p:grpSpPr>
          <a:xfrm>
            <a:off x="2901475" y="260648"/>
            <a:ext cx="1238477" cy="1123092"/>
            <a:chOff x="1835696" y="260648"/>
            <a:chExt cx="1517088" cy="1358256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FC7B555-C0C1-42ED-9017-FC07BC79597B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1858" y="260648"/>
              <a:ext cx="1303391" cy="954107"/>
            </a:xfrm>
            <a:prstGeom prst="rect">
              <a:avLst/>
            </a:prstGeom>
            <a:noFill/>
            <a:ln cmpd="sng">
              <a:solidFill>
                <a:srgbClr val="58C4E2"/>
              </a:solidFill>
            </a:ln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B54E3E14-0555-43B1-BF04-7D9AB80A48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560" t="-10601" b="-1"/>
            <a:stretch/>
          </p:blipFill>
          <p:spPr bwMode="auto">
            <a:xfrm>
              <a:off x="1835696" y="1248569"/>
              <a:ext cx="1517088" cy="37033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6" name="CuadroTexto 15"/>
          <p:cNvSpPr txBox="1"/>
          <p:nvPr/>
        </p:nvSpPr>
        <p:spPr>
          <a:xfrm>
            <a:off x="266596" y="2132856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PRE-CIERRE DE </a:t>
            </a: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PROGRAMAS, PROYECTOS</a:t>
            </a:r>
          </a:p>
          <a:p>
            <a:pPr algn="ctr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Y ACCIONES 2019.</a:t>
            </a:r>
          </a:p>
          <a:p>
            <a:pPr algn="ctr"/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H. AYUNTAMIENTO DE FELIPE CARRILLO PUERTO</a:t>
            </a:r>
          </a:p>
          <a:p>
            <a:pPr algn="ctr"/>
            <a:endParaRPr lang="es-MX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GENERAL DE SEGURIDAD PÚBLICA </a:t>
            </a:r>
          </a:p>
          <a:p>
            <a:pPr algn="ctr"/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Y BOMBEROS MUNICIPAL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646682" y="6353767"/>
            <a:ext cx="509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FELIPE CARRILLO PUERTO 02 DE DICIEMBRE DE 2019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5500BB14-AA53-4C43-9098-83485F7A1659}"/>
              </a:ext>
            </a:extLst>
          </p:cNvPr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303" y="260647"/>
            <a:ext cx="1484921" cy="145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57C3E2"/>
            </a:outerShdw>
          </a:effectLst>
        </p:spPr>
      </p:pic>
    </p:spTree>
    <p:extLst>
      <p:ext uri="{BB962C8B-B14F-4D97-AF65-F5344CB8AC3E}">
        <p14:creationId xmlns:p14="http://schemas.microsoft.com/office/powerpoint/2010/main" val="193270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052" y="44625"/>
            <a:ext cx="583725" cy="786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362099" y="807689"/>
            <a:ext cx="17419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Honorable Ayuntamiento de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Felipe Carrillo Puerto, Q. Roo.</a:t>
            </a: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2018 - 2021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5" descr="Descripción: J:\escudo qroo.jpg">
            <a:extLst>
              <a:ext uri="{FF2B5EF4-FFF2-40B4-BE49-F238E27FC236}">
                <a16:creationId xmlns:a16="http://schemas.microsoft.com/office/drawing/2014/main" id="{93CB2867-D61B-43C3-BD8F-97F6B6DD7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" y="44625"/>
            <a:ext cx="636603" cy="81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DEAF540-7A8C-4B21-92F0-24646CE9FFD1}"/>
              </a:ext>
            </a:extLst>
          </p:cNvPr>
          <p:cNvGrpSpPr/>
          <p:nvPr/>
        </p:nvGrpSpPr>
        <p:grpSpPr>
          <a:xfrm>
            <a:off x="2901747" y="119733"/>
            <a:ext cx="734149" cy="702765"/>
            <a:chOff x="1835696" y="260648"/>
            <a:chExt cx="1517088" cy="1358256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FC7B555-C0C1-42ED-9017-FC07BC79597B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1858" y="260648"/>
              <a:ext cx="1303391" cy="954107"/>
            </a:xfrm>
            <a:prstGeom prst="rect">
              <a:avLst/>
            </a:prstGeom>
            <a:noFill/>
            <a:ln cmpd="sng">
              <a:solidFill>
                <a:srgbClr val="58C4E2"/>
              </a:solidFill>
            </a:ln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B54E3E14-0555-43B1-BF04-7D9AB80A48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560" t="-10601" b="-1"/>
            <a:stretch/>
          </p:blipFill>
          <p:spPr bwMode="auto">
            <a:xfrm>
              <a:off x="1835696" y="1248569"/>
              <a:ext cx="1517088" cy="37033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9ED0B967-C1E3-4D77-A516-81C5C216F419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116632"/>
            <a:ext cx="734149" cy="81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57C3E2"/>
            </a:outerShdw>
          </a:effectLst>
        </p:spPr>
      </p:pic>
      <p:graphicFrame>
        <p:nvGraphicFramePr>
          <p:cNvPr id="8" name="Tabla 12">
            <a:extLst>
              <a:ext uri="{FF2B5EF4-FFF2-40B4-BE49-F238E27FC236}">
                <a16:creationId xmlns:a16="http://schemas.microsoft.com/office/drawing/2014/main" id="{2A082514-48A5-4020-B93C-534CDF681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900907"/>
              </p:ext>
            </p:extLst>
          </p:nvPr>
        </p:nvGraphicFramePr>
        <p:xfrm>
          <a:off x="179511" y="1412776"/>
          <a:ext cx="8784977" cy="50405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3942230977"/>
                    </a:ext>
                  </a:extLst>
                </a:gridCol>
                <a:gridCol w="2518734">
                  <a:extLst>
                    <a:ext uri="{9D8B030D-6E8A-4147-A177-3AD203B41FA5}">
                      <a16:colId xmlns:a16="http://schemas.microsoft.com/office/drawing/2014/main" val="243492015"/>
                    </a:ext>
                  </a:extLst>
                </a:gridCol>
                <a:gridCol w="1369698">
                  <a:extLst>
                    <a:ext uri="{9D8B030D-6E8A-4147-A177-3AD203B41FA5}">
                      <a16:colId xmlns:a16="http://schemas.microsoft.com/office/drawing/2014/main" val="390412801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716503273"/>
                    </a:ext>
                  </a:extLst>
                </a:gridCol>
                <a:gridCol w="1169744">
                  <a:extLst>
                    <a:ext uri="{9D8B030D-6E8A-4147-A177-3AD203B41FA5}">
                      <a16:colId xmlns:a16="http://schemas.microsoft.com/office/drawing/2014/main" val="1521577183"/>
                    </a:ext>
                  </a:extLst>
                </a:gridCol>
                <a:gridCol w="1206520">
                  <a:extLst>
                    <a:ext uri="{9D8B030D-6E8A-4147-A177-3AD203B41FA5}">
                      <a16:colId xmlns:a16="http://schemas.microsoft.com/office/drawing/2014/main" val="3110062325"/>
                    </a:ext>
                  </a:extLst>
                </a:gridCol>
              </a:tblGrid>
              <a:tr h="87661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DEL PROYECTO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ALCANZADA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442743"/>
                  </a:ext>
                </a:extLst>
              </a:tr>
              <a:tr h="35714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Escuela Segura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Escuelas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Escuelas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611457"/>
                  </a:ext>
                </a:extLst>
              </a:tr>
              <a:tr h="52962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Platicas de Prevención Contra el Robo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Platicas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Platicas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5191265"/>
                  </a:ext>
                </a:extLst>
              </a:tr>
              <a:tr h="78936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Conferencia Prevención de Adicciones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Conferencias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Conferencias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0052666"/>
                  </a:ext>
                </a:extLst>
              </a:tr>
              <a:tr h="52962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Recuperación de Espacios Seguros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Espacios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Espacios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1603712"/>
                  </a:ext>
                </a:extLst>
              </a:tr>
              <a:tr h="35714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Vive Seguro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Comités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Comités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9244757"/>
                  </a:ext>
                </a:extLst>
              </a:tr>
              <a:tr h="35714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a tu Policía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Platicas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Platicas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8779782"/>
                  </a:ext>
                </a:extLst>
              </a:tr>
              <a:tr h="52962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Comercio Seguro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Comercios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Comercios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7545474"/>
                  </a:ext>
                </a:extLst>
              </a:tr>
              <a:tr h="35714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Auxilios Atendidos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 Casos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869 Casos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8881772"/>
                  </a:ext>
                </a:extLst>
              </a:tr>
              <a:tr h="35714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Social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15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60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052" y="44625"/>
            <a:ext cx="583725" cy="786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362099" y="807689"/>
            <a:ext cx="17419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Honorable Ayuntamiento de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Felipe Carrillo Puerto, Q. Roo.</a:t>
            </a: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2018 - 2021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5" descr="Descripción: J:\escudo qroo.jpg">
            <a:extLst>
              <a:ext uri="{FF2B5EF4-FFF2-40B4-BE49-F238E27FC236}">
                <a16:creationId xmlns:a16="http://schemas.microsoft.com/office/drawing/2014/main" id="{93CB2867-D61B-43C3-BD8F-97F6B6DD7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" y="44625"/>
            <a:ext cx="636603" cy="81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DEAF540-7A8C-4B21-92F0-24646CE9FFD1}"/>
              </a:ext>
            </a:extLst>
          </p:cNvPr>
          <p:cNvGrpSpPr/>
          <p:nvPr/>
        </p:nvGrpSpPr>
        <p:grpSpPr>
          <a:xfrm>
            <a:off x="2901747" y="119733"/>
            <a:ext cx="734149" cy="702765"/>
            <a:chOff x="1835696" y="260648"/>
            <a:chExt cx="1517088" cy="1358256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FC7B555-C0C1-42ED-9017-FC07BC79597B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1858" y="260648"/>
              <a:ext cx="1303391" cy="954107"/>
            </a:xfrm>
            <a:prstGeom prst="rect">
              <a:avLst/>
            </a:prstGeom>
            <a:noFill/>
            <a:ln cmpd="sng">
              <a:solidFill>
                <a:srgbClr val="58C4E2"/>
              </a:solidFill>
            </a:ln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B54E3E14-0555-43B1-BF04-7D9AB80A48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560" t="-10601" b="-1"/>
            <a:stretch/>
          </p:blipFill>
          <p:spPr bwMode="auto">
            <a:xfrm>
              <a:off x="1835696" y="1248569"/>
              <a:ext cx="1517088" cy="37033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9ED0B967-C1E3-4D77-A516-81C5C216F419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116632"/>
            <a:ext cx="734149" cy="81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57C3E2"/>
            </a:outerShdw>
          </a:effectLst>
        </p:spPr>
      </p:pic>
      <p:graphicFrame>
        <p:nvGraphicFramePr>
          <p:cNvPr id="8" name="Tabla 12">
            <a:extLst>
              <a:ext uri="{FF2B5EF4-FFF2-40B4-BE49-F238E27FC236}">
                <a16:creationId xmlns:a16="http://schemas.microsoft.com/office/drawing/2014/main" id="{2A082514-48A5-4020-B93C-534CDF681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86092"/>
              </p:ext>
            </p:extLst>
          </p:nvPr>
        </p:nvGraphicFramePr>
        <p:xfrm>
          <a:off x="377534" y="1484784"/>
          <a:ext cx="8388932" cy="43924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14146">
                  <a:extLst>
                    <a:ext uri="{9D8B030D-6E8A-4147-A177-3AD203B41FA5}">
                      <a16:colId xmlns:a16="http://schemas.microsoft.com/office/drawing/2014/main" val="3942230977"/>
                    </a:ext>
                  </a:extLst>
                </a:gridCol>
                <a:gridCol w="2466274">
                  <a:extLst>
                    <a:ext uri="{9D8B030D-6E8A-4147-A177-3AD203B41FA5}">
                      <a16:colId xmlns:a16="http://schemas.microsoft.com/office/drawing/2014/main" val="24349201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041280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71650327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52157718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10062325"/>
                    </a:ext>
                  </a:extLst>
                </a:gridCol>
              </a:tblGrid>
              <a:tr h="125756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DEL PROYECTO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ALCANZADA</a:t>
                      </a:r>
                      <a:endParaRPr lang="es-MX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442743"/>
                  </a:ext>
                </a:extLst>
              </a:tr>
              <a:tr h="58611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psicológico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1683437"/>
                  </a:ext>
                </a:extLst>
              </a:tr>
              <a:tr h="58611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Jurídico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3939373"/>
                  </a:ext>
                </a:extLst>
              </a:tr>
              <a:tr h="58611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Medidas de Protección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084615"/>
                  </a:ext>
                </a:extLst>
              </a:tr>
              <a:tr h="39523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Domiciliarias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 Visitas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 Visitas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8936299"/>
                  </a:ext>
                </a:extLst>
              </a:tr>
              <a:tr h="58611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Canalizaciones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Personas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4628599"/>
                  </a:ext>
                </a:extLst>
              </a:tr>
              <a:tr h="39523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Talleres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0" lang="es-MX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Talleres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Talleres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74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318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6FA2DA22-D316-4326-91B0-4061EF332A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11" t="34468" r="59548" b="30717"/>
          <a:stretch/>
        </p:blipFill>
        <p:spPr>
          <a:xfrm>
            <a:off x="2499162" y="1734871"/>
            <a:ext cx="3945046" cy="352105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16872"/>
            <a:ext cx="1080120" cy="145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613988" y="1095708"/>
            <a:ext cx="174198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Honorable Ayuntamiento de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Felipe Carrillo Puerto, Q. Roo.</a:t>
            </a:r>
            <a:r>
              <a:rPr kumimoji="0" lang="es-E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2018 - 2021</a:t>
            </a:r>
            <a:endParaRPr kumimoji="0" 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5" descr="Descripción: J:\escudo qroo.jpg">
            <a:extLst>
              <a:ext uri="{FF2B5EF4-FFF2-40B4-BE49-F238E27FC236}">
                <a16:creationId xmlns:a16="http://schemas.microsoft.com/office/drawing/2014/main" id="{93CB2867-D61B-43C3-BD8F-97F6B6DD7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" y="228600"/>
            <a:ext cx="1080120" cy="13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DEAF540-7A8C-4B21-92F0-24646CE9FFD1}"/>
              </a:ext>
            </a:extLst>
          </p:cNvPr>
          <p:cNvGrpSpPr/>
          <p:nvPr/>
        </p:nvGrpSpPr>
        <p:grpSpPr>
          <a:xfrm>
            <a:off x="2901475" y="260648"/>
            <a:ext cx="1238477" cy="1123092"/>
            <a:chOff x="1835696" y="260648"/>
            <a:chExt cx="1517088" cy="1358256"/>
          </a:xfrm>
        </p:grpSpPr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5FC7B555-C0C1-42ED-9017-FC07BC79597B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1858" y="260648"/>
              <a:ext cx="1303391" cy="954107"/>
            </a:xfrm>
            <a:prstGeom prst="rect">
              <a:avLst/>
            </a:prstGeom>
            <a:noFill/>
            <a:ln cmpd="sng">
              <a:solidFill>
                <a:srgbClr val="58C4E2"/>
              </a:solidFill>
            </a:ln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B54E3E14-0555-43B1-BF04-7D9AB80A48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560" t="-10601" b="-1"/>
            <a:stretch/>
          </p:blipFill>
          <p:spPr bwMode="auto">
            <a:xfrm>
              <a:off x="1835696" y="1248569"/>
              <a:ext cx="1517088" cy="37033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id="{340DFCD6-4D57-43D3-836E-BCF54FE8CFF1}"/>
              </a:ext>
            </a:extLst>
          </p:cNvPr>
          <p:cNvSpPr/>
          <p:nvPr/>
        </p:nvSpPr>
        <p:spPr>
          <a:xfrm>
            <a:off x="2283138" y="5025950"/>
            <a:ext cx="4577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Muchas gracias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7049647-3652-4099-B24E-B320A8C23B3B}"/>
              </a:ext>
            </a:extLst>
          </p:cNvPr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4865"/>
            <a:ext cx="1556929" cy="145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57C3E2"/>
            </a:outerShdw>
          </a:effectLst>
        </p:spPr>
      </p:pic>
    </p:spTree>
    <p:extLst>
      <p:ext uri="{BB962C8B-B14F-4D97-AF65-F5344CB8AC3E}">
        <p14:creationId xmlns:p14="http://schemas.microsoft.com/office/powerpoint/2010/main" val="3855283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274</Words>
  <Application>Microsoft Office PowerPoint</Application>
  <PresentationFormat>Presentación en pantalla (4:3)</PresentationFormat>
  <Paragraphs>126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Plataforma Mexico</dc:creator>
  <cp:lastModifiedBy>vicente antonio barrera broca</cp:lastModifiedBy>
  <cp:revision>63</cp:revision>
  <cp:lastPrinted>2019-11-28T22:22:19Z</cp:lastPrinted>
  <dcterms:created xsi:type="dcterms:W3CDTF">2013-11-13T20:40:28Z</dcterms:created>
  <dcterms:modified xsi:type="dcterms:W3CDTF">2019-12-02T14:57:45Z</dcterms:modified>
</cp:coreProperties>
</file>