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72" r:id="rId4"/>
  </p:sldIdLst>
  <p:sldSz cx="24384000" cy="13716000"/>
  <p:notesSz cx="6662738" cy="9926638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8" autoAdjust="0"/>
    <p:restoredTop sz="95501" autoAdjust="0"/>
  </p:normalViewPr>
  <p:slideViewPr>
    <p:cSldViewPr snapToGrid="0">
      <p:cViewPr varScale="1">
        <p:scale>
          <a:sx n="35" d="100"/>
          <a:sy n="35" d="100"/>
        </p:scale>
        <p:origin x="630" y="120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7790" cy="4983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773440" y="0"/>
            <a:ext cx="2887790" cy="4983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DF818-1647-4DF5-ACF3-BA6C5554F896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428273"/>
            <a:ext cx="2887790" cy="4983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773440" y="9428273"/>
            <a:ext cx="2887790" cy="4983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0BA3E-E0AE-4E25-905D-094F6DA8F74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26063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7186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774010" y="1"/>
            <a:ext cx="2887186" cy="49805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853516A-EBBA-44DB-BAFA-F007896E050A}" type="datetimeFigureOut">
              <a:rPr lang="es-MX" smtClean="0"/>
              <a:t>01/12/2019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54013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66274" y="4777195"/>
            <a:ext cx="5330190" cy="390861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7186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774010" y="9428584"/>
            <a:ext cx="2887186" cy="49805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D0E5FB2-2468-4237-8D86-1757FFE626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3590222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6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0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4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8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200" algn="l" defTabSz="182880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E5FB2-2468-4237-8D86-1757FFE626EC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7674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0E5FB2-2468-4237-8D86-1757FFE626EC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0777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ángulo rectángulo 5">
            <a:extLst>
              <a:ext uri="{FF2B5EF4-FFF2-40B4-BE49-F238E27FC236}">
                <a16:creationId xmlns:a16="http://schemas.microsoft.com/office/drawing/2014/main" id="{2F458C21-A53C-4FD4-9F27-E1965D2C48CE}"/>
              </a:ext>
            </a:extLst>
          </p:cNvPr>
          <p:cNvSpPr/>
          <p:nvPr userDrawn="1"/>
        </p:nvSpPr>
        <p:spPr>
          <a:xfrm flipH="1">
            <a:off x="22944000" y="12276000"/>
            <a:ext cx="1440000" cy="1440000"/>
          </a:xfrm>
          <a:prstGeom prst="rtTriangle">
            <a:avLst/>
          </a:prstGeom>
          <a:solidFill>
            <a:srgbClr val="0D18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15843CC2-5517-4399-B321-6AB5ADEEE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3421988" y="13018413"/>
            <a:ext cx="1080000" cy="5400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fld id="{11DEB621-727B-494C-8642-C6B503283B88}" type="slidenum">
              <a:rPr lang="es-MX" smtClean="0"/>
              <a:pPr/>
              <a:t>‹Nº›</a:t>
            </a:fld>
            <a:endParaRPr lang="es-MX" dirty="0"/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98310F57-692D-46EC-861F-25857A3C5549}"/>
              </a:ext>
            </a:extLst>
          </p:cNvPr>
          <p:cNvGrpSpPr/>
          <p:nvPr userDrawn="1"/>
        </p:nvGrpSpPr>
        <p:grpSpPr>
          <a:xfrm>
            <a:off x="3640800" y="50800"/>
            <a:ext cx="18719640" cy="1546187"/>
            <a:chOff x="6384000" y="0"/>
            <a:chExt cx="18000000" cy="1546187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685DB118-30F2-4A36-AC90-637802470A5D}"/>
                </a:ext>
              </a:extLst>
            </p:cNvPr>
            <p:cNvSpPr/>
            <p:nvPr userDrawn="1"/>
          </p:nvSpPr>
          <p:spPr>
            <a:xfrm>
              <a:off x="6384000" y="0"/>
              <a:ext cx="18000000" cy="180000"/>
            </a:xfrm>
            <a:prstGeom prst="rect">
              <a:avLst/>
            </a:prstGeom>
            <a:solidFill>
              <a:srgbClr val="5E5E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9BADB9BB-B98A-4FD0-9C16-A36DC0BDFE86}"/>
                </a:ext>
              </a:extLst>
            </p:cNvPr>
            <p:cNvSpPr/>
            <p:nvPr userDrawn="1"/>
          </p:nvSpPr>
          <p:spPr>
            <a:xfrm>
              <a:off x="6384000" y="235387"/>
              <a:ext cx="18000000" cy="900000"/>
            </a:xfrm>
            <a:prstGeom prst="rect">
              <a:avLst/>
            </a:prstGeom>
            <a:solidFill>
              <a:srgbClr val="0D18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1154187-5860-4B4E-9643-AB2ED349B1A1}"/>
                </a:ext>
              </a:extLst>
            </p:cNvPr>
            <p:cNvSpPr/>
            <p:nvPr userDrawn="1"/>
          </p:nvSpPr>
          <p:spPr>
            <a:xfrm>
              <a:off x="6384000" y="1186187"/>
              <a:ext cx="18000000" cy="360000"/>
            </a:xfrm>
            <a:prstGeom prst="rect">
              <a:avLst/>
            </a:prstGeom>
            <a:solidFill>
              <a:srgbClr val="080B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</p:grpSp>
      <p:sp>
        <p:nvSpPr>
          <p:cNvPr id="15" name="Triángulo rectángulo 14">
            <a:extLst>
              <a:ext uri="{FF2B5EF4-FFF2-40B4-BE49-F238E27FC236}">
                <a16:creationId xmlns:a16="http://schemas.microsoft.com/office/drawing/2014/main" id="{31D7752D-32F1-4456-A605-00925736B0B0}"/>
              </a:ext>
            </a:extLst>
          </p:cNvPr>
          <p:cNvSpPr>
            <a:spLocks noChangeAspect="1"/>
          </p:cNvSpPr>
          <p:nvPr userDrawn="1"/>
        </p:nvSpPr>
        <p:spPr>
          <a:xfrm>
            <a:off x="3640800" y="0"/>
            <a:ext cx="1800000" cy="1800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8502A18D-4394-4816-B8E5-B57F0999DA1E}"/>
              </a:ext>
            </a:extLst>
          </p:cNvPr>
          <p:cNvSpPr>
            <a:spLocks noChangeAspect="1"/>
          </p:cNvSpPr>
          <p:nvPr userDrawn="1"/>
        </p:nvSpPr>
        <p:spPr>
          <a:xfrm>
            <a:off x="20945475" y="-2"/>
            <a:ext cx="2593566" cy="53530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7" name="Escudo Quintana Roo1.pdf" descr="Escudo Quintana Roo1.pdf">
            <a:extLst>
              <a:ext uri="{FF2B5EF4-FFF2-40B4-BE49-F238E27FC236}">
                <a16:creationId xmlns:a16="http://schemas.microsoft.com/office/drawing/2014/main" id="{E0CC1180-7359-4AAD-89A6-48D7BF3AF6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379134" y="50800"/>
            <a:ext cx="2880000" cy="3816000"/>
          </a:xfrm>
          <a:prstGeom prst="rect">
            <a:avLst/>
          </a:prstGeom>
          <a:ln w="12700">
            <a:miter lim="400000"/>
          </a:ln>
          <a:effectLst>
            <a:outerShdw blurRad="622300" dist="81441" dir="5400000" rotWithShape="0">
              <a:srgbClr val="000000">
                <a:alpha val="94671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88249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3099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5273B8E-C5D5-4DF8-B16A-08721A4EDB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415" y="-26947"/>
            <a:ext cx="24392480" cy="13711233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10AF410D-CFD2-45DE-B370-7D8DFE22A3A2}"/>
              </a:ext>
            </a:extLst>
          </p:cNvPr>
          <p:cNvSpPr/>
          <p:nvPr/>
        </p:nvSpPr>
        <p:spPr>
          <a:xfrm>
            <a:off x="8757830" y="5241729"/>
            <a:ext cx="15042901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6600" b="1" i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“PRE-CIERRE DE LOS PROGRAMAS</a:t>
            </a:r>
          </a:p>
          <a:p>
            <a:r>
              <a:rPr lang="es-ES" sz="6600" b="1" i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PROYECTOS Y ACCIONES 2019”</a:t>
            </a:r>
            <a:endParaRPr lang="es-ES" sz="6600" b="1" i="1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1" y="11560628"/>
            <a:ext cx="13062856" cy="2123658"/>
          </a:xfrm>
          <a:prstGeom prst="rect">
            <a:avLst/>
          </a:prstGeom>
          <a:solidFill>
            <a:srgbClr val="0D182E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4400" i="1" dirty="0" smtClean="0">
                <a:solidFill>
                  <a:schemeClr val="bg1"/>
                </a:solidFill>
                <a:latin typeface="Helvetica Neue Medium"/>
              </a:rPr>
              <a:t>Cmdte. Jesús </a:t>
            </a:r>
            <a:r>
              <a:rPr lang="es-MX" sz="4400" i="1" dirty="0">
                <a:solidFill>
                  <a:schemeClr val="bg1"/>
                </a:solidFill>
                <a:latin typeface="Helvetica Neue Medium"/>
              </a:rPr>
              <a:t>Pérez Abarca</a:t>
            </a:r>
          </a:p>
          <a:p>
            <a:r>
              <a:rPr lang="es-MX" sz="4400" i="1" dirty="0">
                <a:solidFill>
                  <a:schemeClr val="bg1"/>
                </a:solidFill>
                <a:latin typeface="Helvetica Neue Medium"/>
              </a:rPr>
              <a:t>Director General de Seguridad </a:t>
            </a:r>
            <a:r>
              <a:rPr lang="es-MX" sz="4400" i="1" dirty="0" smtClean="0">
                <a:solidFill>
                  <a:schemeClr val="bg1"/>
                </a:solidFill>
                <a:latin typeface="Helvetica Neue Medium"/>
              </a:rPr>
              <a:t>Pública </a:t>
            </a:r>
            <a:r>
              <a:rPr lang="es-MX" sz="4400" i="1" dirty="0">
                <a:solidFill>
                  <a:schemeClr val="bg1"/>
                </a:solidFill>
                <a:latin typeface="Helvetica Neue Medium"/>
              </a:rPr>
              <a:t>y </a:t>
            </a:r>
            <a:r>
              <a:rPr lang="es-MX" sz="4400" i="1" dirty="0" smtClean="0">
                <a:solidFill>
                  <a:schemeClr val="bg1"/>
                </a:solidFill>
                <a:latin typeface="Helvetica Neue Medium"/>
              </a:rPr>
              <a:t>Tránsito del Municipio de Tulum.</a:t>
            </a:r>
            <a:endParaRPr lang="es-MX" sz="4400" i="1" dirty="0">
              <a:solidFill>
                <a:schemeClr val="bg1"/>
              </a:solidFill>
              <a:latin typeface="Helvetica Neue Medium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25225" y="2022963"/>
            <a:ext cx="7052171" cy="3218766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255" y="2507065"/>
            <a:ext cx="2857970" cy="209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40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4134">
              <a:srgbClr val="E8EDF7"/>
            </a:gs>
            <a:gs pos="33606">
              <a:srgbClr val="D2DDF0"/>
            </a:gs>
            <a:gs pos="59000">
              <a:srgbClr val="B6C8E8"/>
            </a:gs>
            <a:gs pos="24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1597202"/>
              </p:ext>
            </p:extLst>
          </p:nvPr>
        </p:nvGraphicFramePr>
        <p:xfrm>
          <a:off x="147480" y="3878664"/>
          <a:ext cx="22417099" cy="9228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8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1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19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172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68344">
                  <a:extLst>
                    <a:ext uri="{9D8B030D-6E8A-4147-A177-3AD203B41FA5}">
                      <a16:colId xmlns:a16="http://schemas.microsoft.com/office/drawing/2014/main" val="203173758"/>
                    </a:ext>
                  </a:extLst>
                </a:gridCol>
                <a:gridCol w="4371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75509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Proyecto</a:t>
                      </a:r>
                    </a:p>
                    <a:p>
                      <a:pPr algn="ctr"/>
                      <a:endParaRPr lang="es-MX" sz="3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Programa,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Proyecto o acción.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Inversión Asignada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Ejercido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 Programada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alcanzada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1634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Aportación para Seguros de Vida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$ 148,200,000.00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seguros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seguros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145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Institucional </a:t>
                      </a:r>
                    </a:p>
                    <a:p>
                      <a:pPr algn="l"/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“Servicio de Protección de Video-vigilancia”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$ 20,000,000.00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confidencial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confidencial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145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Construcción de comedor para la Dirección de Seguridad Pública Municipal.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$1,100,000.00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comedor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comedor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484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Vestuario y Uniformes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$ 1,749,770.00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paquetes de uniformes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828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paquetes de uniformes</a:t>
                      </a:r>
                      <a:endParaRPr lang="es-MX" sz="3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1450"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Adquisición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</a:p>
                    <a:p>
                      <a:pPr algn="ctr"/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Chalecos-antibalas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$ 743,754.00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%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chalecos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lang="es-MX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chalecos</a:t>
                      </a:r>
                      <a:endParaRPr lang="es-MX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6011" t="13316" r="4918" b="8560"/>
          <a:stretch/>
        </p:blipFill>
        <p:spPr>
          <a:xfrm>
            <a:off x="147480" y="179167"/>
            <a:ext cx="3714751" cy="2068976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414518" y="498074"/>
            <a:ext cx="14851463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5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PROGRAMAS PROYECTOS </a:t>
            </a:r>
            <a:r>
              <a:rPr lang="es-ES" sz="2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ACCIONES 2019</a:t>
            </a:r>
            <a:endParaRPr lang="es-MX" sz="2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147480" y="2248143"/>
            <a:ext cx="862650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/>
              <a:t>TIPO DE RECURSO: </a:t>
            </a:r>
            <a:r>
              <a:rPr lang="es-MX" sz="3200" dirty="0" smtClean="0"/>
              <a:t>RAMO 33 DEL FORTAMUND-DF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555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5273B8E-C5D5-4DF8-B16A-08721A4EDB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415" y="-26947"/>
            <a:ext cx="24392480" cy="13711233"/>
          </a:xfrm>
          <a:prstGeom prst="rect">
            <a:avLst/>
          </a:prstGeom>
        </p:spPr>
      </p:pic>
      <p:sp>
        <p:nvSpPr>
          <p:cNvPr id="14" name="Rectángulo 13">
            <a:extLst>
              <a:ext uri="{FF2B5EF4-FFF2-40B4-BE49-F238E27FC236}">
                <a16:creationId xmlns:a16="http://schemas.microsoft.com/office/drawing/2014/main" id="{10AF410D-CFD2-45DE-B370-7D8DFE22A3A2}"/>
              </a:ext>
            </a:extLst>
          </p:cNvPr>
          <p:cNvSpPr/>
          <p:nvPr/>
        </p:nvSpPr>
        <p:spPr>
          <a:xfrm>
            <a:off x="9478266" y="5697675"/>
            <a:ext cx="12127359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s-ES" sz="6600" b="1" i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GRACIAS POR SU ATENCIÓN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1" y="11560628"/>
            <a:ext cx="13062856" cy="2123658"/>
          </a:xfrm>
          <a:prstGeom prst="rect">
            <a:avLst/>
          </a:prstGeom>
          <a:solidFill>
            <a:srgbClr val="0D182E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s-MX" sz="4400" i="1" dirty="0" smtClean="0">
                <a:solidFill>
                  <a:schemeClr val="bg1"/>
                </a:solidFill>
                <a:latin typeface="Helvetica Neue Medium"/>
              </a:rPr>
              <a:t>Cmdte. Jesús </a:t>
            </a:r>
            <a:r>
              <a:rPr lang="es-MX" sz="4400" i="1" dirty="0">
                <a:solidFill>
                  <a:schemeClr val="bg1"/>
                </a:solidFill>
                <a:latin typeface="Helvetica Neue Medium"/>
              </a:rPr>
              <a:t>Pérez Abarca</a:t>
            </a:r>
          </a:p>
          <a:p>
            <a:r>
              <a:rPr lang="es-MX" sz="4400" i="1" dirty="0">
                <a:solidFill>
                  <a:schemeClr val="bg1"/>
                </a:solidFill>
                <a:latin typeface="Helvetica Neue Medium"/>
              </a:rPr>
              <a:t>Director General de Seguridad </a:t>
            </a:r>
            <a:r>
              <a:rPr lang="es-MX" sz="4400" i="1" dirty="0" smtClean="0">
                <a:solidFill>
                  <a:schemeClr val="bg1"/>
                </a:solidFill>
                <a:latin typeface="Helvetica Neue Medium"/>
              </a:rPr>
              <a:t>Pública </a:t>
            </a:r>
            <a:r>
              <a:rPr lang="es-MX" sz="4400" i="1" dirty="0">
                <a:solidFill>
                  <a:schemeClr val="bg1"/>
                </a:solidFill>
                <a:latin typeface="Helvetica Neue Medium"/>
              </a:rPr>
              <a:t>y </a:t>
            </a:r>
            <a:r>
              <a:rPr lang="es-MX" sz="4400" i="1" dirty="0" smtClean="0">
                <a:solidFill>
                  <a:schemeClr val="bg1"/>
                </a:solidFill>
                <a:latin typeface="Helvetica Neue Medium"/>
              </a:rPr>
              <a:t>Tránsito del Municipio de Tulum.</a:t>
            </a:r>
            <a:endParaRPr lang="es-MX" sz="4400" i="1" dirty="0">
              <a:solidFill>
                <a:schemeClr val="bg1"/>
              </a:solidFill>
              <a:latin typeface="Helvetica Neue Medium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25225" y="2022963"/>
            <a:ext cx="7052171" cy="3218766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7255" y="2507065"/>
            <a:ext cx="2857970" cy="209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24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160</Words>
  <Application>Microsoft Office PowerPoint</Application>
  <PresentationFormat>Personalizado</PresentationFormat>
  <Paragraphs>49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 Neue Medium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S. PARTICULAR</dc:creator>
  <cp:lastModifiedBy>vicente antonio barrera broca</cp:lastModifiedBy>
  <cp:revision>58</cp:revision>
  <cp:lastPrinted>2019-11-22T22:57:34Z</cp:lastPrinted>
  <dcterms:modified xsi:type="dcterms:W3CDTF">2019-12-02T00:19:02Z</dcterms:modified>
</cp:coreProperties>
</file>