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687" r:id="rId2"/>
  </p:sldMasterIdLst>
  <p:notesMasterIdLst>
    <p:notesMasterId r:id="rId11"/>
  </p:notesMasterIdLst>
  <p:handoutMasterIdLst>
    <p:handoutMasterId r:id="rId12"/>
  </p:handoutMasterIdLst>
  <p:sldIdLst>
    <p:sldId id="413" r:id="rId3"/>
    <p:sldId id="432" r:id="rId4"/>
    <p:sldId id="437" r:id="rId5"/>
    <p:sldId id="438" r:id="rId6"/>
    <p:sldId id="433" r:id="rId7"/>
    <p:sldId id="420" r:id="rId8"/>
    <p:sldId id="434" r:id="rId9"/>
    <p:sldId id="419" r:id="rId10"/>
  </p:sldIdLst>
  <p:sldSz cx="9144000" cy="6858000" type="letter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00B050"/>
    <a:srgbClr val="FFC901"/>
    <a:srgbClr val="BFBFBF"/>
    <a:srgbClr val="000000"/>
    <a:srgbClr val="F79646"/>
    <a:srgbClr val="C00000"/>
    <a:srgbClr val="00823B"/>
    <a:srgbClr val="376092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40" autoAdjust="0"/>
    <p:restoredTop sz="97680" autoAdjust="0"/>
  </p:normalViewPr>
  <p:slideViewPr>
    <p:cSldViewPr>
      <p:cViewPr varScale="1">
        <p:scale>
          <a:sx n="69" d="100"/>
          <a:sy n="69" d="100"/>
        </p:scale>
        <p:origin x="1626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3270" y="-96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SSPE_QR\ENSU\Tablas%20y%20grafico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Z:\---%20ESTADISTICAS%202019\25%20HISTOGRAMA%20SISTEMA%20NACIONAL\PRESENTACION%20SNSP\10%20OCTUBRE\QUINTANA%20ROO\010%20INFO%20OCTUBRE%20CONCENTRADO%202019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Z:\---%20ESTADISTICAS%202019\25%20HISTOGRAMA%20SISTEMA%20NACIONAL\PRESENTACION%20SNSP\10%20OCTUBRE\QUINTANA%20ROO\010%20INFO%20OCTUBRE%20CONCENTRADO%202019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Estadisticas02\DATOS\---%20ESTADISTICAS%202019\25%20HISTOGRAMA%20SISTEMA%20NACIONAL\PRESENTACION%20SNSP\10%20OCTUBRE\QUINTANA%20ROO\010%20INFO%20OCTUBRE%20CONCENTRADO%202019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Libro2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Libro2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Estadisticas02\DATOS\---%20ESTADISTICAS%202019\25%20HISTOGRAMA%20SISTEMA%20NACIONAL\PRESENTACION%20SNSP\10%20OCTUBRE\QUINTANA%20ROO\010%20INFO%20OCTUBRE%20CONCENTRADO%202019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Estadisticas02\DATOS\---%20ESTADISTICAS%202019\25%20HISTOGRAMA%20SISTEMA%20NACIONAL\PRESENTACION%20SNSP\10%20OCTUBRE\QUINTANA%20ROO\010%20INFO%20OCTUBRE%20CONCENTRADO%20201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2000" b="1"/>
              <a:t>CANCÚN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'percepcion seguridad'!$F$9</c:f>
              <c:strCache>
                <c:ptCount val="1"/>
                <c:pt idx="0">
                  <c:v>Seguro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'percepcion seguridad'!$O$7:$U$8</c:f>
              <c:multiLvlStrCache>
                <c:ptCount val="7"/>
                <c:lvl>
                  <c:pt idx="0">
                    <c:v>marzo</c:v>
                  </c:pt>
                  <c:pt idx="1">
                    <c:v>junio</c:v>
                  </c:pt>
                  <c:pt idx="2">
                    <c:v>septiembre</c:v>
                  </c:pt>
                  <c:pt idx="3">
                    <c:v>diciembre</c:v>
                  </c:pt>
                  <c:pt idx="4">
                    <c:v>marzo</c:v>
                  </c:pt>
                  <c:pt idx="5">
                    <c:v>junio</c:v>
                  </c:pt>
                  <c:pt idx="6">
                    <c:v>septiembre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</c:lvl>
              </c:multiLvlStrCache>
            </c:multiLvlStrRef>
          </c:cat>
          <c:val>
            <c:numRef>
              <c:f>'percepcion seguridad'!$O$9:$U$9</c:f>
              <c:numCache>
                <c:formatCode>0.0</c:formatCode>
                <c:ptCount val="7"/>
                <c:pt idx="0">
                  <c:v>6.8462311134213296</c:v>
                </c:pt>
                <c:pt idx="1">
                  <c:v>5.7402616070145198</c:v>
                </c:pt>
                <c:pt idx="2">
                  <c:v>6.42819081562235</c:v>
                </c:pt>
                <c:pt idx="3">
                  <c:v>11.0301085608373</c:v>
                </c:pt>
                <c:pt idx="4">
                  <c:v>6.5996906448069197</c:v>
                </c:pt>
                <c:pt idx="5">
                  <c:v>11.200000000000003</c:v>
                </c:pt>
                <c:pt idx="6">
                  <c:v>13.786002709845301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1C-4AE1-95C9-AAF2BFDE0451}"/>
            </c:ext>
          </c:extLst>
        </c:ser>
        <c:ser>
          <c:idx val="1"/>
          <c:order val="1"/>
          <c:tx>
            <c:strRef>
              <c:f>'percepcion seguridad'!$F$10</c:f>
              <c:strCache>
                <c:ptCount val="1"/>
                <c:pt idx="0">
                  <c:v>Inseguro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'percepcion seguridad'!$O$7:$U$8</c:f>
              <c:multiLvlStrCache>
                <c:ptCount val="7"/>
                <c:lvl>
                  <c:pt idx="0">
                    <c:v>marzo</c:v>
                  </c:pt>
                  <c:pt idx="1">
                    <c:v>junio</c:v>
                  </c:pt>
                  <c:pt idx="2">
                    <c:v>septiembre</c:v>
                  </c:pt>
                  <c:pt idx="3">
                    <c:v>diciembre</c:v>
                  </c:pt>
                  <c:pt idx="4">
                    <c:v>marzo</c:v>
                  </c:pt>
                  <c:pt idx="5">
                    <c:v>junio</c:v>
                  </c:pt>
                  <c:pt idx="6">
                    <c:v>septiembre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</c:lvl>
              </c:multiLvlStrCache>
            </c:multiLvlStrRef>
          </c:cat>
          <c:val>
            <c:numRef>
              <c:f>'percepcion seguridad'!$O$10:$U$10</c:f>
              <c:numCache>
                <c:formatCode>0.0</c:formatCode>
                <c:ptCount val="7"/>
                <c:pt idx="0">
                  <c:v>93.153768886578703</c:v>
                </c:pt>
                <c:pt idx="1">
                  <c:v>94.142949547218606</c:v>
                </c:pt>
                <c:pt idx="2">
                  <c:v>92.848869205167802</c:v>
                </c:pt>
                <c:pt idx="3">
                  <c:v>88.969891439162694</c:v>
                </c:pt>
                <c:pt idx="4">
                  <c:v>93.280947828995494</c:v>
                </c:pt>
                <c:pt idx="5">
                  <c:v>88.8</c:v>
                </c:pt>
                <c:pt idx="6">
                  <c:v>86.213997290154694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1C-4AE1-95C9-AAF2BFDE04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803759664"/>
        <c:axId val="1803763472"/>
      </c:barChart>
      <c:catAx>
        <c:axId val="18037596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803763472"/>
        <c:crosses val="autoZero"/>
        <c:auto val="1"/>
        <c:lblAlgn val="ctr"/>
        <c:lblOffset val="100"/>
        <c:noMultiLvlLbl val="0"/>
      </c:catAx>
      <c:valAx>
        <c:axId val="180376347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1803759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 dirty="0"/>
              <a:t>VARIACIÓN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27740708483674303"/>
          <c:y val="0.13639955481357818"/>
          <c:w val="0.51370955605718582"/>
          <c:h val="0.788704678738067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'INC. GRAL 01 A'!$I$4</c:f>
              <c:strCache>
                <c:ptCount val="1"/>
                <c:pt idx="0">
                  <c:v>Variación</c:v>
                </c:pt>
              </c:strCache>
            </c:strRef>
          </c:tx>
          <c:spPr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chemeClr val="accent3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path path="circle">
                  <a:fillToRect r="100000" b="100000"/>
                </a:path>
              </a:gra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C76D-49A8-B539-33C4E26234C4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A00000"/>
                  </a:gs>
                  <a:gs pos="52000">
                    <a:srgbClr val="E60000"/>
                  </a:gs>
                  <a:gs pos="100000">
                    <a:srgbClr val="FF000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C76D-49A8-B539-33C4E26234C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C76D-49A8-B539-33C4E26234C4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C76D-49A8-B539-33C4E26234C4}"/>
              </c:ext>
            </c:extLst>
          </c:dPt>
          <c:dPt>
            <c:idx val="4"/>
            <c:invertIfNegative val="0"/>
            <c:bubble3D val="0"/>
            <c:spPr>
              <a:gradFill flip="none" rotWithShape="1">
                <a:gsLst>
                  <a:gs pos="0">
                    <a:srgbClr val="A00000"/>
                  </a:gs>
                  <a:gs pos="50000">
                    <a:srgbClr val="C00000"/>
                  </a:gs>
                  <a:gs pos="100000">
                    <a:srgbClr val="FF000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gradFill>
                  <a:gsLst>
                    <a:gs pos="0">
                      <a:srgbClr val="006600"/>
                    </a:gs>
                    <a:gs pos="50000">
                      <a:srgbClr val="009900"/>
                    </a:gs>
                    <a:gs pos="100000">
                      <a:srgbClr val="339966"/>
                    </a:gs>
                  </a:gsLst>
                  <a:lin ang="5400000" scaled="1"/>
                </a:gra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C76D-49A8-B539-33C4E26234C4}"/>
              </c:ext>
            </c:extLst>
          </c:dPt>
          <c:dLbls>
            <c:dLbl>
              <c:idx val="0"/>
              <c:layout>
                <c:manualLayout>
                  <c:x val="-6.3755598602040714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400" b="1"/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6D-49A8-B539-33C4E26234C4}"/>
                </c:ext>
              </c:extLst>
            </c:dLbl>
            <c:dLbl>
              <c:idx val="1"/>
              <c:layout>
                <c:manualLayout>
                  <c:x val="-0.14441649495005068"/>
                  <c:y val="1.0870421088668364E-2"/>
                </c:manualLayout>
              </c:layout>
              <c:spPr/>
              <c:txPr>
                <a:bodyPr/>
                <a:lstStyle/>
                <a:p>
                  <a:pPr>
                    <a:defRPr sz="1400" b="1"/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76D-49A8-B539-33C4E26234C4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400" b="1"/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C76D-49A8-B539-33C4E26234C4}"/>
                </c:ext>
              </c:extLst>
            </c:dLbl>
            <c:dLbl>
              <c:idx val="3"/>
              <c:layout>
                <c:manualLayout>
                  <c:x val="7.4837962782835611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400" b="1"/>
                  </a:pPr>
                  <a:endParaRPr lang="es-MX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76D-49A8-B539-33C4E26234C4}"/>
                </c:ext>
              </c:extLst>
            </c:dLbl>
            <c:dLbl>
              <c:idx val="4"/>
              <c:layout>
                <c:manualLayout>
                  <c:x val="7.2567230711959924E-5"/>
                  <c:y val="0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400" b="1"/>
                  </a:pPr>
                  <a:endParaRPr lang="es-MX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76D-49A8-B539-33C4E26234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>
                <a:noFill/>
              </a:ln>
            </c:spPr>
            <c:trendlineType val="linear"/>
            <c:dispRSqr val="0"/>
            <c:dispEq val="0"/>
          </c:trendline>
          <c:cat>
            <c:strRef>
              <c:f>'INC. GRAL 01 A'!$J$3:$K$3</c:f>
              <c:strCache>
                <c:ptCount val="2"/>
                <c:pt idx="0">
                  <c:v>2019 vs 2018</c:v>
                </c:pt>
                <c:pt idx="1">
                  <c:v>2019 vs 2017</c:v>
                </c:pt>
              </c:strCache>
            </c:strRef>
          </c:cat>
          <c:val>
            <c:numRef>
              <c:f>'INC. GRAL 01 A'!$J$4:$K$4</c:f>
              <c:numCache>
                <c:formatCode>0.0%</c:formatCode>
                <c:ptCount val="2"/>
                <c:pt idx="0">
                  <c:v>0.40487892376681622</c:v>
                </c:pt>
                <c:pt idx="1">
                  <c:v>0.84200376293508938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76D-49A8-B539-33C4E26234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41"/>
        <c:axId val="908568048"/>
        <c:axId val="908581648"/>
      </c:barChart>
      <c:catAx>
        <c:axId val="9085680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txPr>
          <a:bodyPr/>
          <a:lstStyle/>
          <a:p>
            <a:pPr>
              <a:defRPr sz="1200" b="1"/>
            </a:pPr>
            <a:endParaRPr lang="es-MX"/>
          </a:p>
        </c:txPr>
        <c:crossAx val="908581648"/>
        <c:crosses val="autoZero"/>
        <c:auto val="0"/>
        <c:lblAlgn val="ctr"/>
        <c:lblOffset val="100"/>
        <c:noMultiLvlLbl val="0"/>
      </c:catAx>
      <c:valAx>
        <c:axId val="908581648"/>
        <c:scaling>
          <c:orientation val="minMax"/>
        </c:scaling>
        <c:delete val="1"/>
        <c:axPos val="b"/>
        <c:majorGridlines/>
        <c:numFmt formatCode="0.0%" sourceLinked="1"/>
        <c:majorTickMark val="out"/>
        <c:minorTickMark val="none"/>
        <c:tickLblPos val="nextTo"/>
        <c:crossAx val="908568048"/>
        <c:crosses val="max"/>
        <c:crossBetween val="between"/>
      </c:valAx>
      <c:spPr>
        <a:solidFill>
          <a:schemeClr val="bg2">
            <a:lumMod val="90000"/>
          </a:schemeClr>
        </a:solidFill>
      </c:spPr>
    </c:plotArea>
    <c:plotVisOnly val="1"/>
    <c:dispBlanksAs val="gap"/>
    <c:showDLblsOverMax val="0"/>
  </c:chart>
  <c:spPr>
    <a:solidFill>
      <a:srgbClr val="FDFECE"/>
    </a:solidFill>
    <a:ln>
      <a:solidFill>
        <a:schemeClr val="tx1"/>
      </a:solidFill>
    </a:ln>
  </c:spPr>
  <c:txPr>
    <a:bodyPr/>
    <a:lstStyle/>
    <a:p>
      <a:pPr>
        <a:defRPr sz="1799"/>
      </a:pPr>
      <a:endParaRPr lang="es-MX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>
                <a:effectLst/>
              </a:rPr>
              <a:t>Incidencia Delictiva Gral., Quintana Roo.</a:t>
            </a:r>
            <a:endParaRPr lang="es-MX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endParaRPr lang="es-MX"/>
          </a:p>
        </c:rich>
      </c:tx>
      <c:layout>
        <c:manualLayout>
          <c:xMode val="edge"/>
          <c:yMode val="edge"/>
          <c:x val="9.4291557305336823E-2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v>Total</c:v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'INC. GRAL 01 A'!$E$3:$G$3</c:f>
              <c:strCache>
                <c:ptCount val="3"/>
                <c:pt idx="0">
                  <c:v>Ene-Oct
2017</c:v>
                </c:pt>
                <c:pt idx="1">
                  <c:v>Ene-Oct
2018</c:v>
                </c:pt>
                <c:pt idx="2">
                  <c:v>Ene-Oct
2019</c:v>
                </c:pt>
              </c:strCache>
            </c:strRef>
          </c:cat>
          <c:val>
            <c:numRef>
              <c:f>'INC. GRAL 01 A'!$E$5:$G$5</c:f>
              <c:numCache>
                <c:formatCode>#,##0</c:formatCode>
                <c:ptCount val="3"/>
                <c:pt idx="0">
                  <c:v>21260</c:v>
                </c:pt>
                <c:pt idx="1">
                  <c:v>27875</c:v>
                </c:pt>
                <c:pt idx="2">
                  <c:v>39161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44-456A-A5A1-9C334967F3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08568592"/>
        <c:axId val="908576208"/>
        <c:axId val="909776848"/>
      </c:bar3DChart>
      <c:catAx>
        <c:axId val="908568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08576208"/>
        <c:crosses val="autoZero"/>
        <c:auto val="1"/>
        <c:lblAlgn val="ctr"/>
        <c:lblOffset val="100"/>
        <c:noMultiLvlLbl val="0"/>
      </c:catAx>
      <c:valAx>
        <c:axId val="908576208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 sz="1800" b="1" i="0" baseline="0">
                    <a:effectLst/>
                  </a:rPr>
                  <a:t>Incidencia</a:t>
                </a:r>
                <a:endParaRPr lang="es-MX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08568592"/>
        <c:crosses val="autoZero"/>
        <c:crossBetween val="between"/>
      </c:valAx>
      <c:serAx>
        <c:axId val="909776848"/>
        <c:scaling>
          <c:orientation val="minMax"/>
        </c:scaling>
        <c:delete val="1"/>
        <c:axPos val="b"/>
        <c:majorTickMark val="none"/>
        <c:minorTickMark val="none"/>
        <c:tickLblPos val="nextTo"/>
        <c:crossAx val="908576208"/>
        <c:crosses val="autoZero"/>
      </c:ser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4619058034412365E-2"/>
          <c:y val="0.14399314668999708"/>
          <c:w val="0.94339958593641793"/>
          <c:h val="0.65413969087197443"/>
        </c:manualLayout>
      </c:layout>
      <c:lineChart>
        <c:grouping val="standard"/>
        <c:varyColors val="0"/>
        <c:ser>
          <c:idx val="0"/>
          <c:order val="0"/>
          <c:tx>
            <c:strRef>
              <c:f>'INC. GRAL 01 B'!$C$2</c:f>
              <c:strCache>
                <c:ptCount val="1"/>
                <c:pt idx="0">
                  <c:v>Delitos</c:v>
                </c:pt>
              </c:strCache>
            </c:strRef>
          </c:tx>
          <c:marker>
            <c:symbol val="none"/>
          </c:marker>
          <c:dLbls>
            <c:dLbl>
              <c:idx val="34"/>
              <c:layout>
                <c:manualLayout>
                  <c:x val="-1.2494422328090194E-2"/>
                  <c:y val="-1.63554042215616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FC3-4155-9C0E-FDF5943E02E0}"/>
                </c:ext>
              </c:extLst>
            </c:dLbl>
            <c:dLbl>
              <c:idx val="35"/>
              <c:layout>
                <c:manualLayout>
                  <c:x val="-3.331845954157385E-2"/>
                  <c:y val="2.0444255276952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C3-4155-9C0E-FDF5943E02E0}"/>
                </c:ext>
              </c:extLst>
            </c:dLbl>
            <c:dLbl>
              <c:idx val="36"/>
              <c:layout>
                <c:manualLayout>
                  <c:x val="0"/>
                  <c:y val="-2.0444255276952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FC3-4155-9C0E-FDF5943E02E0}"/>
                </c:ext>
              </c:extLst>
            </c:dLbl>
            <c:dLbl>
              <c:idx val="59"/>
              <c:layout>
                <c:manualLayout>
                  <c:x val="-3.33184595415738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788-43BF-A9D8-9EDADB912FB8}"/>
                </c:ext>
              </c:extLst>
            </c:dLbl>
            <c:dLbl>
              <c:idx val="60"/>
              <c:layout>
                <c:manualLayout>
                  <c:x val="0"/>
                  <c:y val="-4.08885105539040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788-43BF-A9D8-9EDADB912FB8}"/>
                </c:ext>
              </c:extLst>
            </c:dLbl>
            <c:dLbl>
              <c:idx val="6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788-43BF-A9D8-9EDADB912FB8}"/>
                </c:ext>
              </c:extLst>
            </c:dLbl>
            <c:dLbl>
              <c:idx val="69"/>
              <c:layout>
                <c:manualLayout>
                  <c:x val="-2.923628629699756E-3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788-43BF-A9D8-9EDADB912FB8}"/>
                </c:ext>
              </c:extLst>
            </c:dLbl>
            <c:dLbl>
              <c:idx val="70"/>
              <c:layout>
                <c:manualLayout>
                  <c:x val="0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788-43BF-A9D8-9EDADB912FB8}"/>
                </c:ext>
              </c:extLst>
            </c:dLbl>
            <c:dLbl>
              <c:idx val="7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788-43BF-A9D8-9EDADB912FB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'INC. GRAL 01 B'!$A$36:$B$72</c:f>
              <c:multiLvlStrCache>
                <c:ptCount val="37"/>
                <c:lvl>
                  <c:pt idx="0">
                    <c:v>OCT</c:v>
                  </c:pt>
                  <c:pt idx="1">
                    <c:v>NOV</c:v>
                  </c:pt>
                  <c:pt idx="2">
                    <c:v>DIC</c:v>
                  </c:pt>
                  <c:pt idx="3">
                    <c:v>ENE</c:v>
                  </c:pt>
                  <c:pt idx="4">
                    <c:v>FEB</c:v>
                  </c:pt>
                  <c:pt idx="5">
                    <c:v>MAR</c:v>
                  </c:pt>
                  <c:pt idx="6">
                    <c:v>ABR</c:v>
                  </c:pt>
                  <c:pt idx="7">
                    <c:v>MAY</c:v>
                  </c:pt>
                  <c:pt idx="8">
                    <c:v>JUN</c:v>
                  </c:pt>
                  <c:pt idx="9">
                    <c:v>JUL</c:v>
                  </c:pt>
                  <c:pt idx="10">
                    <c:v>AGO</c:v>
                  </c:pt>
                  <c:pt idx="11">
                    <c:v>SEP</c:v>
                  </c:pt>
                  <c:pt idx="12">
                    <c:v>OCT</c:v>
                  </c:pt>
                  <c:pt idx="13">
                    <c:v>NOV</c:v>
                  </c:pt>
                  <c:pt idx="14">
                    <c:v>DIC</c:v>
                  </c:pt>
                  <c:pt idx="15">
                    <c:v>ENE</c:v>
                  </c:pt>
                  <c:pt idx="16">
                    <c:v>FEB</c:v>
                  </c:pt>
                  <c:pt idx="17">
                    <c:v>MAR</c:v>
                  </c:pt>
                  <c:pt idx="18">
                    <c:v>ABR</c:v>
                  </c:pt>
                  <c:pt idx="19">
                    <c:v>MAY</c:v>
                  </c:pt>
                  <c:pt idx="20">
                    <c:v>JUN</c:v>
                  </c:pt>
                  <c:pt idx="21">
                    <c:v>JUL</c:v>
                  </c:pt>
                  <c:pt idx="22">
                    <c:v>AGO</c:v>
                  </c:pt>
                  <c:pt idx="23">
                    <c:v>SEP</c:v>
                  </c:pt>
                  <c:pt idx="24">
                    <c:v>OCT</c:v>
                  </c:pt>
                  <c:pt idx="25">
                    <c:v>NOV</c:v>
                  </c:pt>
                  <c:pt idx="26">
                    <c:v>DIC</c:v>
                  </c:pt>
                  <c:pt idx="27">
                    <c:v>ENE</c:v>
                  </c:pt>
                  <c:pt idx="28">
                    <c:v>FEB</c:v>
                  </c:pt>
                  <c:pt idx="29">
                    <c:v>MAR</c:v>
                  </c:pt>
                  <c:pt idx="30">
                    <c:v>ABR</c:v>
                  </c:pt>
                  <c:pt idx="31">
                    <c:v>MAY</c:v>
                  </c:pt>
                  <c:pt idx="32">
                    <c:v>JUN</c:v>
                  </c:pt>
                  <c:pt idx="33">
                    <c:v>JUL</c:v>
                  </c:pt>
                  <c:pt idx="34">
                    <c:v>AGO</c:v>
                  </c:pt>
                  <c:pt idx="35">
                    <c:v>SEP</c:v>
                  </c:pt>
                  <c:pt idx="36">
                    <c:v>OCT</c:v>
                  </c:pt>
                </c:lvl>
                <c:lvl>
                  <c:pt idx="0">
                    <c:v>Año 2016</c:v>
                  </c:pt>
                  <c:pt idx="3">
                    <c:v>Año 2017</c:v>
                  </c:pt>
                  <c:pt idx="15">
                    <c:v>Año 2018</c:v>
                  </c:pt>
                  <c:pt idx="27">
                    <c:v>Año 2019</c:v>
                  </c:pt>
                </c:lvl>
              </c:multiLvlStrCache>
            </c:multiLvlStrRef>
          </c:cat>
          <c:val>
            <c:numRef>
              <c:f>'INC. GRAL 01 B'!$C$36:$C$72</c:f>
              <c:numCache>
                <c:formatCode>#,##0</c:formatCode>
                <c:ptCount val="37"/>
                <c:pt idx="0">
                  <c:v>1896</c:v>
                </c:pt>
                <c:pt idx="1">
                  <c:v>2188</c:v>
                </c:pt>
                <c:pt idx="2">
                  <c:v>2274</c:v>
                </c:pt>
                <c:pt idx="3">
                  <c:v>1736</c:v>
                </c:pt>
                <c:pt idx="4">
                  <c:v>1676</c:v>
                </c:pt>
                <c:pt idx="5">
                  <c:v>2396</c:v>
                </c:pt>
                <c:pt idx="6">
                  <c:v>1862</c:v>
                </c:pt>
                <c:pt idx="7">
                  <c:v>2152</c:v>
                </c:pt>
                <c:pt idx="8">
                  <c:v>2107</c:v>
                </c:pt>
                <c:pt idx="9">
                  <c:v>2092</c:v>
                </c:pt>
                <c:pt idx="10">
                  <c:v>2103</c:v>
                </c:pt>
                <c:pt idx="11">
                  <c:v>2223</c:v>
                </c:pt>
                <c:pt idx="12">
                  <c:v>2913</c:v>
                </c:pt>
                <c:pt idx="13">
                  <c:v>2615</c:v>
                </c:pt>
                <c:pt idx="14">
                  <c:v>2643</c:v>
                </c:pt>
                <c:pt idx="15">
                  <c:v>2475</c:v>
                </c:pt>
                <c:pt idx="16">
                  <c:v>2502</c:v>
                </c:pt>
                <c:pt idx="17">
                  <c:v>2605</c:v>
                </c:pt>
                <c:pt idx="18">
                  <c:v>2825</c:v>
                </c:pt>
                <c:pt idx="19">
                  <c:v>2947</c:v>
                </c:pt>
                <c:pt idx="20">
                  <c:v>2727</c:v>
                </c:pt>
                <c:pt idx="21">
                  <c:v>3132</c:v>
                </c:pt>
                <c:pt idx="22">
                  <c:v>3209</c:v>
                </c:pt>
                <c:pt idx="23">
                  <c:v>2683</c:v>
                </c:pt>
                <c:pt idx="24">
                  <c:v>2770</c:v>
                </c:pt>
                <c:pt idx="25">
                  <c:v>2920</c:v>
                </c:pt>
                <c:pt idx="26">
                  <c:v>3248</c:v>
                </c:pt>
                <c:pt idx="27">
                  <c:v>3673</c:v>
                </c:pt>
                <c:pt idx="28">
                  <c:v>3349</c:v>
                </c:pt>
                <c:pt idx="29">
                  <c:v>3780</c:v>
                </c:pt>
                <c:pt idx="30">
                  <c:v>3658</c:v>
                </c:pt>
                <c:pt idx="31">
                  <c:v>4256</c:v>
                </c:pt>
                <c:pt idx="32">
                  <c:v>4200</c:v>
                </c:pt>
                <c:pt idx="33">
                  <c:v>4411</c:v>
                </c:pt>
                <c:pt idx="34">
                  <c:v>4048</c:v>
                </c:pt>
                <c:pt idx="35">
                  <c:v>3742</c:v>
                </c:pt>
                <c:pt idx="36">
                  <c:v>4044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8788-43BF-A9D8-9EDADB912FB8}"/>
            </c:ext>
          </c:extLst>
        </c:ser>
        <c:ser>
          <c:idx val="1"/>
          <c:order val="1"/>
          <c:tx>
            <c:strRef>
              <c:f>'INC. GRAL 01 B'!$D$2</c:f>
              <c:strCache>
                <c:ptCount val="1"/>
                <c:pt idx="0">
                  <c:v>Media Estatal  2,523</c:v>
                </c:pt>
              </c:strCache>
            </c:strRef>
          </c:tx>
          <c:marker>
            <c:symbol val="none"/>
          </c:marker>
          <c:cat>
            <c:multiLvlStrRef>
              <c:f>'INC. GRAL 01 B'!$A$36:$B$72</c:f>
              <c:multiLvlStrCache>
                <c:ptCount val="37"/>
                <c:lvl>
                  <c:pt idx="0">
                    <c:v>OCT</c:v>
                  </c:pt>
                  <c:pt idx="1">
                    <c:v>NOV</c:v>
                  </c:pt>
                  <c:pt idx="2">
                    <c:v>DIC</c:v>
                  </c:pt>
                  <c:pt idx="3">
                    <c:v>ENE</c:v>
                  </c:pt>
                  <c:pt idx="4">
                    <c:v>FEB</c:v>
                  </c:pt>
                  <c:pt idx="5">
                    <c:v>MAR</c:v>
                  </c:pt>
                  <c:pt idx="6">
                    <c:v>ABR</c:v>
                  </c:pt>
                  <c:pt idx="7">
                    <c:v>MAY</c:v>
                  </c:pt>
                  <c:pt idx="8">
                    <c:v>JUN</c:v>
                  </c:pt>
                  <c:pt idx="9">
                    <c:v>JUL</c:v>
                  </c:pt>
                  <c:pt idx="10">
                    <c:v>AGO</c:v>
                  </c:pt>
                  <c:pt idx="11">
                    <c:v>SEP</c:v>
                  </c:pt>
                  <c:pt idx="12">
                    <c:v>OCT</c:v>
                  </c:pt>
                  <c:pt idx="13">
                    <c:v>NOV</c:v>
                  </c:pt>
                  <c:pt idx="14">
                    <c:v>DIC</c:v>
                  </c:pt>
                  <c:pt idx="15">
                    <c:v>ENE</c:v>
                  </c:pt>
                  <c:pt idx="16">
                    <c:v>FEB</c:v>
                  </c:pt>
                  <c:pt idx="17">
                    <c:v>MAR</c:v>
                  </c:pt>
                  <c:pt idx="18">
                    <c:v>ABR</c:v>
                  </c:pt>
                  <c:pt idx="19">
                    <c:v>MAY</c:v>
                  </c:pt>
                  <c:pt idx="20">
                    <c:v>JUN</c:v>
                  </c:pt>
                  <c:pt idx="21">
                    <c:v>JUL</c:v>
                  </c:pt>
                  <c:pt idx="22">
                    <c:v>AGO</c:v>
                  </c:pt>
                  <c:pt idx="23">
                    <c:v>SEP</c:v>
                  </c:pt>
                  <c:pt idx="24">
                    <c:v>OCT</c:v>
                  </c:pt>
                  <c:pt idx="25">
                    <c:v>NOV</c:v>
                  </c:pt>
                  <c:pt idx="26">
                    <c:v>DIC</c:v>
                  </c:pt>
                  <c:pt idx="27">
                    <c:v>ENE</c:v>
                  </c:pt>
                  <c:pt idx="28">
                    <c:v>FEB</c:v>
                  </c:pt>
                  <c:pt idx="29">
                    <c:v>MAR</c:v>
                  </c:pt>
                  <c:pt idx="30">
                    <c:v>ABR</c:v>
                  </c:pt>
                  <c:pt idx="31">
                    <c:v>MAY</c:v>
                  </c:pt>
                  <c:pt idx="32">
                    <c:v>JUN</c:v>
                  </c:pt>
                  <c:pt idx="33">
                    <c:v>JUL</c:v>
                  </c:pt>
                  <c:pt idx="34">
                    <c:v>AGO</c:v>
                  </c:pt>
                  <c:pt idx="35">
                    <c:v>SEP</c:v>
                  </c:pt>
                  <c:pt idx="36">
                    <c:v>OCT</c:v>
                  </c:pt>
                </c:lvl>
                <c:lvl>
                  <c:pt idx="0">
                    <c:v>Año 2016</c:v>
                  </c:pt>
                  <c:pt idx="3">
                    <c:v>Año 2017</c:v>
                  </c:pt>
                  <c:pt idx="15">
                    <c:v>Año 2018</c:v>
                  </c:pt>
                  <c:pt idx="27">
                    <c:v>Año 2019</c:v>
                  </c:pt>
                </c:lvl>
              </c:multiLvlStrCache>
            </c:multiLvlStrRef>
          </c:cat>
          <c:val>
            <c:numRef>
              <c:f>'INC. GRAL 01 B'!$D$36:$D$72</c:f>
              <c:numCache>
                <c:formatCode>#,##0</c:formatCode>
                <c:ptCount val="37"/>
                <c:pt idx="0">
                  <c:v>2523.375</c:v>
                </c:pt>
                <c:pt idx="1">
                  <c:v>2523.375</c:v>
                </c:pt>
                <c:pt idx="2">
                  <c:v>2523.375</c:v>
                </c:pt>
                <c:pt idx="3">
                  <c:v>2523.375</c:v>
                </c:pt>
                <c:pt idx="4">
                  <c:v>2523.375</c:v>
                </c:pt>
                <c:pt idx="5">
                  <c:v>2523.375</c:v>
                </c:pt>
                <c:pt idx="6">
                  <c:v>2523.375</c:v>
                </c:pt>
                <c:pt idx="7">
                  <c:v>2523.375</c:v>
                </c:pt>
                <c:pt idx="8">
                  <c:v>2523.375</c:v>
                </c:pt>
                <c:pt idx="9">
                  <c:v>2523.375</c:v>
                </c:pt>
                <c:pt idx="10">
                  <c:v>2523.375</c:v>
                </c:pt>
                <c:pt idx="11">
                  <c:v>2523.375</c:v>
                </c:pt>
                <c:pt idx="12">
                  <c:v>2523.375</c:v>
                </c:pt>
                <c:pt idx="13">
                  <c:v>2523.375</c:v>
                </c:pt>
                <c:pt idx="14">
                  <c:v>2523.375</c:v>
                </c:pt>
                <c:pt idx="15">
                  <c:v>2523.375</c:v>
                </c:pt>
                <c:pt idx="16">
                  <c:v>2523.375</c:v>
                </c:pt>
                <c:pt idx="17">
                  <c:v>2523.375</c:v>
                </c:pt>
                <c:pt idx="18">
                  <c:v>2523.375</c:v>
                </c:pt>
                <c:pt idx="19">
                  <c:v>2523.375</c:v>
                </c:pt>
                <c:pt idx="20">
                  <c:v>2523.375</c:v>
                </c:pt>
                <c:pt idx="21">
                  <c:v>2523.375</c:v>
                </c:pt>
                <c:pt idx="22">
                  <c:v>2523.375</c:v>
                </c:pt>
                <c:pt idx="23">
                  <c:v>2523.375</c:v>
                </c:pt>
                <c:pt idx="24">
                  <c:v>2523.375</c:v>
                </c:pt>
                <c:pt idx="25">
                  <c:v>2523.375</c:v>
                </c:pt>
                <c:pt idx="26">
                  <c:v>2523.375</c:v>
                </c:pt>
                <c:pt idx="27">
                  <c:v>2523.375</c:v>
                </c:pt>
                <c:pt idx="28">
                  <c:v>2523.375</c:v>
                </c:pt>
                <c:pt idx="29">
                  <c:v>2523.375</c:v>
                </c:pt>
                <c:pt idx="30">
                  <c:v>2523.375</c:v>
                </c:pt>
                <c:pt idx="31">
                  <c:v>2523.375</c:v>
                </c:pt>
                <c:pt idx="32">
                  <c:v>2523.375</c:v>
                </c:pt>
                <c:pt idx="33">
                  <c:v>2523.375</c:v>
                </c:pt>
                <c:pt idx="34">
                  <c:v>2523.375</c:v>
                </c:pt>
                <c:pt idx="35">
                  <c:v>2523.375</c:v>
                </c:pt>
                <c:pt idx="36">
                  <c:v>2523.375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8788-43BF-A9D8-9EDADB912FB8}"/>
            </c:ext>
          </c:extLst>
        </c:ser>
        <c:ser>
          <c:idx val="2"/>
          <c:order val="2"/>
          <c:tx>
            <c:strRef>
              <c:f>'INC. GRAL 01 B'!$E$2</c:f>
              <c:strCache>
                <c:ptCount val="1"/>
                <c:pt idx="0">
                  <c:v>Meta Estatal 2,271</c:v>
                </c:pt>
              </c:strCache>
            </c:strRef>
          </c:tx>
          <c:marker>
            <c:symbol val="none"/>
          </c:marker>
          <c:cat>
            <c:multiLvlStrRef>
              <c:f>'INC. GRAL 01 B'!$A$36:$B$72</c:f>
              <c:multiLvlStrCache>
                <c:ptCount val="37"/>
                <c:lvl>
                  <c:pt idx="0">
                    <c:v>OCT</c:v>
                  </c:pt>
                  <c:pt idx="1">
                    <c:v>NOV</c:v>
                  </c:pt>
                  <c:pt idx="2">
                    <c:v>DIC</c:v>
                  </c:pt>
                  <c:pt idx="3">
                    <c:v>ENE</c:v>
                  </c:pt>
                  <c:pt idx="4">
                    <c:v>FEB</c:v>
                  </c:pt>
                  <c:pt idx="5">
                    <c:v>MAR</c:v>
                  </c:pt>
                  <c:pt idx="6">
                    <c:v>ABR</c:v>
                  </c:pt>
                  <c:pt idx="7">
                    <c:v>MAY</c:v>
                  </c:pt>
                  <c:pt idx="8">
                    <c:v>JUN</c:v>
                  </c:pt>
                  <c:pt idx="9">
                    <c:v>JUL</c:v>
                  </c:pt>
                  <c:pt idx="10">
                    <c:v>AGO</c:v>
                  </c:pt>
                  <c:pt idx="11">
                    <c:v>SEP</c:v>
                  </c:pt>
                  <c:pt idx="12">
                    <c:v>OCT</c:v>
                  </c:pt>
                  <c:pt idx="13">
                    <c:v>NOV</c:v>
                  </c:pt>
                  <c:pt idx="14">
                    <c:v>DIC</c:v>
                  </c:pt>
                  <c:pt idx="15">
                    <c:v>ENE</c:v>
                  </c:pt>
                  <c:pt idx="16">
                    <c:v>FEB</c:v>
                  </c:pt>
                  <c:pt idx="17">
                    <c:v>MAR</c:v>
                  </c:pt>
                  <c:pt idx="18">
                    <c:v>ABR</c:v>
                  </c:pt>
                  <c:pt idx="19">
                    <c:v>MAY</c:v>
                  </c:pt>
                  <c:pt idx="20">
                    <c:v>JUN</c:v>
                  </c:pt>
                  <c:pt idx="21">
                    <c:v>JUL</c:v>
                  </c:pt>
                  <c:pt idx="22">
                    <c:v>AGO</c:v>
                  </c:pt>
                  <c:pt idx="23">
                    <c:v>SEP</c:v>
                  </c:pt>
                  <c:pt idx="24">
                    <c:v>OCT</c:v>
                  </c:pt>
                  <c:pt idx="25">
                    <c:v>NOV</c:v>
                  </c:pt>
                  <c:pt idx="26">
                    <c:v>DIC</c:v>
                  </c:pt>
                  <c:pt idx="27">
                    <c:v>ENE</c:v>
                  </c:pt>
                  <c:pt idx="28">
                    <c:v>FEB</c:v>
                  </c:pt>
                  <c:pt idx="29">
                    <c:v>MAR</c:v>
                  </c:pt>
                  <c:pt idx="30">
                    <c:v>ABR</c:v>
                  </c:pt>
                  <c:pt idx="31">
                    <c:v>MAY</c:v>
                  </c:pt>
                  <c:pt idx="32">
                    <c:v>JUN</c:v>
                  </c:pt>
                  <c:pt idx="33">
                    <c:v>JUL</c:v>
                  </c:pt>
                  <c:pt idx="34">
                    <c:v>AGO</c:v>
                  </c:pt>
                  <c:pt idx="35">
                    <c:v>SEP</c:v>
                  </c:pt>
                  <c:pt idx="36">
                    <c:v>OCT</c:v>
                  </c:pt>
                </c:lvl>
                <c:lvl>
                  <c:pt idx="0">
                    <c:v>Año 2016</c:v>
                  </c:pt>
                  <c:pt idx="3">
                    <c:v>Año 2017</c:v>
                  </c:pt>
                  <c:pt idx="15">
                    <c:v>Año 2018</c:v>
                  </c:pt>
                  <c:pt idx="27">
                    <c:v>Año 2019</c:v>
                  </c:pt>
                </c:lvl>
              </c:multiLvlStrCache>
            </c:multiLvlStrRef>
          </c:cat>
          <c:val>
            <c:numRef>
              <c:f>'INC. GRAL 01 B'!$E$36:$E$72</c:f>
              <c:numCache>
                <c:formatCode>#,##0</c:formatCode>
                <c:ptCount val="37"/>
                <c:pt idx="0">
                  <c:v>2271.0374999999999</c:v>
                </c:pt>
                <c:pt idx="1">
                  <c:v>2271.0374999999999</c:v>
                </c:pt>
                <c:pt idx="2">
                  <c:v>2271.0374999999999</c:v>
                </c:pt>
                <c:pt idx="3">
                  <c:v>2271.0374999999999</c:v>
                </c:pt>
                <c:pt idx="4">
                  <c:v>2271.0374999999999</c:v>
                </c:pt>
                <c:pt idx="5">
                  <c:v>2271.0374999999999</c:v>
                </c:pt>
                <c:pt idx="6">
                  <c:v>2271.0374999999999</c:v>
                </c:pt>
                <c:pt idx="7">
                  <c:v>2271.0374999999999</c:v>
                </c:pt>
                <c:pt idx="8">
                  <c:v>2271.0374999999999</c:v>
                </c:pt>
                <c:pt idx="9">
                  <c:v>2271.0374999999999</c:v>
                </c:pt>
                <c:pt idx="10">
                  <c:v>2271.0374999999999</c:v>
                </c:pt>
                <c:pt idx="11">
                  <c:v>2271.0374999999999</c:v>
                </c:pt>
                <c:pt idx="12">
                  <c:v>2271.0374999999999</c:v>
                </c:pt>
                <c:pt idx="13">
                  <c:v>2271.0374999999999</c:v>
                </c:pt>
                <c:pt idx="14">
                  <c:v>2271.0374999999999</c:v>
                </c:pt>
                <c:pt idx="15">
                  <c:v>2271.0374999999999</c:v>
                </c:pt>
                <c:pt idx="16">
                  <c:v>2271.0374999999999</c:v>
                </c:pt>
                <c:pt idx="17">
                  <c:v>2271.0374999999999</c:v>
                </c:pt>
                <c:pt idx="18">
                  <c:v>2271.0374999999999</c:v>
                </c:pt>
                <c:pt idx="19">
                  <c:v>2271.0374999999999</c:v>
                </c:pt>
                <c:pt idx="20">
                  <c:v>2271.0374999999999</c:v>
                </c:pt>
                <c:pt idx="21">
                  <c:v>2271.0374999999999</c:v>
                </c:pt>
                <c:pt idx="22">
                  <c:v>2271.0374999999999</c:v>
                </c:pt>
                <c:pt idx="23">
                  <c:v>2271.0374999999999</c:v>
                </c:pt>
                <c:pt idx="24">
                  <c:v>2271.0374999999999</c:v>
                </c:pt>
                <c:pt idx="25">
                  <c:v>2271.0374999999999</c:v>
                </c:pt>
                <c:pt idx="26">
                  <c:v>2271.0374999999999</c:v>
                </c:pt>
                <c:pt idx="27">
                  <c:v>2271.0374999999999</c:v>
                </c:pt>
                <c:pt idx="28">
                  <c:v>2271.0374999999999</c:v>
                </c:pt>
                <c:pt idx="29">
                  <c:v>2271.0374999999999</c:v>
                </c:pt>
                <c:pt idx="30">
                  <c:v>2271.0374999999999</c:v>
                </c:pt>
                <c:pt idx="31">
                  <c:v>2271.0374999999999</c:v>
                </c:pt>
                <c:pt idx="32">
                  <c:v>2271.0374999999999</c:v>
                </c:pt>
                <c:pt idx="33">
                  <c:v>2271.0374999999999</c:v>
                </c:pt>
                <c:pt idx="34">
                  <c:v>2271.0374999999999</c:v>
                </c:pt>
                <c:pt idx="35">
                  <c:v>2271.0374999999999</c:v>
                </c:pt>
                <c:pt idx="36">
                  <c:v>2271.0374999999999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8788-43BF-A9D8-9EDADB912F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08577296"/>
        <c:axId val="908580560"/>
      </c:lineChart>
      <c:catAx>
        <c:axId val="908577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s-MX"/>
          </a:p>
        </c:txPr>
        <c:crossAx val="908580560"/>
        <c:crosses val="autoZero"/>
        <c:auto val="1"/>
        <c:lblAlgn val="ctr"/>
        <c:lblOffset val="100"/>
        <c:noMultiLvlLbl val="0"/>
      </c:catAx>
      <c:valAx>
        <c:axId val="908580560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crossAx val="9085772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3128614607299141"/>
          <c:y val="2.7201808107319928E-2"/>
          <c:w val="0.42588972346280501"/>
          <c:h val="8.9114537766112556E-2"/>
        </c:manualLayout>
      </c:layout>
      <c:overlay val="0"/>
      <c:txPr>
        <a:bodyPr/>
        <a:lstStyle/>
        <a:p>
          <a:pPr>
            <a:defRPr b="1"/>
          </a:pPr>
          <a:endParaRPr lang="es-MX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POSICIÓN</a:t>
            </a:r>
            <a:r>
              <a:rPr lang="es-MX" baseline="0"/>
              <a:t> A NIVEL NACIONAL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F36-42CD-9F35-8DCF8895FF2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F36-42CD-9F35-8DCF8895FF2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Hoja1!$C$36:$D$36</c:f>
              <c:strCache>
                <c:ptCount val="2"/>
                <c:pt idx="0">
                  <c:v>OCT 2018</c:v>
                </c:pt>
                <c:pt idx="1">
                  <c:v>OCT 2019</c:v>
                </c:pt>
              </c:strCache>
            </c:strRef>
          </c:cat>
          <c:val>
            <c:numRef>
              <c:f>Hoja1!$C$37:$D$37</c:f>
              <c:numCache>
                <c:formatCode>General</c:formatCode>
                <c:ptCount val="2"/>
                <c:pt idx="0">
                  <c:v>20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F36-42CD-9F35-8DCF8895FF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61619424"/>
        <c:axId val="1568942000"/>
      </c:barChart>
      <c:catAx>
        <c:axId val="861619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568942000"/>
        <c:crosses val="autoZero"/>
        <c:auto val="1"/>
        <c:lblAlgn val="ctr"/>
        <c:lblOffset val="100"/>
        <c:noMultiLvlLbl val="0"/>
      </c:catAx>
      <c:valAx>
        <c:axId val="1568942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61619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1400" b="1" i="0" u="none" strike="noStrike" kern="1200" spc="0" baseline="0" dirty="0">
                <a:solidFill>
                  <a:srgbClr val="3366CC"/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u="none" strike="noStrike" kern="1200" spc="0" baseline="0" dirty="0">
                <a:solidFill>
                  <a:srgbClr val="3366CC"/>
                </a:solidFill>
                <a:latin typeface="+mn-lt"/>
                <a:ea typeface="+mn-ea"/>
                <a:cs typeface="+mn-cs"/>
              </a:rPr>
              <a:t>HOMICIDIO (DOLOSO)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400" b="1" i="0" u="none" strike="noStrike" kern="1200" spc="0" baseline="0" dirty="0">
              <a:solidFill>
                <a:srgbClr val="3366CC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Hoja1!$A$3</c:f>
              <c:strCache>
                <c:ptCount val="1"/>
                <c:pt idx="0">
                  <c:v>HOMICIDIO (DOLOSO)
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F25-4364-B0D1-B87371DF003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F25-4364-B0D1-B87371DF003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Hoja1!$B$2:$C$2</c:f>
              <c:strCache>
                <c:ptCount val="2"/>
                <c:pt idx="0">
                  <c:v>ENE-OCT
2018</c:v>
                </c:pt>
                <c:pt idx="1">
                  <c:v>ENE-OCT
2019</c:v>
                </c:pt>
              </c:strCache>
            </c:strRef>
          </c:cat>
          <c:val>
            <c:numRef>
              <c:f>Hoja1!$B$3:$C$3</c:f>
              <c:numCache>
                <c:formatCode>General</c:formatCode>
                <c:ptCount val="2"/>
                <c:pt idx="0">
                  <c:v>625</c:v>
                </c:pt>
                <c:pt idx="1">
                  <c:v>572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F25-4364-B0D1-B87371DF00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42653839"/>
        <c:axId val="1613087311"/>
      </c:barChart>
      <c:catAx>
        <c:axId val="1742653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613087311"/>
        <c:crosses val="autoZero"/>
        <c:auto val="1"/>
        <c:lblAlgn val="ctr"/>
        <c:lblOffset val="100"/>
        <c:noMultiLvlLbl val="0"/>
      </c:catAx>
      <c:valAx>
        <c:axId val="16130873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7426538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3366CC"/>
                </a:solidFill>
                <a:latin typeface="+mn-lt"/>
                <a:ea typeface="+mn-ea"/>
                <a:cs typeface="+mn-cs"/>
              </a:defRPr>
            </a:pPr>
            <a:r>
              <a:rPr lang="es-ES" b="1" dirty="0">
                <a:solidFill>
                  <a:srgbClr val="3366CC"/>
                </a:solidFill>
              </a:rPr>
              <a:t>ROBO DE VEHÍCULO CON VIOLENCIA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3366CC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Hoja1!$A$4</c:f>
              <c:strCache>
                <c:ptCount val="1"/>
                <c:pt idx="0">
                  <c:v>ROBO DE VEHÍCULO CON VIOLENCIA
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CDC-45F6-846D-0456AFA7A17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CDC-45F6-846D-0456AFA7A17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Hoja1!$B$2:$C$2</c:f>
              <c:strCache>
                <c:ptCount val="2"/>
                <c:pt idx="0">
                  <c:v>ENE-OCT
2018</c:v>
                </c:pt>
                <c:pt idx="1">
                  <c:v>ENE-OCT
2019</c:v>
                </c:pt>
              </c:strCache>
            </c:strRef>
          </c:cat>
          <c:val>
            <c:numRef>
              <c:f>Hoja1!$B$4:$C$4</c:f>
              <c:numCache>
                <c:formatCode>General</c:formatCode>
                <c:ptCount val="2"/>
                <c:pt idx="0">
                  <c:v>233</c:v>
                </c:pt>
                <c:pt idx="1">
                  <c:v>197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CDC-45F6-846D-0456AFA7A1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42653839"/>
        <c:axId val="1613087311"/>
      </c:barChart>
      <c:catAx>
        <c:axId val="1742653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613087311"/>
        <c:crosses val="autoZero"/>
        <c:auto val="1"/>
        <c:lblAlgn val="ctr"/>
        <c:lblOffset val="100"/>
        <c:noMultiLvlLbl val="0"/>
      </c:catAx>
      <c:valAx>
        <c:axId val="16130873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7426538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es-MX" sz="1800" b="1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800" b="1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HOMICIDIO DOLOSO</a:t>
            </a:r>
          </a:p>
        </c:rich>
      </c:tx>
      <c:layout>
        <c:manualLayout>
          <c:xMode val="edge"/>
          <c:yMode val="edge"/>
          <c:x val="6.7935879892637607E-2"/>
          <c:y val="1.635540422156163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4619058034412365E-2"/>
          <c:y val="0.14399314668999708"/>
          <c:w val="0.94339958593641793"/>
          <c:h val="0.65413969087197443"/>
        </c:manualLayout>
      </c:layout>
      <c:lineChart>
        <c:grouping val="standard"/>
        <c:varyColors val="0"/>
        <c:ser>
          <c:idx val="0"/>
          <c:order val="0"/>
          <c:tx>
            <c:strRef>
              <c:f>'12 HOMICIDIO DOLOSO'!$C$2</c:f>
              <c:strCache>
                <c:ptCount val="1"/>
                <c:pt idx="0">
                  <c:v>Delitos</c:v>
                </c:pt>
              </c:strCache>
            </c:strRef>
          </c:tx>
          <c:marker>
            <c:symbol val="none"/>
          </c:marker>
          <c:dLbls>
            <c:dLbl>
              <c:idx val="3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23D-41AB-911D-200E1331BA9A}"/>
                </c:ext>
              </c:extLst>
            </c:dLbl>
            <c:dLbl>
              <c:idx val="3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23D-41AB-911D-200E1331BA9A}"/>
                </c:ext>
              </c:extLst>
            </c:dLbl>
            <c:dLbl>
              <c:idx val="3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23D-41AB-911D-200E1331BA9A}"/>
                </c:ext>
              </c:extLst>
            </c:dLbl>
            <c:dLbl>
              <c:idx val="69"/>
              <c:layout>
                <c:manualLayout>
                  <c:x val="-2.923628629699756E-3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F1E-4F99-B483-3A82E043214D}"/>
                </c:ext>
              </c:extLst>
            </c:dLbl>
            <c:dLbl>
              <c:idx val="70"/>
              <c:layout>
                <c:manualLayout>
                  <c:x val="0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F1E-4F99-B483-3A82E043214D}"/>
                </c:ext>
              </c:extLst>
            </c:dLbl>
            <c:dLbl>
              <c:idx val="7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F1E-4F99-B483-3A82E043214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'12 HOMICIDIO DOLOSO'!$A$36:$B$72</c:f>
              <c:multiLvlStrCache>
                <c:ptCount val="37"/>
                <c:lvl>
                  <c:pt idx="0">
                    <c:v>OCT</c:v>
                  </c:pt>
                  <c:pt idx="1">
                    <c:v>NOV</c:v>
                  </c:pt>
                  <c:pt idx="2">
                    <c:v>DIC</c:v>
                  </c:pt>
                  <c:pt idx="3">
                    <c:v>ENE</c:v>
                  </c:pt>
                  <c:pt idx="4">
                    <c:v>FEB</c:v>
                  </c:pt>
                  <c:pt idx="5">
                    <c:v>MAR</c:v>
                  </c:pt>
                  <c:pt idx="6">
                    <c:v>ABR</c:v>
                  </c:pt>
                  <c:pt idx="7">
                    <c:v>MAY</c:v>
                  </c:pt>
                  <c:pt idx="8">
                    <c:v>JUN</c:v>
                  </c:pt>
                  <c:pt idx="9">
                    <c:v>JUL</c:v>
                  </c:pt>
                  <c:pt idx="10">
                    <c:v>AGO</c:v>
                  </c:pt>
                  <c:pt idx="11">
                    <c:v>SEP</c:v>
                  </c:pt>
                  <c:pt idx="12">
                    <c:v>OCT</c:v>
                  </c:pt>
                  <c:pt idx="13">
                    <c:v>NOV</c:v>
                  </c:pt>
                  <c:pt idx="14">
                    <c:v>DIC</c:v>
                  </c:pt>
                  <c:pt idx="15">
                    <c:v>ENE</c:v>
                  </c:pt>
                  <c:pt idx="16">
                    <c:v>FEB</c:v>
                  </c:pt>
                  <c:pt idx="17">
                    <c:v>MAR</c:v>
                  </c:pt>
                  <c:pt idx="18">
                    <c:v>ABR</c:v>
                  </c:pt>
                  <c:pt idx="19">
                    <c:v>MAY</c:v>
                  </c:pt>
                  <c:pt idx="20">
                    <c:v>JUN</c:v>
                  </c:pt>
                  <c:pt idx="21">
                    <c:v>JUL</c:v>
                  </c:pt>
                  <c:pt idx="22">
                    <c:v>AGO</c:v>
                  </c:pt>
                  <c:pt idx="23">
                    <c:v>SEP</c:v>
                  </c:pt>
                  <c:pt idx="24">
                    <c:v>OCT</c:v>
                  </c:pt>
                  <c:pt idx="25">
                    <c:v>NOV</c:v>
                  </c:pt>
                  <c:pt idx="26">
                    <c:v>DIC</c:v>
                  </c:pt>
                  <c:pt idx="27">
                    <c:v>ENE</c:v>
                  </c:pt>
                  <c:pt idx="28">
                    <c:v>FEB</c:v>
                  </c:pt>
                  <c:pt idx="29">
                    <c:v>MAR</c:v>
                  </c:pt>
                  <c:pt idx="30">
                    <c:v>ABR</c:v>
                  </c:pt>
                  <c:pt idx="31">
                    <c:v>MAY</c:v>
                  </c:pt>
                  <c:pt idx="32">
                    <c:v>JUN</c:v>
                  </c:pt>
                  <c:pt idx="33">
                    <c:v>JUL</c:v>
                  </c:pt>
                  <c:pt idx="34">
                    <c:v>AGO</c:v>
                  </c:pt>
                  <c:pt idx="35">
                    <c:v>SEP</c:v>
                  </c:pt>
                  <c:pt idx="36">
                    <c:v>OCT</c:v>
                  </c:pt>
                </c:lvl>
                <c:lvl>
                  <c:pt idx="0">
                    <c:v>Año 2016</c:v>
                  </c:pt>
                  <c:pt idx="3">
                    <c:v>Año 2017</c:v>
                  </c:pt>
                  <c:pt idx="15">
                    <c:v>Año 2018</c:v>
                  </c:pt>
                  <c:pt idx="27">
                    <c:v>Año 2019</c:v>
                  </c:pt>
                </c:lvl>
              </c:multiLvlStrCache>
            </c:multiLvlStrRef>
          </c:cat>
          <c:val>
            <c:numRef>
              <c:f>'12 HOMICIDIO DOLOSO'!$C$36:$C$72</c:f>
              <c:numCache>
                <c:formatCode>#,##0</c:formatCode>
                <c:ptCount val="37"/>
                <c:pt idx="0">
                  <c:v>18</c:v>
                </c:pt>
                <c:pt idx="1">
                  <c:v>18</c:v>
                </c:pt>
                <c:pt idx="2">
                  <c:v>10</c:v>
                </c:pt>
                <c:pt idx="3">
                  <c:v>13</c:v>
                </c:pt>
                <c:pt idx="4">
                  <c:v>17</c:v>
                </c:pt>
                <c:pt idx="5">
                  <c:v>20</c:v>
                </c:pt>
                <c:pt idx="6">
                  <c:v>24</c:v>
                </c:pt>
                <c:pt idx="7">
                  <c:v>26</c:v>
                </c:pt>
                <c:pt idx="8">
                  <c:v>34</c:v>
                </c:pt>
                <c:pt idx="9">
                  <c:v>35</c:v>
                </c:pt>
                <c:pt idx="10">
                  <c:v>38</c:v>
                </c:pt>
                <c:pt idx="11">
                  <c:v>32</c:v>
                </c:pt>
                <c:pt idx="12">
                  <c:v>48</c:v>
                </c:pt>
                <c:pt idx="13">
                  <c:v>35</c:v>
                </c:pt>
                <c:pt idx="14">
                  <c:v>37</c:v>
                </c:pt>
                <c:pt idx="15">
                  <c:v>40</c:v>
                </c:pt>
                <c:pt idx="16">
                  <c:v>33</c:v>
                </c:pt>
                <c:pt idx="17">
                  <c:v>44</c:v>
                </c:pt>
                <c:pt idx="18">
                  <c:v>57</c:v>
                </c:pt>
                <c:pt idx="19">
                  <c:v>67</c:v>
                </c:pt>
                <c:pt idx="20">
                  <c:v>59</c:v>
                </c:pt>
                <c:pt idx="21">
                  <c:v>95</c:v>
                </c:pt>
                <c:pt idx="22">
                  <c:v>87</c:v>
                </c:pt>
                <c:pt idx="23">
                  <c:v>82</c:v>
                </c:pt>
                <c:pt idx="24">
                  <c:v>61</c:v>
                </c:pt>
                <c:pt idx="25">
                  <c:v>63</c:v>
                </c:pt>
                <c:pt idx="26">
                  <c:v>75</c:v>
                </c:pt>
                <c:pt idx="27">
                  <c:v>57</c:v>
                </c:pt>
                <c:pt idx="28">
                  <c:v>60</c:v>
                </c:pt>
                <c:pt idx="29">
                  <c:v>54</c:v>
                </c:pt>
                <c:pt idx="30">
                  <c:v>69</c:v>
                </c:pt>
                <c:pt idx="31">
                  <c:v>32</c:v>
                </c:pt>
                <c:pt idx="32">
                  <c:v>48</c:v>
                </c:pt>
                <c:pt idx="33">
                  <c:v>69</c:v>
                </c:pt>
                <c:pt idx="34">
                  <c:v>64</c:v>
                </c:pt>
                <c:pt idx="35">
                  <c:v>57</c:v>
                </c:pt>
                <c:pt idx="36">
                  <c:v>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F1E-4F99-B483-3A82E043214D}"/>
            </c:ext>
          </c:extLst>
        </c:ser>
        <c:ser>
          <c:idx val="1"/>
          <c:order val="1"/>
          <c:tx>
            <c:strRef>
              <c:f>'12 HOMICIDIO DOLOSO'!$D$2</c:f>
              <c:strCache>
                <c:ptCount val="1"/>
                <c:pt idx="0">
                  <c:v>Media Estatal  47</c:v>
                </c:pt>
              </c:strCache>
            </c:strRef>
          </c:tx>
          <c:marker>
            <c:symbol val="none"/>
          </c:marker>
          <c:cat>
            <c:multiLvlStrRef>
              <c:f>'12 HOMICIDIO DOLOSO'!$A$36:$B$72</c:f>
              <c:multiLvlStrCache>
                <c:ptCount val="37"/>
                <c:lvl>
                  <c:pt idx="0">
                    <c:v>OCT</c:v>
                  </c:pt>
                  <c:pt idx="1">
                    <c:v>NOV</c:v>
                  </c:pt>
                  <c:pt idx="2">
                    <c:v>DIC</c:v>
                  </c:pt>
                  <c:pt idx="3">
                    <c:v>ENE</c:v>
                  </c:pt>
                  <c:pt idx="4">
                    <c:v>FEB</c:v>
                  </c:pt>
                  <c:pt idx="5">
                    <c:v>MAR</c:v>
                  </c:pt>
                  <c:pt idx="6">
                    <c:v>ABR</c:v>
                  </c:pt>
                  <c:pt idx="7">
                    <c:v>MAY</c:v>
                  </c:pt>
                  <c:pt idx="8">
                    <c:v>JUN</c:v>
                  </c:pt>
                  <c:pt idx="9">
                    <c:v>JUL</c:v>
                  </c:pt>
                  <c:pt idx="10">
                    <c:v>AGO</c:v>
                  </c:pt>
                  <c:pt idx="11">
                    <c:v>SEP</c:v>
                  </c:pt>
                  <c:pt idx="12">
                    <c:v>OCT</c:v>
                  </c:pt>
                  <c:pt idx="13">
                    <c:v>NOV</c:v>
                  </c:pt>
                  <c:pt idx="14">
                    <c:v>DIC</c:v>
                  </c:pt>
                  <c:pt idx="15">
                    <c:v>ENE</c:v>
                  </c:pt>
                  <c:pt idx="16">
                    <c:v>FEB</c:v>
                  </c:pt>
                  <c:pt idx="17">
                    <c:v>MAR</c:v>
                  </c:pt>
                  <c:pt idx="18">
                    <c:v>ABR</c:v>
                  </c:pt>
                  <c:pt idx="19">
                    <c:v>MAY</c:v>
                  </c:pt>
                  <c:pt idx="20">
                    <c:v>JUN</c:v>
                  </c:pt>
                  <c:pt idx="21">
                    <c:v>JUL</c:v>
                  </c:pt>
                  <c:pt idx="22">
                    <c:v>AGO</c:v>
                  </c:pt>
                  <c:pt idx="23">
                    <c:v>SEP</c:v>
                  </c:pt>
                  <c:pt idx="24">
                    <c:v>OCT</c:v>
                  </c:pt>
                  <c:pt idx="25">
                    <c:v>NOV</c:v>
                  </c:pt>
                  <c:pt idx="26">
                    <c:v>DIC</c:v>
                  </c:pt>
                  <c:pt idx="27">
                    <c:v>ENE</c:v>
                  </c:pt>
                  <c:pt idx="28">
                    <c:v>FEB</c:v>
                  </c:pt>
                  <c:pt idx="29">
                    <c:v>MAR</c:v>
                  </c:pt>
                  <c:pt idx="30">
                    <c:v>ABR</c:v>
                  </c:pt>
                  <c:pt idx="31">
                    <c:v>MAY</c:v>
                  </c:pt>
                  <c:pt idx="32">
                    <c:v>JUN</c:v>
                  </c:pt>
                  <c:pt idx="33">
                    <c:v>JUL</c:v>
                  </c:pt>
                  <c:pt idx="34">
                    <c:v>AGO</c:v>
                  </c:pt>
                  <c:pt idx="35">
                    <c:v>SEP</c:v>
                  </c:pt>
                  <c:pt idx="36">
                    <c:v>OCT</c:v>
                  </c:pt>
                </c:lvl>
                <c:lvl>
                  <c:pt idx="0">
                    <c:v>Año 2016</c:v>
                  </c:pt>
                  <c:pt idx="3">
                    <c:v>Año 2017</c:v>
                  </c:pt>
                  <c:pt idx="15">
                    <c:v>Año 2018</c:v>
                  </c:pt>
                  <c:pt idx="27">
                    <c:v>Año 2019</c:v>
                  </c:pt>
                </c:lvl>
              </c:multiLvlStrCache>
            </c:multiLvlStrRef>
          </c:cat>
          <c:val>
            <c:numRef>
              <c:f>'12 HOMICIDIO DOLOSO'!$D$36:$D$72</c:f>
              <c:numCache>
                <c:formatCode>#,##0</c:formatCode>
                <c:ptCount val="37"/>
                <c:pt idx="0">
                  <c:v>46.75</c:v>
                </c:pt>
                <c:pt idx="1">
                  <c:v>46.75</c:v>
                </c:pt>
                <c:pt idx="2">
                  <c:v>46.75</c:v>
                </c:pt>
                <c:pt idx="3">
                  <c:v>46.75</c:v>
                </c:pt>
                <c:pt idx="4">
                  <c:v>46.75</c:v>
                </c:pt>
                <c:pt idx="5">
                  <c:v>46.75</c:v>
                </c:pt>
                <c:pt idx="6">
                  <c:v>46.75</c:v>
                </c:pt>
                <c:pt idx="7">
                  <c:v>46.75</c:v>
                </c:pt>
                <c:pt idx="8">
                  <c:v>46.75</c:v>
                </c:pt>
                <c:pt idx="9">
                  <c:v>46.75</c:v>
                </c:pt>
                <c:pt idx="10">
                  <c:v>46.75</c:v>
                </c:pt>
                <c:pt idx="11">
                  <c:v>46.75</c:v>
                </c:pt>
                <c:pt idx="12">
                  <c:v>46.75</c:v>
                </c:pt>
                <c:pt idx="13">
                  <c:v>46.75</c:v>
                </c:pt>
                <c:pt idx="14">
                  <c:v>46.75</c:v>
                </c:pt>
                <c:pt idx="15">
                  <c:v>46.75</c:v>
                </c:pt>
                <c:pt idx="16">
                  <c:v>46.75</c:v>
                </c:pt>
                <c:pt idx="17">
                  <c:v>46.75</c:v>
                </c:pt>
                <c:pt idx="18">
                  <c:v>46.75</c:v>
                </c:pt>
                <c:pt idx="19">
                  <c:v>46.75</c:v>
                </c:pt>
                <c:pt idx="20">
                  <c:v>46.75</c:v>
                </c:pt>
                <c:pt idx="21">
                  <c:v>46.75</c:v>
                </c:pt>
                <c:pt idx="22">
                  <c:v>46.75</c:v>
                </c:pt>
                <c:pt idx="23">
                  <c:v>46.75</c:v>
                </c:pt>
                <c:pt idx="24">
                  <c:v>46.75</c:v>
                </c:pt>
                <c:pt idx="25">
                  <c:v>46.75</c:v>
                </c:pt>
                <c:pt idx="26">
                  <c:v>46.75</c:v>
                </c:pt>
                <c:pt idx="27">
                  <c:v>46.75</c:v>
                </c:pt>
                <c:pt idx="28">
                  <c:v>46.75</c:v>
                </c:pt>
                <c:pt idx="29">
                  <c:v>46.75</c:v>
                </c:pt>
                <c:pt idx="30">
                  <c:v>46.75</c:v>
                </c:pt>
                <c:pt idx="31">
                  <c:v>46.75</c:v>
                </c:pt>
                <c:pt idx="32">
                  <c:v>46.75</c:v>
                </c:pt>
                <c:pt idx="33">
                  <c:v>46.75</c:v>
                </c:pt>
                <c:pt idx="34">
                  <c:v>46.75</c:v>
                </c:pt>
                <c:pt idx="35">
                  <c:v>46.75</c:v>
                </c:pt>
                <c:pt idx="36">
                  <c:v>46.75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4F1E-4F99-B483-3A82E043214D}"/>
            </c:ext>
          </c:extLst>
        </c:ser>
        <c:ser>
          <c:idx val="2"/>
          <c:order val="2"/>
          <c:tx>
            <c:strRef>
              <c:f>'12 HOMICIDIO DOLOSO'!$E$2</c:f>
              <c:strCache>
                <c:ptCount val="1"/>
                <c:pt idx="0">
                  <c:v>Meta Estatal 42</c:v>
                </c:pt>
              </c:strCache>
            </c:strRef>
          </c:tx>
          <c:marker>
            <c:symbol val="none"/>
          </c:marker>
          <c:cat>
            <c:multiLvlStrRef>
              <c:f>'12 HOMICIDIO DOLOSO'!$A$36:$B$72</c:f>
              <c:multiLvlStrCache>
                <c:ptCount val="37"/>
                <c:lvl>
                  <c:pt idx="0">
                    <c:v>OCT</c:v>
                  </c:pt>
                  <c:pt idx="1">
                    <c:v>NOV</c:v>
                  </c:pt>
                  <c:pt idx="2">
                    <c:v>DIC</c:v>
                  </c:pt>
                  <c:pt idx="3">
                    <c:v>ENE</c:v>
                  </c:pt>
                  <c:pt idx="4">
                    <c:v>FEB</c:v>
                  </c:pt>
                  <c:pt idx="5">
                    <c:v>MAR</c:v>
                  </c:pt>
                  <c:pt idx="6">
                    <c:v>ABR</c:v>
                  </c:pt>
                  <c:pt idx="7">
                    <c:v>MAY</c:v>
                  </c:pt>
                  <c:pt idx="8">
                    <c:v>JUN</c:v>
                  </c:pt>
                  <c:pt idx="9">
                    <c:v>JUL</c:v>
                  </c:pt>
                  <c:pt idx="10">
                    <c:v>AGO</c:v>
                  </c:pt>
                  <c:pt idx="11">
                    <c:v>SEP</c:v>
                  </c:pt>
                  <c:pt idx="12">
                    <c:v>OCT</c:v>
                  </c:pt>
                  <c:pt idx="13">
                    <c:v>NOV</c:v>
                  </c:pt>
                  <c:pt idx="14">
                    <c:v>DIC</c:v>
                  </c:pt>
                  <c:pt idx="15">
                    <c:v>ENE</c:v>
                  </c:pt>
                  <c:pt idx="16">
                    <c:v>FEB</c:v>
                  </c:pt>
                  <c:pt idx="17">
                    <c:v>MAR</c:v>
                  </c:pt>
                  <c:pt idx="18">
                    <c:v>ABR</c:v>
                  </c:pt>
                  <c:pt idx="19">
                    <c:v>MAY</c:v>
                  </c:pt>
                  <c:pt idx="20">
                    <c:v>JUN</c:v>
                  </c:pt>
                  <c:pt idx="21">
                    <c:v>JUL</c:v>
                  </c:pt>
                  <c:pt idx="22">
                    <c:v>AGO</c:v>
                  </c:pt>
                  <c:pt idx="23">
                    <c:v>SEP</c:v>
                  </c:pt>
                  <c:pt idx="24">
                    <c:v>OCT</c:v>
                  </c:pt>
                  <c:pt idx="25">
                    <c:v>NOV</c:v>
                  </c:pt>
                  <c:pt idx="26">
                    <c:v>DIC</c:v>
                  </c:pt>
                  <c:pt idx="27">
                    <c:v>ENE</c:v>
                  </c:pt>
                  <c:pt idx="28">
                    <c:v>FEB</c:v>
                  </c:pt>
                  <c:pt idx="29">
                    <c:v>MAR</c:v>
                  </c:pt>
                  <c:pt idx="30">
                    <c:v>ABR</c:v>
                  </c:pt>
                  <c:pt idx="31">
                    <c:v>MAY</c:v>
                  </c:pt>
                  <c:pt idx="32">
                    <c:v>JUN</c:v>
                  </c:pt>
                  <c:pt idx="33">
                    <c:v>JUL</c:v>
                  </c:pt>
                  <c:pt idx="34">
                    <c:v>AGO</c:v>
                  </c:pt>
                  <c:pt idx="35">
                    <c:v>SEP</c:v>
                  </c:pt>
                  <c:pt idx="36">
                    <c:v>OCT</c:v>
                  </c:pt>
                </c:lvl>
                <c:lvl>
                  <c:pt idx="0">
                    <c:v>Año 2016</c:v>
                  </c:pt>
                  <c:pt idx="3">
                    <c:v>Año 2017</c:v>
                  </c:pt>
                  <c:pt idx="15">
                    <c:v>Año 2018</c:v>
                  </c:pt>
                  <c:pt idx="27">
                    <c:v>Año 2019</c:v>
                  </c:pt>
                </c:lvl>
              </c:multiLvlStrCache>
            </c:multiLvlStrRef>
          </c:cat>
          <c:val>
            <c:numRef>
              <c:f>'12 HOMICIDIO DOLOSO'!$E$36:$E$72</c:f>
              <c:numCache>
                <c:formatCode>#,##0</c:formatCode>
                <c:ptCount val="37"/>
                <c:pt idx="0">
                  <c:v>42.075000000000003</c:v>
                </c:pt>
                <c:pt idx="1">
                  <c:v>42.075000000000003</c:v>
                </c:pt>
                <c:pt idx="2">
                  <c:v>42.075000000000003</c:v>
                </c:pt>
                <c:pt idx="3">
                  <c:v>42.075000000000003</c:v>
                </c:pt>
                <c:pt idx="4">
                  <c:v>42.075000000000003</c:v>
                </c:pt>
                <c:pt idx="5">
                  <c:v>42.075000000000003</c:v>
                </c:pt>
                <c:pt idx="6">
                  <c:v>42.075000000000003</c:v>
                </c:pt>
                <c:pt idx="7">
                  <c:v>42.075000000000003</c:v>
                </c:pt>
                <c:pt idx="8">
                  <c:v>42.075000000000003</c:v>
                </c:pt>
                <c:pt idx="9">
                  <c:v>42.075000000000003</c:v>
                </c:pt>
                <c:pt idx="10">
                  <c:v>42.075000000000003</c:v>
                </c:pt>
                <c:pt idx="11">
                  <c:v>42.075000000000003</c:v>
                </c:pt>
                <c:pt idx="12">
                  <c:v>42.075000000000003</c:v>
                </c:pt>
                <c:pt idx="13">
                  <c:v>42.075000000000003</c:v>
                </c:pt>
                <c:pt idx="14">
                  <c:v>42.075000000000003</c:v>
                </c:pt>
                <c:pt idx="15">
                  <c:v>42.075000000000003</c:v>
                </c:pt>
                <c:pt idx="16">
                  <c:v>42.075000000000003</c:v>
                </c:pt>
                <c:pt idx="17">
                  <c:v>42.075000000000003</c:v>
                </c:pt>
                <c:pt idx="18">
                  <c:v>42.075000000000003</c:v>
                </c:pt>
                <c:pt idx="19">
                  <c:v>42.075000000000003</c:v>
                </c:pt>
                <c:pt idx="20">
                  <c:v>42.075000000000003</c:v>
                </c:pt>
                <c:pt idx="21">
                  <c:v>42.075000000000003</c:v>
                </c:pt>
                <c:pt idx="22">
                  <c:v>42.075000000000003</c:v>
                </c:pt>
                <c:pt idx="23">
                  <c:v>42.075000000000003</c:v>
                </c:pt>
                <c:pt idx="24">
                  <c:v>42.075000000000003</c:v>
                </c:pt>
                <c:pt idx="25">
                  <c:v>42.075000000000003</c:v>
                </c:pt>
                <c:pt idx="26">
                  <c:v>42.075000000000003</c:v>
                </c:pt>
                <c:pt idx="27">
                  <c:v>42.075000000000003</c:v>
                </c:pt>
                <c:pt idx="28">
                  <c:v>42.075000000000003</c:v>
                </c:pt>
                <c:pt idx="29">
                  <c:v>42.075000000000003</c:v>
                </c:pt>
                <c:pt idx="30">
                  <c:v>42.075000000000003</c:v>
                </c:pt>
                <c:pt idx="31">
                  <c:v>42.075000000000003</c:v>
                </c:pt>
                <c:pt idx="32">
                  <c:v>42.075000000000003</c:v>
                </c:pt>
                <c:pt idx="33">
                  <c:v>42.075000000000003</c:v>
                </c:pt>
                <c:pt idx="34">
                  <c:v>42.075000000000003</c:v>
                </c:pt>
                <c:pt idx="35">
                  <c:v>42.075000000000003</c:v>
                </c:pt>
                <c:pt idx="36">
                  <c:v>42.075000000000003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4F1E-4F99-B483-3A82E04321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18784448"/>
        <c:axId val="1018777920"/>
      </c:lineChart>
      <c:catAx>
        <c:axId val="10187844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s-MX"/>
          </a:p>
        </c:txPr>
        <c:crossAx val="1018777920"/>
        <c:crosses val="autoZero"/>
        <c:auto val="1"/>
        <c:lblAlgn val="ctr"/>
        <c:lblOffset val="100"/>
        <c:noMultiLvlLbl val="0"/>
      </c:catAx>
      <c:valAx>
        <c:axId val="1018777920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crossAx val="10187844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3128614607299141"/>
          <c:y val="2.7201808107319928E-2"/>
          <c:w val="0.42588972346280501"/>
          <c:h val="8.9114537766112556E-2"/>
        </c:manualLayout>
      </c:layout>
      <c:overlay val="0"/>
      <c:txPr>
        <a:bodyPr/>
        <a:lstStyle/>
        <a:p>
          <a:pPr>
            <a:defRPr b="1"/>
          </a:pPr>
          <a:endParaRPr lang="es-MX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es-MX" sz="1800" b="1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800" b="1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SECUESTRO</a:t>
            </a:r>
          </a:p>
        </c:rich>
      </c:tx>
      <c:layout>
        <c:manualLayout>
          <c:xMode val="edge"/>
          <c:yMode val="edge"/>
          <c:x val="6.882787014808131E-2"/>
          <c:y val="2.04442552769520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4619058034412365E-2"/>
          <c:y val="0.14399314668999708"/>
          <c:w val="0.94339958593641793"/>
          <c:h val="0.65413969087197443"/>
        </c:manualLayout>
      </c:layout>
      <c:lineChart>
        <c:grouping val="standard"/>
        <c:varyColors val="0"/>
        <c:ser>
          <c:idx val="0"/>
          <c:order val="0"/>
          <c:tx>
            <c:strRef>
              <c:f>'11 SECUESTRO'!$C$2</c:f>
              <c:strCache>
                <c:ptCount val="1"/>
                <c:pt idx="0">
                  <c:v>Delitos</c:v>
                </c:pt>
              </c:strCache>
            </c:strRef>
          </c:tx>
          <c:marker>
            <c:symbol val="none"/>
          </c:marker>
          <c:dLbls>
            <c:dLbl>
              <c:idx val="3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6E7-4F5F-80C0-8DD215A4BD41}"/>
                </c:ext>
              </c:extLst>
            </c:dLbl>
            <c:dLbl>
              <c:idx val="3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6E7-4F5F-80C0-8DD215A4BD41}"/>
                </c:ext>
              </c:extLst>
            </c:dLbl>
            <c:dLbl>
              <c:idx val="3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6E7-4F5F-80C0-8DD215A4BD41}"/>
                </c:ext>
              </c:extLst>
            </c:dLbl>
            <c:dLbl>
              <c:idx val="69"/>
              <c:layout>
                <c:manualLayout>
                  <c:x val="-2.923628629699756E-3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AA2-4EAF-B4EE-1ADE2A9D9DFD}"/>
                </c:ext>
              </c:extLst>
            </c:dLbl>
            <c:dLbl>
              <c:idx val="70"/>
              <c:layout>
                <c:manualLayout>
                  <c:x val="0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AA2-4EAF-B4EE-1ADE2A9D9DFD}"/>
                </c:ext>
              </c:extLst>
            </c:dLbl>
            <c:dLbl>
              <c:idx val="7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AA2-4EAF-B4EE-1ADE2A9D9DF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'11 SECUESTRO'!$A$36:$B$72</c:f>
              <c:multiLvlStrCache>
                <c:ptCount val="37"/>
                <c:lvl>
                  <c:pt idx="0">
                    <c:v>OCT</c:v>
                  </c:pt>
                  <c:pt idx="1">
                    <c:v>NOV</c:v>
                  </c:pt>
                  <c:pt idx="2">
                    <c:v>DIC</c:v>
                  </c:pt>
                  <c:pt idx="3">
                    <c:v>ENE</c:v>
                  </c:pt>
                  <c:pt idx="4">
                    <c:v>FEB</c:v>
                  </c:pt>
                  <c:pt idx="5">
                    <c:v>MAR</c:v>
                  </c:pt>
                  <c:pt idx="6">
                    <c:v>ABR</c:v>
                  </c:pt>
                  <c:pt idx="7">
                    <c:v>MAY</c:v>
                  </c:pt>
                  <c:pt idx="8">
                    <c:v>JUN</c:v>
                  </c:pt>
                  <c:pt idx="9">
                    <c:v>JUL</c:v>
                  </c:pt>
                  <c:pt idx="10">
                    <c:v>AGO</c:v>
                  </c:pt>
                  <c:pt idx="11">
                    <c:v>SEP</c:v>
                  </c:pt>
                  <c:pt idx="12">
                    <c:v>OCT</c:v>
                  </c:pt>
                  <c:pt idx="13">
                    <c:v>NOV</c:v>
                  </c:pt>
                  <c:pt idx="14">
                    <c:v>DIC</c:v>
                  </c:pt>
                  <c:pt idx="15">
                    <c:v>ENE</c:v>
                  </c:pt>
                  <c:pt idx="16">
                    <c:v>FEB</c:v>
                  </c:pt>
                  <c:pt idx="17">
                    <c:v>MAR</c:v>
                  </c:pt>
                  <c:pt idx="18">
                    <c:v>ABR</c:v>
                  </c:pt>
                  <c:pt idx="19">
                    <c:v>MAY</c:v>
                  </c:pt>
                  <c:pt idx="20">
                    <c:v>JUN</c:v>
                  </c:pt>
                  <c:pt idx="21">
                    <c:v>JUL</c:v>
                  </c:pt>
                  <c:pt idx="22">
                    <c:v>AGO</c:v>
                  </c:pt>
                  <c:pt idx="23">
                    <c:v>SEP</c:v>
                  </c:pt>
                  <c:pt idx="24">
                    <c:v>OCT</c:v>
                  </c:pt>
                  <c:pt idx="25">
                    <c:v>NOV</c:v>
                  </c:pt>
                  <c:pt idx="26">
                    <c:v>DIC</c:v>
                  </c:pt>
                  <c:pt idx="27">
                    <c:v>ENE</c:v>
                  </c:pt>
                  <c:pt idx="28">
                    <c:v>FEB</c:v>
                  </c:pt>
                  <c:pt idx="29">
                    <c:v>MAR</c:v>
                  </c:pt>
                  <c:pt idx="30">
                    <c:v>ABR</c:v>
                  </c:pt>
                  <c:pt idx="31">
                    <c:v>MAY</c:v>
                  </c:pt>
                  <c:pt idx="32">
                    <c:v>JUN</c:v>
                  </c:pt>
                  <c:pt idx="33">
                    <c:v>JUL</c:v>
                  </c:pt>
                  <c:pt idx="34">
                    <c:v>AGO</c:v>
                  </c:pt>
                  <c:pt idx="35">
                    <c:v>SEP</c:v>
                  </c:pt>
                  <c:pt idx="36">
                    <c:v>OCT</c:v>
                  </c:pt>
                </c:lvl>
                <c:lvl>
                  <c:pt idx="0">
                    <c:v>Año 2016</c:v>
                  </c:pt>
                  <c:pt idx="3">
                    <c:v>Año 2017</c:v>
                  </c:pt>
                  <c:pt idx="15">
                    <c:v>Año 2018</c:v>
                  </c:pt>
                  <c:pt idx="27">
                    <c:v>Año 2019</c:v>
                  </c:pt>
                </c:lvl>
              </c:multiLvlStrCache>
            </c:multiLvlStrRef>
          </c:cat>
          <c:val>
            <c:numRef>
              <c:f>'11 SECUESTRO'!$C$36:$C$72</c:f>
              <c:numCache>
                <c:formatCode>#,##0</c:formatCode>
                <c:ptCount val="37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0</c:v>
                </c:pt>
                <c:pt idx="4">
                  <c:v>1</c:v>
                </c:pt>
                <c:pt idx="5">
                  <c:v>2</c:v>
                </c:pt>
                <c:pt idx="6">
                  <c:v>0</c:v>
                </c:pt>
                <c:pt idx="7">
                  <c:v>2</c:v>
                </c:pt>
                <c:pt idx="8">
                  <c:v>1</c:v>
                </c:pt>
                <c:pt idx="9">
                  <c:v>5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5</c:v>
                </c:pt>
                <c:pt idx="15">
                  <c:v>1</c:v>
                </c:pt>
                <c:pt idx="16">
                  <c:v>0</c:v>
                </c:pt>
                <c:pt idx="17">
                  <c:v>0</c:v>
                </c:pt>
                <c:pt idx="18">
                  <c:v>1</c:v>
                </c:pt>
                <c:pt idx="19">
                  <c:v>2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2</c:v>
                </c:pt>
                <c:pt idx="24">
                  <c:v>1</c:v>
                </c:pt>
                <c:pt idx="25">
                  <c:v>1</c:v>
                </c:pt>
                <c:pt idx="26">
                  <c:v>3</c:v>
                </c:pt>
                <c:pt idx="27">
                  <c:v>2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2</c:v>
                </c:pt>
                <c:pt idx="32">
                  <c:v>0</c:v>
                </c:pt>
                <c:pt idx="33">
                  <c:v>4</c:v>
                </c:pt>
                <c:pt idx="34">
                  <c:v>2</c:v>
                </c:pt>
                <c:pt idx="35">
                  <c:v>4</c:v>
                </c:pt>
                <c:pt idx="36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AA2-4EAF-B4EE-1ADE2A9D9DFD}"/>
            </c:ext>
          </c:extLst>
        </c:ser>
        <c:ser>
          <c:idx val="1"/>
          <c:order val="1"/>
          <c:tx>
            <c:strRef>
              <c:f>'11 SECUESTRO'!$D$2</c:f>
              <c:strCache>
                <c:ptCount val="1"/>
                <c:pt idx="0">
                  <c:v>Media Estatal 1</c:v>
                </c:pt>
              </c:strCache>
            </c:strRef>
          </c:tx>
          <c:marker>
            <c:symbol val="none"/>
          </c:marker>
          <c:cat>
            <c:multiLvlStrRef>
              <c:f>'11 SECUESTRO'!$A$36:$B$72</c:f>
              <c:multiLvlStrCache>
                <c:ptCount val="37"/>
                <c:lvl>
                  <c:pt idx="0">
                    <c:v>OCT</c:v>
                  </c:pt>
                  <c:pt idx="1">
                    <c:v>NOV</c:v>
                  </c:pt>
                  <c:pt idx="2">
                    <c:v>DIC</c:v>
                  </c:pt>
                  <c:pt idx="3">
                    <c:v>ENE</c:v>
                  </c:pt>
                  <c:pt idx="4">
                    <c:v>FEB</c:v>
                  </c:pt>
                  <c:pt idx="5">
                    <c:v>MAR</c:v>
                  </c:pt>
                  <c:pt idx="6">
                    <c:v>ABR</c:v>
                  </c:pt>
                  <c:pt idx="7">
                    <c:v>MAY</c:v>
                  </c:pt>
                  <c:pt idx="8">
                    <c:v>JUN</c:v>
                  </c:pt>
                  <c:pt idx="9">
                    <c:v>JUL</c:v>
                  </c:pt>
                  <c:pt idx="10">
                    <c:v>AGO</c:v>
                  </c:pt>
                  <c:pt idx="11">
                    <c:v>SEP</c:v>
                  </c:pt>
                  <c:pt idx="12">
                    <c:v>OCT</c:v>
                  </c:pt>
                  <c:pt idx="13">
                    <c:v>NOV</c:v>
                  </c:pt>
                  <c:pt idx="14">
                    <c:v>DIC</c:v>
                  </c:pt>
                  <c:pt idx="15">
                    <c:v>ENE</c:v>
                  </c:pt>
                  <c:pt idx="16">
                    <c:v>FEB</c:v>
                  </c:pt>
                  <c:pt idx="17">
                    <c:v>MAR</c:v>
                  </c:pt>
                  <c:pt idx="18">
                    <c:v>ABR</c:v>
                  </c:pt>
                  <c:pt idx="19">
                    <c:v>MAY</c:v>
                  </c:pt>
                  <c:pt idx="20">
                    <c:v>JUN</c:v>
                  </c:pt>
                  <c:pt idx="21">
                    <c:v>JUL</c:v>
                  </c:pt>
                  <c:pt idx="22">
                    <c:v>AGO</c:v>
                  </c:pt>
                  <c:pt idx="23">
                    <c:v>SEP</c:v>
                  </c:pt>
                  <c:pt idx="24">
                    <c:v>OCT</c:v>
                  </c:pt>
                  <c:pt idx="25">
                    <c:v>NOV</c:v>
                  </c:pt>
                  <c:pt idx="26">
                    <c:v>DIC</c:v>
                  </c:pt>
                  <c:pt idx="27">
                    <c:v>ENE</c:v>
                  </c:pt>
                  <c:pt idx="28">
                    <c:v>FEB</c:v>
                  </c:pt>
                  <c:pt idx="29">
                    <c:v>MAR</c:v>
                  </c:pt>
                  <c:pt idx="30">
                    <c:v>ABR</c:v>
                  </c:pt>
                  <c:pt idx="31">
                    <c:v>MAY</c:v>
                  </c:pt>
                  <c:pt idx="32">
                    <c:v>JUN</c:v>
                  </c:pt>
                  <c:pt idx="33">
                    <c:v>JUL</c:v>
                  </c:pt>
                  <c:pt idx="34">
                    <c:v>AGO</c:v>
                  </c:pt>
                  <c:pt idx="35">
                    <c:v>SEP</c:v>
                  </c:pt>
                  <c:pt idx="36">
                    <c:v>OCT</c:v>
                  </c:pt>
                </c:lvl>
                <c:lvl>
                  <c:pt idx="0">
                    <c:v>Año 2016</c:v>
                  </c:pt>
                  <c:pt idx="3">
                    <c:v>Año 2017</c:v>
                  </c:pt>
                  <c:pt idx="15">
                    <c:v>Año 2018</c:v>
                  </c:pt>
                  <c:pt idx="27">
                    <c:v>Año 2019</c:v>
                  </c:pt>
                </c:lvl>
              </c:multiLvlStrCache>
            </c:multiLvlStrRef>
          </c:cat>
          <c:val>
            <c:numRef>
              <c:f>'11 SECUESTRO'!$D$36:$D$72</c:f>
              <c:numCache>
                <c:formatCode>#,##0</c:formatCode>
                <c:ptCount val="37"/>
                <c:pt idx="0">
                  <c:v>1.4166666666666667</c:v>
                </c:pt>
                <c:pt idx="1">
                  <c:v>1.4166666666666667</c:v>
                </c:pt>
                <c:pt idx="2">
                  <c:v>1.4166666666666667</c:v>
                </c:pt>
                <c:pt idx="3">
                  <c:v>1.4166666666666667</c:v>
                </c:pt>
                <c:pt idx="4">
                  <c:v>1.4166666666666667</c:v>
                </c:pt>
                <c:pt idx="5">
                  <c:v>1.4166666666666667</c:v>
                </c:pt>
                <c:pt idx="6">
                  <c:v>1.4166666666666667</c:v>
                </c:pt>
                <c:pt idx="7">
                  <c:v>1.4166666666666667</c:v>
                </c:pt>
                <c:pt idx="8">
                  <c:v>1.4166666666666667</c:v>
                </c:pt>
                <c:pt idx="9">
                  <c:v>1.4166666666666667</c:v>
                </c:pt>
                <c:pt idx="10">
                  <c:v>1.4166666666666667</c:v>
                </c:pt>
                <c:pt idx="11">
                  <c:v>1.4166666666666667</c:v>
                </c:pt>
                <c:pt idx="12">
                  <c:v>1.4166666666666667</c:v>
                </c:pt>
                <c:pt idx="13">
                  <c:v>1.4166666666666667</c:v>
                </c:pt>
                <c:pt idx="14">
                  <c:v>1.4166666666666667</c:v>
                </c:pt>
                <c:pt idx="15">
                  <c:v>1.4166666666666667</c:v>
                </c:pt>
                <c:pt idx="16">
                  <c:v>1.4166666666666667</c:v>
                </c:pt>
                <c:pt idx="17">
                  <c:v>1.4166666666666667</c:v>
                </c:pt>
                <c:pt idx="18">
                  <c:v>1.4166666666666667</c:v>
                </c:pt>
                <c:pt idx="19">
                  <c:v>1.4166666666666667</c:v>
                </c:pt>
                <c:pt idx="20">
                  <c:v>1.4166666666666667</c:v>
                </c:pt>
                <c:pt idx="21">
                  <c:v>1.4166666666666667</c:v>
                </c:pt>
                <c:pt idx="22">
                  <c:v>1.4166666666666667</c:v>
                </c:pt>
                <c:pt idx="23">
                  <c:v>1.4166666666666667</c:v>
                </c:pt>
                <c:pt idx="24">
                  <c:v>1.4166666666666667</c:v>
                </c:pt>
                <c:pt idx="25">
                  <c:v>1.4166666666666667</c:v>
                </c:pt>
                <c:pt idx="26">
                  <c:v>1.4166666666666667</c:v>
                </c:pt>
                <c:pt idx="27">
                  <c:v>1.4166666666666667</c:v>
                </c:pt>
                <c:pt idx="28">
                  <c:v>1.4166666666666667</c:v>
                </c:pt>
                <c:pt idx="29">
                  <c:v>1.4166666666666667</c:v>
                </c:pt>
                <c:pt idx="30">
                  <c:v>1.4166666666666667</c:v>
                </c:pt>
                <c:pt idx="31">
                  <c:v>1.4166666666666667</c:v>
                </c:pt>
                <c:pt idx="32">
                  <c:v>1.4166666666666667</c:v>
                </c:pt>
                <c:pt idx="33">
                  <c:v>1.4166666666666667</c:v>
                </c:pt>
                <c:pt idx="34">
                  <c:v>1.4166666666666667</c:v>
                </c:pt>
                <c:pt idx="35">
                  <c:v>1.4166666666666667</c:v>
                </c:pt>
                <c:pt idx="36">
                  <c:v>1.4166666666666667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6AA2-4EAF-B4EE-1ADE2A9D9DFD}"/>
            </c:ext>
          </c:extLst>
        </c:ser>
        <c:ser>
          <c:idx val="2"/>
          <c:order val="2"/>
          <c:tx>
            <c:strRef>
              <c:f>'11 SECUESTRO'!$E$2</c:f>
              <c:strCache>
                <c:ptCount val="1"/>
                <c:pt idx="0">
                  <c:v>Meta Estatal 0</c:v>
                </c:pt>
              </c:strCache>
            </c:strRef>
          </c:tx>
          <c:marker>
            <c:symbol val="none"/>
          </c:marker>
          <c:cat>
            <c:multiLvlStrRef>
              <c:f>'11 SECUESTRO'!$A$36:$B$72</c:f>
              <c:multiLvlStrCache>
                <c:ptCount val="37"/>
                <c:lvl>
                  <c:pt idx="0">
                    <c:v>OCT</c:v>
                  </c:pt>
                  <c:pt idx="1">
                    <c:v>NOV</c:v>
                  </c:pt>
                  <c:pt idx="2">
                    <c:v>DIC</c:v>
                  </c:pt>
                  <c:pt idx="3">
                    <c:v>ENE</c:v>
                  </c:pt>
                  <c:pt idx="4">
                    <c:v>FEB</c:v>
                  </c:pt>
                  <c:pt idx="5">
                    <c:v>MAR</c:v>
                  </c:pt>
                  <c:pt idx="6">
                    <c:v>ABR</c:v>
                  </c:pt>
                  <c:pt idx="7">
                    <c:v>MAY</c:v>
                  </c:pt>
                  <c:pt idx="8">
                    <c:v>JUN</c:v>
                  </c:pt>
                  <c:pt idx="9">
                    <c:v>JUL</c:v>
                  </c:pt>
                  <c:pt idx="10">
                    <c:v>AGO</c:v>
                  </c:pt>
                  <c:pt idx="11">
                    <c:v>SEP</c:v>
                  </c:pt>
                  <c:pt idx="12">
                    <c:v>OCT</c:v>
                  </c:pt>
                  <c:pt idx="13">
                    <c:v>NOV</c:v>
                  </c:pt>
                  <c:pt idx="14">
                    <c:v>DIC</c:v>
                  </c:pt>
                  <c:pt idx="15">
                    <c:v>ENE</c:v>
                  </c:pt>
                  <c:pt idx="16">
                    <c:v>FEB</c:v>
                  </c:pt>
                  <c:pt idx="17">
                    <c:v>MAR</c:v>
                  </c:pt>
                  <c:pt idx="18">
                    <c:v>ABR</c:v>
                  </c:pt>
                  <c:pt idx="19">
                    <c:v>MAY</c:v>
                  </c:pt>
                  <c:pt idx="20">
                    <c:v>JUN</c:v>
                  </c:pt>
                  <c:pt idx="21">
                    <c:v>JUL</c:v>
                  </c:pt>
                  <c:pt idx="22">
                    <c:v>AGO</c:v>
                  </c:pt>
                  <c:pt idx="23">
                    <c:v>SEP</c:v>
                  </c:pt>
                  <c:pt idx="24">
                    <c:v>OCT</c:v>
                  </c:pt>
                  <c:pt idx="25">
                    <c:v>NOV</c:v>
                  </c:pt>
                  <c:pt idx="26">
                    <c:v>DIC</c:v>
                  </c:pt>
                  <c:pt idx="27">
                    <c:v>ENE</c:v>
                  </c:pt>
                  <c:pt idx="28">
                    <c:v>FEB</c:v>
                  </c:pt>
                  <c:pt idx="29">
                    <c:v>MAR</c:v>
                  </c:pt>
                  <c:pt idx="30">
                    <c:v>ABR</c:v>
                  </c:pt>
                  <c:pt idx="31">
                    <c:v>MAY</c:v>
                  </c:pt>
                  <c:pt idx="32">
                    <c:v>JUN</c:v>
                  </c:pt>
                  <c:pt idx="33">
                    <c:v>JUL</c:v>
                  </c:pt>
                  <c:pt idx="34">
                    <c:v>AGO</c:v>
                  </c:pt>
                  <c:pt idx="35">
                    <c:v>SEP</c:v>
                  </c:pt>
                  <c:pt idx="36">
                    <c:v>OCT</c:v>
                  </c:pt>
                </c:lvl>
                <c:lvl>
                  <c:pt idx="0">
                    <c:v>Año 2016</c:v>
                  </c:pt>
                  <c:pt idx="3">
                    <c:v>Año 2017</c:v>
                  </c:pt>
                  <c:pt idx="15">
                    <c:v>Año 2018</c:v>
                  </c:pt>
                  <c:pt idx="27">
                    <c:v>Año 2019</c:v>
                  </c:pt>
                </c:lvl>
              </c:multiLvlStrCache>
            </c:multiLvlStrRef>
          </c:cat>
          <c:val>
            <c:numRef>
              <c:f>'11 SECUESTRO'!$E$36:$E$72</c:f>
              <c:numCache>
                <c:formatCode>#,##0</c:formatCode>
                <c:ptCount val="3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6AA2-4EAF-B4EE-1ADE2A9D9D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08580016"/>
        <c:axId val="1018781184"/>
      </c:lineChart>
      <c:catAx>
        <c:axId val="908580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s-MX"/>
          </a:p>
        </c:txPr>
        <c:crossAx val="1018781184"/>
        <c:crosses val="autoZero"/>
        <c:auto val="1"/>
        <c:lblAlgn val="ctr"/>
        <c:lblOffset val="100"/>
        <c:noMultiLvlLbl val="0"/>
      </c:catAx>
      <c:valAx>
        <c:axId val="1018781184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crossAx val="9085800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3128614607299141"/>
          <c:y val="2.7201808107319928E-2"/>
          <c:w val="0.42588972346280501"/>
          <c:h val="8.9114537766112556E-2"/>
        </c:manualLayout>
      </c:layout>
      <c:overlay val="0"/>
      <c:txPr>
        <a:bodyPr/>
        <a:lstStyle/>
        <a:p>
          <a:pPr>
            <a:defRPr b="1"/>
          </a:pPr>
          <a:endParaRPr lang="es-MX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D6DBE-2AA1-44DE-942C-26E1DDB850FC}" type="datetimeFigureOut">
              <a:rPr lang="es-MX" smtClean="0"/>
              <a:t>01/12/2019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DB694-C618-458E-B500-77CCD9BE1C9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8644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4820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4820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9F753E23-DE25-484F-BB22-A9ED77637C74}" type="datetimeFigureOut">
              <a:rPr lang="es-MX" smtClean="0"/>
              <a:t>01/12/2019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51375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FFF01814-69A9-4F27-BCF2-B2D5EEF77D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7541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01814-69A9-4F27-BCF2-B2D5EEF77DAC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9115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01814-69A9-4F27-BCF2-B2D5EEF77DAC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2235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01814-69A9-4F27-BCF2-B2D5EEF77DAC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7057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01814-69A9-4F27-BCF2-B2D5EEF77DAC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6491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01814-69A9-4F27-BCF2-B2D5EEF77DAC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0418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Haga clic para modificar el estilo de subtítulo del patrón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10690D-155F-4C34-AE1C-4A2A789827E0}" type="datetimeFigureOut">
              <a:rPr lang="es-MX" smtClean="0"/>
              <a:t>01/12/2019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1A58F8-A69D-42CE-80F2-1F65E9EA8EE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2657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3E7E9E-72B8-4D99-BB5C-5D5603B9492A}" type="datetimeFigureOut">
              <a:rPr lang="es-MX" smtClean="0"/>
              <a:pPr/>
              <a:t>01/12/2019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B31A9C-6491-4A2B-B7EE-24AF6735703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9076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892969" y="1151930"/>
            <a:ext cx="7358063" cy="2321719"/>
          </a:xfrm>
          <a:prstGeom prst="rect">
            <a:avLst/>
          </a:prstGeom>
        </p:spPr>
        <p:txBody>
          <a:bodyPr lIns="64291" tIns="32146" rIns="64291" bIns="32146" anchor="b"/>
          <a:lstStyle/>
          <a:p>
            <a:pPr lvl="0">
              <a:defRPr sz="1800"/>
            </a:pPr>
            <a:r>
              <a:rPr sz="5600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892969" y="3536156"/>
            <a:ext cx="7358063" cy="794742"/>
          </a:xfrm>
          <a:prstGeom prst="rect">
            <a:avLst/>
          </a:prstGeom>
        </p:spPr>
        <p:txBody>
          <a:bodyPr lIns="64291" tIns="32146" rIns="64291" bIns="32146"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160729" algn="ctr">
              <a:spcBef>
                <a:spcPts val="0"/>
              </a:spcBef>
              <a:buSzTx/>
              <a:buNone/>
              <a:defRPr sz="2200"/>
            </a:lvl2pPr>
            <a:lvl3pPr marL="0" indent="321457" algn="ctr">
              <a:spcBef>
                <a:spcPts val="0"/>
              </a:spcBef>
              <a:buSzTx/>
              <a:buNone/>
              <a:defRPr sz="2200"/>
            </a:lvl3pPr>
            <a:lvl4pPr marL="0" indent="482186" algn="ctr">
              <a:spcBef>
                <a:spcPts val="0"/>
              </a:spcBef>
              <a:buSzTx/>
              <a:buNone/>
              <a:defRPr sz="2200"/>
            </a:lvl4pPr>
            <a:lvl5pPr marL="0" indent="642915" algn="ctr">
              <a:spcBef>
                <a:spcPts val="0"/>
              </a:spcBef>
              <a:buSzTx/>
              <a:buNone/>
              <a:defRPr sz="2200"/>
            </a:lvl5pPr>
          </a:lstStyle>
          <a:p>
            <a:pPr lvl="0">
              <a:defRPr sz="1800"/>
            </a:pPr>
            <a:r>
              <a:rPr sz="2200"/>
              <a:t>Body Level One</a:t>
            </a:r>
          </a:p>
          <a:p>
            <a:pPr lvl="1">
              <a:defRPr sz="1800"/>
            </a:pPr>
            <a:r>
              <a:rPr sz="2200"/>
              <a:t>Body Level Two</a:t>
            </a:r>
          </a:p>
          <a:p>
            <a:pPr lvl="2">
              <a:defRPr sz="1800"/>
            </a:pPr>
            <a:r>
              <a:rPr sz="2200"/>
              <a:t>Body Level Three</a:t>
            </a:r>
          </a:p>
          <a:p>
            <a:pPr lvl="3">
              <a:defRPr sz="1800"/>
            </a:pPr>
            <a:r>
              <a:rPr sz="2200"/>
              <a:t>Body Level Four</a:t>
            </a:r>
          </a:p>
          <a:p>
            <a:pPr lvl="4">
              <a:defRPr sz="1800"/>
            </a:pPr>
            <a:r>
              <a:rPr sz="22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31739115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9658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63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Haga clic para modificar el estilo de subtítulo del patrón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10690D-155F-4C34-AE1C-4A2A789827E0}" type="datetimeFigureOut">
              <a:rPr lang="es-MX" smtClean="0"/>
              <a:t>01/12/2019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1A58F8-A69D-42CE-80F2-1F65E9EA8EE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064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892969" y="1151930"/>
            <a:ext cx="7358063" cy="2321719"/>
          </a:xfrm>
          <a:prstGeom prst="rect">
            <a:avLst/>
          </a:prstGeom>
        </p:spPr>
        <p:txBody>
          <a:bodyPr lIns="64291" tIns="32146" rIns="64291" bIns="32146" anchor="b"/>
          <a:lstStyle/>
          <a:p>
            <a:pPr lvl="0">
              <a:defRPr sz="1800"/>
            </a:pPr>
            <a:r>
              <a:rPr sz="5600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892969" y="3536156"/>
            <a:ext cx="7358063" cy="794742"/>
          </a:xfrm>
          <a:prstGeom prst="rect">
            <a:avLst/>
          </a:prstGeom>
        </p:spPr>
        <p:txBody>
          <a:bodyPr lIns="64291" tIns="32146" rIns="64291" bIns="32146"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160729" algn="ctr">
              <a:spcBef>
                <a:spcPts val="0"/>
              </a:spcBef>
              <a:buSzTx/>
              <a:buNone/>
              <a:defRPr sz="2200"/>
            </a:lvl2pPr>
            <a:lvl3pPr marL="0" indent="321457" algn="ctr">
              <a:spcBef>
                <a:spcPts val="0"/>
              </a:spcBef>
              <a:buSzTx/>
              <a:buNone/>
              <a:defRPr sz="2200"/>
            </a:lvl3pPr>
            <a:lvl4pPr marL="0" indent="482186" algn="ctr">
              <a:spcBef>
                <a:spcPts val="0"/>
              </a:spcBef>
              <a:buSzTx/>
              <a:buNone/>
              <a:defRPr sz="2200"/>
            </a:lvl4pPr>
            <a:lvl5pPr marL="0" indent="642915" algn="ctr">
              <a:spcBef>
                <a:spcPts val="0"/>
              </a:spcBef>
              <a:buSzTx/>
              <a:buNone/>
              <a:defRPr sz="2200"/>
            </a:lvl5pPr>
          </a:lstStyle>
          <a:p>
            <a:pPr lvl="0">
              <a:defRPr sz="1800"/>
            </a:pPr>
            <a:r>
              <a:rPr sz="2200"/>
              <a:t>Body Level One</a:t>
            </a:r>
          </a:p>
          <a:p>
            <a:pPr lvl="1">
              <a:defRPr sz="1800"/>
            </a:pPr>
            <a:r>
              <a:rPr sz="2200"/>
              <a:t>Body Level Two</a:t>
            </a:r>
          </a:p>
          <a:p>
            <a:pPr lvl="2">
              <a:defRPr sz="1800"/>
            </a:pPr>
            <a:r>
              <a:rPr sz="2200"/>
              <a:t>Body Level Three</a:t>
            </a:r>
          </a:p>
          <a:p>
            <a:pPr lvl="3">
              <a:defRPr sz="1800"/>
            </a:pPr>
            <a:r>
              <a:rPr sz="2200"/>
              <a:t>Body Level Four</a:t>
            </a:r>
          </a:p>
          <a:p>
            <a:pPr lvl="4">
              <a:defRPr sz="1800"/>
            </a:pPr>
            <a:r>
              <a:rPr sz="22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1146681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390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5762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10690D-155F-4C34-AE1C-4A2A789827E0}" type="datetimeFigureOut">
              <a:rPr lang="es-MX" smtClean="0"/>
              <a:t>01/12/2019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1A58F8-A69D-42CE-80F2-1F65E9EA8EE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5946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12 Conector recto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 w="25400">
            <a:solidFill>
              <a:srgbClr val="3366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12 Conector recto"/>
          <p:cNvCxnSpPr/>
          <p:nvPr userDrawn="1"/>
        </p:nvCxnSpPr>
        <p:spPr>
          <a:xfrm>
            <a:off x="-4260" y="6813376"/>
            <a:ext cx="9144000" cy="0"/>
          </a:xfrm>
          <a:prstGeom prst="line">
            <a:avLst/>
          </a:prstGeom>
          <a:ln w="25400">
            <a:solidFill>
              <a:srgbClr val="3366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8787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1" r:id="rId2"/>
    <p:sldLayoutId id="2147483682" r:id="rId3"/>
    <p:sldLayoutId id="2147483683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12 Conector recto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 w="25400">
            <a:solidFill>
              <a:srgbClr val="3366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35496" y="6597932"/>
            <a:ext cx="332014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dirty="0">
                <a:latin typeface="Calibri" pitchFamily="34" charset="0"/>
                <a:cs typeface="Calibri" pitchFamily="34" charset="0"/>
              </a:rPr>
              <a:t>Fuente:</a:t>
            </a:r>
            <a:r>
              <a:rPr lang="es-MX" sz="800" baseline="0" dirty="0">
                <a:latin typeface="Calibri" pitchFamily="34" charset="0"/>
                <a:cs typeface="Calibri" pitchFamily="34" charset="0"/>
              </a:rPr>
              <a:t> </a:t>
            </a:r>
            <a:r>
              <a:rPr lang="es-MX" sz="800" b="1" baseline="0" dirty="0">
                <a:latin typeface="Calibri" pitchFamily="34" charset="0"/>
                <a:cs typeface="Calibri" pitchFamily="34" charset="0"/>
              </a:rPr>
              <a:t>Secretariado Ejecutivo del Sistema Nacional de Seguridad Pública.</a:t>
            </a:r>
            <a:endParaRPr lang="es-MX" sz="8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" name="12 Conector recto"/>
          <p:cNvCxnSpPr/>
          <p:nvPr userDrawn="1"/>
        </p:nvCxnSpPr>
        <p:spPr>
          <a:xfrm>
            <a:off x="-4260" y="6813376"/>
            <a:ext cx="9144000" cy="0"/>
          </a:xfrm>
          <a:prstGeom prst="line">
            <a:avLst/>
          </a:prstGeom>
          <a:ln w="25400">
            <a:solidFill>
              <a:srgbClr val="3366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521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chart" Target="../charts/chart2.xml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" y="-152894"/>
            <a:ext cx="9233216" cy="7011644"/>
          </a:xfrm>
          <a:prstGeom prst="rect">
            <a:avLst/>
          </a:prstGeom>
        </p:spPr>
      </p:pic>
      <p:sp>
        <p:nvSpPr>
          <p:cNvPr id="12" name="Shape 33"/>
          <p:cNvSpPr/>
          <p:nvPr/>
        </p:nvSpPr>
        <p:spPr>
          <a:xfrm>
            <a:off x="2864012" y="3227996"/>
            <a:ext cx="3416000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 defTabSz="584200"/>
            <a:r>
              <a:rPr lang="es-MX" sz="4500" b="1" kern="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Quintana Roo</a:t>
            </a:r>
            <a:endParaRPr sz="4500" b="1" dirty="0">
              <a:solidFill>
                <a:srgbClr val="002452"/>
              </a:solidFill>
              <a:latin typeface="Helvetica"/>
              <a:ea typeface="Helvetica"/>
              <a:cs typeface="Helvetica"/>
              <a:sym typeface="Helvetica Light"/>
            </a:endParaRPr>
          </a:p>
        </p:txBody>
      </p:sp>
      <p:sp>
        <p:nvSpPr>
          <p:cNvPr id="13" name="Shape 36"/>
          <p:cNvSpPr/>
          <p:nvPr/>
        </p:nvSpPr>
        <p:spPr>
          <a:xfrm>
            <a:off x="4011804" y="5270887"/>
            <a:ext cx="1564528" cy="318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2500" i="1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lang="es-MX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Diciembre</a:t>
            </a:r>
            <a:r>
              <a:rPr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2019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0CACA59-B734-4241-A46F-F5C5A0E794A0}"/>
              </a:ext>
            </a:extLst>
          </p:cNvPr>
          <p:cNvSpPr txBox="1"/>
          <p:nvPr/>
        </p:nvSpPr>
        <p:spPr>
          <a:xfrm>
            <a:off x="1223868" y="3933056"/>
            <a:ext cx="669628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Estadísticas de Incidencia Delictiva</a:t>
            </a:r>
          </a:p>
          <a:p>
            <a:pPr algn="ctr"/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Enero – Octubre 2019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5576332" y="5949280"/>
            <a:ext cx="3567668" cy="5760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5845466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6876256" y="149309"/>
            <a:ext cx="2233786" cy="40011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410751"/>
            <a:r>
              <a:rPr lang="es-MX" sz="2000" kern="0" dirty="0">
                <a:solidFill>
                  <a:srgbClr val="003366"/>
                </a:solidFill>
                <a:latin typeface="Helvetica" panose="020B0604020202030204" pitchFamily="34" charset="0"/>
                <a:sym typeface="Helvetica Light"/>
              </a:rPr>
              <a:t>QUINTANA ROO</a:t>
            </a:r>
          </a:p>
        </p:txBody>
      </p:sp>
      <p:sp>
        <p:nvSpPr>
          <p:cNvPr id="9" name="14 Marcador de número de diapositiva"/>
          <p:cNvSpPr txBox="1">
            <a:spLocks/>
          </p:cNvSpPr>
          <p:nvPr/>
        </p:nvSpPr>
        <p:spPr>
          <a:xfrm>
            <a:off x="4355976" y="6597352"/>
            <a:ext cx="3600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DE459F7-6038-4738-9B60-D363DB42978F}" type="slidenum">
              <a:rPr lang="es-MX" sz="90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</a:rPr>
              <a:pPr algn="ctr"/>
              <a:t>2</a:t>
            </a:fld>
            <a:endParaRPr lang="es-MX" sz="9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anose="020F0502020204030204" pitchFamily="34" charset="0"/>
            </a:endParaRPr>
          </a:p>
        </p:txBody>
      </p:sp>
      <p:sp>
        <p:nvSpPr>
          <p:cNvPr id="12" name="2 Título"/>
          <p:cNvSpPr txBox="1">
            <a:spLocks/>
          </p:cNvSpPr>
          <p:nvPr/>
        </p:nvSpPr>
        <p:spPr>
          <a:xfrm>
            <a:off x="3089539" y="-27384"/>
            <a:ext cx="2892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MX"/>
            </a:defPPr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MX" dirty="0"/>
              <a:t>PERCEPCIÓN DE SEGURIDAD</a:t>
            </a:r>
          </a:p>
          <a:p>
            <a:r>
              <a:rPr lang="es-MX" dirty="0"/>
              <a:t>INEGI</a:t>
            </a:r>
            <a:endParaRPr lang="es-MX" sz="1200" dirty="0"/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98" b="89899" l="7843" r="89951">
                        <a14:foregroundMark x1="66422" y1="22917" x2="66422" y2="22917"/>
                        <a14:foregroundMark x1="41176" y1="23548" x2="41176" y2="23548"/>
                        <a14:foregroundMark x1="41667" y1="21212" x2="41667" y2="21212"/>
                        <a14:foregroundMark x1="33333" y1="22917" x2="33333" y2="22917"/>
                        <a14:foregroundMark x1="15686" y1="28788" x2="15686" y2="28788"/>
                        <a14:foregroundMark x1="18546" y1="25253" x2="18546" y2="25253"/>
                        <a14:foregroundMark x1="17484" y1="27083" x2="17484" y2="27083"/>
                        <a14:foregroundMark x1="21814" y1="21528" x2="22222" y2="21023"/>
                        <a14:foregroundMark x1="28350" y1="17992" x2="28350" y2="17992"/>
                        <a14:foregroundMark x1="37092" y1="12942" x2="37092" y2="12942"/>
                        <a14:foregroundMark x1="32026" y1="11427" x2="32026" y2="11427"/>
                        <a14:foregroundMark x1="42729" y1="10922" x2="42729" y2="10922"/>
                        <a14:foregroundMark x1="59232" y1="13447" x2="59232" y2="13447"/>
                        <a14:foregroundMark x1="62500" y1="12121" x2="62500" y2="12121"/>
                        <a14:foregroundMark x1="63154" y1="9407" x2="63154" y2="9407"/>
                        <a14:foregroundMark x1="58415" y1="8586" x2="58415" y2="8586"/>
                        <a14:foregroundMark x1="52124" y1="11111" x2="52124" y2="11111"/>
                        <a14:foregroundMark x1="49510" y1="8586" x2="49510" y2="8586"/>
                        <a14:foregroundMark x1="39706" y1="10922" x2="39706" y2="10922"/>
                        <a14:foregroundMark x1="34232" y1="10290" x2="34232" y2="10290"/>
                        <a14:foregroundMark x1="34886" y1="8775" x2="34886" y2="8775"/>
                        <a14:foregroundMark x1="23121" y1="17677" x2="23121" y2="17677"/>
                        <a14:foregroundMark x1="19608" y1="20896" x2="19608" y2="20896"/>
                        <a14:foregroundMark x1="35539" y1="12942" x2="35539" y2="12942"/>
                        <a14:foregroundMark x1="32925" y1="11806" x2="32925" y2="11806"/>
                        <a14:foregroundMark x1="24428" y1="13952" x2="24428" y2="13952"/>
                        <a14:foregroundMark x1="23366" y1="20013" x2="23366" y2="20013"/>
                        <a14:foregroundMark x1="16585" y1="28283" x2="16585" y2="28283"/>
                        <a14:foregroundMark x1="14869" y1="30303" x2="14869" y2="30303"/>
                        <a14:foregroundMark x1="12908" y1="33333" x2="12908" y2="33333"/>
                        <a14:foregroundMark x1="11356" y1="36869" x2="11356" y2="36869"/>
                        <a14:foregroundMark x1="11111" y1="40404" x2="11111" y2="40404"/>
                        <a14:foregroundMark x1="11111" y1="43056" x2="11111" y2="43056"/>
                        <a14:foregroundMark x1="10458" y1="52652" x2="10458" y2="52652"/>
                        <a14:foregroundMark x1="43137" y1="51136" x2="43137" y2="51136"/>
                        <a14:foregroundMark x1="54657" y1="53157" x2="54657" y2="53157"/>
                        <a14:foregroundMark x1="55147" y1="48106" x2="55147" y2="48106"/>
                        <a14:foregroundMark x1="49918" y1="45265" x2="49918" y2="45265"/>
                        <a14:foregroundMark x1="45752" y1="46970" x2="45752" y2="46970"/>
                        <a14:foregroundMark x1="47304" y1="54040" x2="47304" y2="54040"/>
                        <a14:foregroundMark x1="53186" y1="57891" x2="53186" y2="57891"/>
                        <a14:foregroundMark x1="49510" y1="58586" x2="49510" y2="58586"/>
                        <a14:foregroundMark x1="61029" y1="60606" x2="61029" y2="60606"/>
                        <a14:foregroundMark x1="49265" y1="62942" x2="49265" y2="62942"/>
                        <a14:foregroundMark x1="44444" y1="59217" x2="44444" y2="59217"/>
                        <a14:foregroundMark x1="38807" y1="56881" x2="38807" y2="56881"/>
                        <a14:foregroundMark x1="39052" y1="52146" x2="39052" y2="52146"/>
                        <a14:foregroundMark x1="40114" y1="50505" x2="40114" y2="50505"/>
                        <a14:foregroundMark x1="40114" y1="47980" x2="40114" y2="47980"/>
                        <a14:foregroundMark x1="42729" y1="47096" x2="42729" y2="47096"/>
                        <a14:foregroundMark x1="46650" y1="45076" x2="46650" y2="45076"/>
                        <a14:foregroundMark x1="57925" y1="47285" x2="57925" y2="47285"/>
                        <a14:foregroundMark x1="58170" y1="51326" x2="58170" y2="51326"/>
                        <a14:foregroundMark x1="58170" y1="55871" x2="58170" y2="55871"/>
                        <a14:foregroundMark x1="50980" y1="61932" x2="50980" y2="61932"/>
                        <a14:foregroundMark x1="50163" y1="63447" x2="50163" y2="63447"/>
                        <a14:foregroundMark x1="74755" y1="78409" x2="74755" y2="78409"/>
                        <a14:foregroundMark x1="81944" y1="72348" x2="81944" y2="72348"/>
                        <a14:foregroundMark x1="86683" y1="62626" x2="86683" y2="62626"/>
                        <a14:foregroundMark x1="85621" y1="50631" x2="85621" y2="50631"/>
                        <a14:foregroundMark x1="86029" y1="39710" x2="86029" y2="39710"/>
                        <a14:foregroundMark x1="86029" y1="39710" x2="86029" y2="39710"/>
                        <a14:foregroundMark x1="83905" y1="34848" x2="83905" y2="34848"/>
                        <a14:foregroundMark x1="81454" y1="29609" x2="81454" y2="29609"/>
                        <a14:foregroundMark x1="79085" y1="27778" x2="79085" y2="27778"/>
                        <a14:foregroundMark x1="77533" y1="25063" x2="77533" y2="25063"/>
                        <a14:foregroundMark x1="73856" y1="21907" x2="73856" y2="21907"/>
                        <a14:foregroundMark x1="72794" y1="20013" x2="72794" y2="20013"/>
                        <a14:foregroundMark x1="70588" y1="18687" x2="70588" y2="18687"/>
                        <a14:foregroundMark x1="64461" y1="14646" x2="64461" y2="14646"/>
                        <a14:foregroundMark x1="67974" y1="12942" x2="67974" y2="12942"/>
                        <a14:foregroundMark x1="69526" y1="14331" x2="69526" y2="14331"/>
                        <a14:foregroundMark x1="69526" y1="16162" x2="69526" y2="16162"/>
                        <a14:foregroundMark x1="72549" y1="17677" x2="72549" y2="17677"/>
                        <a14:foregroundMark x1="74918" y1="20013" x2="74918" y2="20013"/>
                        <a14:foregroundMark x1="77533" y1="20896" x2="77533" y2="20896"/>
                        <a14:foregroundMark x1="78023" y1="23422" x2="78023" y2="23422"/>
                        <a14:foregroundMark x1="80801" y1="26957" x2="80801" y2="26957"/>
                        <a14:foregroundMark x1="81944" y1="28093" x2="81944" y2="28093"/>
                        <a14:foregroundMark x1="83252" y1="28977" x2="83252" y2="28977"/>
                        <a14:foregroundMark x1="84069" y1="29798" x2="84069" y2="29798"/>
                        <a14:foregroundMark x1="84722" y1="31313" x2="84722" y2="31313"/>
                        <a14:foregroundMark x1="84722" y1="31629" x2="84722" y2="31629"/>
                        <a14:foregroundMark x1="84722" y1="33523" x2="84722" y2="34028"/>
                        <a14:foregroundMark x1="84967" y1="35669" x2="84967" y2="35669"/>
                        <a14:foregroundMark x1="84967" y1="37374" x2="84967" y2="37374"/>
                        <a14:foregroundMark x1="85866" y1="38889" x2="85866" y2="38889"/>
                        <a14:foregroundMark x1="86275" y1="41035" x2="86275" y2="41035"/>
                        <a14:foregroundMark x1="86520" y1="42045" x2="86520" y2="42045"/>
                        <a14:foregroundMark x1="86928" y1="44571" x2="86928" y2="44571"/>
                        <a14:foregroundMark x1="85866" y1="43245" x2="85866" y2="43245"/>
                        <a14:foregroundMark x1="86683" y1="43939" x2="86683" y2="43939"/>
                        <a14:foregroundMark x1="87173" y1="46591" x2="87173" y2="46591"/>
                        <a14:foregroundMark x1="86928" y1="45581" x2="86928" y2="45581"/>
                        <a14:foregroundMark x1="87173" y1="47790" x2="87173" y2="47790"/>
                        <a14:foregroundMark x1="87173" y1="48801" x2="87173" y2="48801"/>
                        <a14:foregroundMark x1="87173" y1="51136" x2="87173" y2="51136"/>
                        <a14:foregroundMark x1="87173" y1="52336" x2="87173" y2="52336"/>
                        <a14:foregroundMark x1="87173" y1="53346" x2="87173" y2="53346"/>
                        <a14:foregroundMark x1="86928" y1="54040" x2="86928" y2="54040"/>
                        <a14:foregroundMark x1="86683" y1="55556" x2="86683" y2="55556"/>
                        <a14:foregroundMark x1="88644" y1="52652" x2="88644" y2="52652"/>
                        <a14:foregroundMark x1="88644" y1="50505" x2="88644" y2="50505"/>
                        <a14:foregroundMark x1="88644" y1="46970" x2="88644" y2="46970"/>
                        <a14:foregroundMark x1="87582" y1="40909" x2="87582" y2="40909"/>
                        <a14:foregroundMark x1="87827" y1="36679" x2="87827" y2="36679"/>
                        <a14:foregroundMark x1="86683" y1="34848" x2="86683" y2="34848"/>
                        <a14:foregroundMark x1="85621" y1="33018" x2="85621" y2="33018"/>
                        <a14:foregroundMark x1="85621" y1="31313" x2="85621" y2="31313"/>
                        <a14:foregroundMark x1="85621" y1="29104" x2="85621" y2="29104"/>
                        <a14:foregroundMark x1="82353" y1="26578" x2="82353" y2="26578"/>
                        <a14:foregroundMark x1="79493" y1="24937" x2="79493" y2="24937"/>
                        <a14:foregroundMark x1="77124" y1="25253" x2="77124" y2="25253"/>
                        <a14:foregroundMark x1="77124" y1="20202" x2="77124" y2="20202"/>
                        <a14:foregroundMark x1="70343" y1="14962" x2="70343" y2="14962"/>
                        <a14:foregroundMark x1="67565" y1="14962" x2="67565" y2="14962"/>
                        <a14:foregroundMark x1="66422" y1="10417" x2="67729" y2="10417"/>
                        <a14:foregroundMark x1="65605" y1="9091" x2="65605" y2="9091"/>
                        <a14:foregroundMark x1="61846" y1="8586" x2="61846" y2="8586"/>
                        <a14:foregroundMark x1="58415" y1="7765" x2="58415" y2="7765"/>
                        <a14:foregroundMark x1="54248" y1="8902" x2="54248" y2="8902"/>
                        <a14:foregroundMark x1="54902" y1="8396" x2="54902" y2="8396"/>
                        <a14:foregroundMark x1="55801" y1="7260" x2="55801" y2="7260"/>
                        <a14:foregroundMark x1="49673" y1="7260" x2="49673" y2="7260"/>
                        <a14:foregroundMark x1="52288" y1="7386" x2="52288" y2="7386"/>
                        <a14:foregroundMark x1="47304" y1="8081" x2="47304" y2="8081"/>
                        <a14:foregroundMark x1="44690" y1="8270" x2="44690" y2="8270"/>
                        <a14:foregroundMark x1="42729" y1="8270" x2="42729" y2="8270"/>
                        <a14:foregroundMark x1="42484" y1="8081" x2="42484" y2="8081"/>
                        <a14:foregroundMark x1="42484" y1="7891" x2="42484" y2="7891"/>
                        <a14:foregroundMark x1="39706" y1="6881" x2="39706" y2="6881"/>
                        <a14:foregroundMark x1="37255" y1="7260" x2="37255" y2="7260"/>
                        <a14:foregroundMark x1="43791" y1="7386" x2="45343" y2="7765"/>
                        <a14:foregroundMark x1="50572" y1="7260" x2="50572" y2="7260"/>
                        <a14:foregroundMark x1="33987" y1="10101" x2="33987" y2="10101"/>
                        <a14:foregroundMark x1="31863" y1="10417" x2="31863" y2="10417"/>
                        <a14:foregroundMark x1="29003" y1="11301" x2="29003" y2="11301"/>
                        <a14:foregroundMark x1="27042" y1="11616" x2="27042" y2="11616"/>
                        <a14:foregroundMark x1="25082" y1="13131" x2="25082" y2="13131"/>
                        <a14:foregroundMark x1="22467" y1="16162" x2="22467" y2="16162"/>
                        <a14:foregroundMark x1="20507" y1="15657" x2="20507" y2="15657"/>
                        <a14:foregroundMark x1="19444" y1="18182" x2="19444" y2="18182"/>
                        <a14:foregroundMark x1="17484" y1="19697" x2="17484" y2="19697"/>
                        <a14:foregroundMark x1="16830" y1="21528" x2="16830" y2="21528"/>
                        <a14:foregroundMark x1="16830" y1="23422" x2="16830" y2="23422"/>
                        <a14:foregroundMark x1="13725" y1="26957" x2="13725" y2="26957"/>
                        <a14:foregroundMark x1="12418" y1="29609" x2="12418" y2="29609"/>
                        <a14:foregroundMark x1="14379" y1="26073" x2="14379" y2="26073"/>
                        <a14:foregroundMark x1="11111" y1="30997" x2="11111" y2="30997"/>
                        <a14:foregroundMark x1="10948" y1="34154" x2="10948" y2="34154"/>
                        <a14:foregroundMark x1="10948" y1="35669" x2="10948" y2="35669"/>
                        <a14:foregroundMark x1="10703" y1="37879" x2="10703" y2="37879"/>
                        <a14:foregroundMark x1="8742" y1="39899" x2="8742" y2="39899"/>
                        <a14:foregroundMark x1="9641" y1="45265" x2="9641" y2="45265"/>
                        <a14:foregroundMark x1="10703" y1="44760" x2="10703" y2="44760"/>
                        <a14:foregroundMark x1="10294" y1="47980" x2="10294" y2="47980"/>
                        <a14:foregroundMark x1="9395" y1="49621" x2="9395" y2="49621"/>
                        <a14:foregroundMark x1="9395" y1="50821" x2="9395" y2="50821"/>
                        <a14:foregroundMark x1="10049" y1="53157" x2="10049" y2="53157"/>
                        <a14:foregroundMark x1="9804" y1="55366" x2="9804" y2="55366"/>
                        <a14:foregroundMark x1="10458" y1="55871" x2="10458" y2="55871"/>
                        <a14:foregroundMark x1="10948" y1="57891" x2="10948" y2="57891"/>
                        <a14:foregroundMark x1="10948" y1="58207" x2="10948" y2="58207"/>
                        <a14:foregroundMark x1="10948" y1="59091" x2="10948" y2="60732"/>
                        <a14:foregroundMark x1="11356" y1="60417" x2="11356" y2="60417"/>
                        <a14:foregroundMark x1="9804" y1="56061" x2="9804" y2="56061"/>
                        <a14:foregroundMark x1="10294" y1="57386" x2="10294" y2="57386"/>
                        <a14:foregroundMark x1="9804" y1="53662" x2="9804" y2="53662"/>
                        <a14:foregroundMark x1="9804" y1="52146" x2="9804" y2="52146"/>
                        <a14:foregroundMark x1="9641" y1="48801" x2="9641" y2="48801"/>
                        <a14:foregroundMark x1="9395" y1="43561" x2="9395" y2="43561"/>
                        <a14:foregroundMark x1="9395" y1="41540" x2="9395" y2="41540"/>
                        <a14:foregroundMark x1="88889" y1="43561" x2="88889" y2="43561"/>
                        <a14:foregroundMark x1="87582" y1="40025" x2="87582" y2="40025"/>
                        <a14:foregroundMark x1="86520" y1="36174" x2="86520" y2="36174"/>
                        <a14:foregroundMark x1="84967" y1="32639" x2="84967" y2="32639"/>
                        <a14:foregroundMark x1="84314" y1="27083" x2="84314" y2="27083"/>
                        <a14:foregroundMark x1="80147" y1="25568" x2="80147" y2="25568"/>
                        <a14:foregroundMark x1="78431" y1="23737" x2="78431" y2="23737"/>
                        <a14:foregroundMark x1="78676" y1="22033" x2="78676" y2="22033"/>
                        <a14:foregroundMark x1="76716" y1="18687" x2="76716" y2="18687"/>
                        <a14:foregroundMark x1="75163" y1="17992" x2="75163" y2="17992"/>
                        <a14:foregroundMark x1="72304" y1="14836" x2="72304" y2="14836"/>
                        <a14:foregroundMark x1="70588" y1="12942" x2="70588" y2="12942"/>
                        <a14:foregroundMark x1="71650" y1="13952" x2="71650" y2="13952"/>
                        <a14:foregroundMark x1="72304" y1="15467" x2="72304" y2="15467"/>
                        <a14:foregroundMark x1="75817" y1="19508" x2="75817" y2="19508"/>
                        <a14:foregroundMark x1="79330" y1="22538" x2="79330" y2="22538"/>
                        <a14:foregroundMark x1="80637" y1="23043" x2="80637" y2="23043"/>
                        <a14:foregroundMark x1="82353" y1="23737" x2="82353" y2="23737"/>
                        <a14:foregroundMark x1="83252" y1="26073" x2="83252" y2="26073"/>
                        <a14:foregroundMark x1="87337" y1="30492" x2="87337" y2="30492"/>
                        <a14:foregroundMark x1="87582" y1="35669" x2="87582" y2="36174"/>
                        <a14:foregroundMark x1="89297" y1="43750" x2="89297" y2="43750"/>
                        <a14:foregroundMark x1="55147" y1="59596" x2="55147" y2="59596"/>
                        <a14:foregroundMark x1="31618" y1="9091" x2="31618" y2="9091"/>
                        <a14:foregroundMark x1="36193" y1="7386" x2="36193" y2="7386"/>
                        <a14:foregroundMark x1="37092" y1="6250" x2="37092" y2="6250"/>
                        <a14:foregroundMark x1="43382" y1="6250" x2="43382" y2="6250"/>
                        <a14:foregroundMark x1="46895" y1="6061" x2="46895" y2="6061"/>
                        <a14:foregroundMark x1="48366" y1="5871" x2="48366" y2="5871"/>
                        <a14:foregroundMark x1="51225" y1="5745" x2="51225" y2="5745"/>
                        <a14:foregroundMark x1="55801" y1="5745" x2="55801" y2="5745"/>
                        <a14:foregroundMark x1="61193" y1="7071" x2="61193" y2="7071"/>
                        <a14:foregroundMark x1="59069" y1="6061" x2="59069" y2="6061"/>
                        <a14:foregroundMark x1="64297" y1="6755" x2="64297" y2="6755"/>
                        <a14:foregroundMark x1="67320" y1="8270" x2="67320" y2="8270"/>
                        <a14:foregroundMark x1="69526" y1="10417" x2="69526" y2="10417"/>
                        <a14:foregroundMark x1="72794" y1="12437" x2="72794" y2="12437"/>
                        <a14:foregroundMark x1="74918" y1="15341" x2="74918" y2="15341"/>
                        <a14:foregroundMark x1="76879" y1="16982" x2="76879" y2="16982"/>
                        <a14:foregroundMark x1="78431" y1="19697" x2="78431" y2="19697"/>
                        <a14:foregroundMark x1="82598" y1="22033" x2="82598" y2="22033"/>
                        <a14:foregroundMark x1="84722" y1="26578" x2="84722" y2="26578"/>
                        <a14:foregroundMark x1="88235" y1="33649" x2="88235" y2="33649"/>
                        <a14:foregroundMark x1="88235" y1="37689" x2="88235" y2="37689"/>
                        <a14:foregroundMark x1="88235" y1="42424" x2="88235" y2="42424"/>
                        <a14:foregroundMark x1="88644" y1="48485" x2="88644" y2="48485"/>
                        <a14:foregroundMark x1="10458" y1="33523" x2="10458" y2="33523"/>
                        <a14:foregroundMark x1="10294" y1="32134" x2="10294" y2="32134"/>
                        <a14:foregroundMark x1="9804" y1="34154" x2="9804" y2="34154"/>
                        <a14:foregroundMark x1="9804" y1="36490" x2="9804" y2="36490"/>
                        <a14:foregroundMark x1="8742" y1="37184" x2="8742" y2="37184"/>
                        <a14:foregroundMark x1="8088" y1="39899" x2="8088" y2="39899"/>
                        <a14:foregroundMark x1="8497" y1="44571" x2="8333" y2="45076"/>
                        <a14:foregroundMark x1="8987" y1="45960" x2="8987" y2="45960"/>
                        <a14:foregroundMark x1="8987" y1="46780" x2="8987" y2="46780"/>
                        <a14:foregroundMark x1="8987" y1="47601" x2="8987" y2="47601"/>
                        <a14:foregroundMark x1="8987" y1="48295" x2="8987" y2="48295"/>
                        <a14:foregroundMark x1="8742" y1="49116" x2="8742" y2="49116"/>
                        <a14:foregroundMark x1="8742" y1="42424" x2="8742" y2="42424"/>
                        <a14:foregroundMark x1="7843" y1="42045" x2="7843" y2="42045"/>
                        <a14:foregroundMark x1="8333" y1="40404" x2="8333" y2="40404"/>
                        <a14:foregroundMark x1="9641" y1="36490" x2="9641" y2="36490"/>
                        <a14:foregroundMark x1="50980" y1="47601" x2="50980" y2="47601"/>
                        <a14:backgroundMark x1="59232" y1="5745" x2="59232" y2="5745"/>
                        <a14:backgroundMark x1="55964" y1="6566" x2="55964" y2="6566"/>
                        <a14:backgroundMark x1="52941" y1="6881" x2="52941" y2="6881"/>
                        <a14:backgroundMark x1="48366" y1="7071" x2="48366" y2="7071"/>
                        <a14:backgroundMark x1="45588" y1="7576" x2="45588" y2="7576"/>
                        <a14:backgroundMark x1="38399" y1="8775" x2="38399" y2="8775"/>
                        <a14:backgroundMark x1="40359" y1="8081" x2="40359" y2="8081"/>
                        <a14:backgroundMark x1="42075" y1="6755" x2="42075" y2="6755"/>
                        <a14:backgroundMark x1="54657" y1="8396" x2="54657" y2="8396"/>
                        <a14:backgroundMark x1="55964" y1="8586" x2="55964" y2="8586"/>
                        <a14:backgroundMark x1="56618" y1="7891" x2="56618" y2="7891"/>
                        <a14:backgroundMark x1="64461" y1="8081" x2="64461" y2="8081"/>
                        <a14:backgroundMark x1="65768" y1="10101" x2="65768" y2="10101"/>
                        <a14:backgroundMark x1="67565" y1="10290" x2="67565" y2="10290"/>
                        <a14:backgroundMark x1="69036" y1="10922" x2="69036" y2="10922"/>
                        <a14:backgroundMark x1="73611" y1="14457" x2="73611" y2="14457"/>
                        <a14:backgroundMark x1="75408" y1="17361" x2="75408" y2="17361"/>
                        <a14:backgroundMark x1="74101" y1="17487" x2="74101" y2="17487"/>
                        <a14:backgroundMark x1="79739" y1="21717" x2="79739" y2="21717"/>
                        <a14:backgroundMark x1="81699" y1="25442" x2="81699" y2="25442"/>
                        <a14:backgroundMark x1="20507" y1="20202" x2="20507" y2="20202"/>
                        <a14:backgroundMark x1="21160" y1="18687" x2="21160" y2="18687"/>
                        <a14:backgroundMark x1="20915" y1="17992" x2="20915" y2="17992"/>
                        <a14:backgroundMark x1="20261" y1="17487" x2="20261" y2="17487"/>
                        <a14:backgroundMark x1="18137" y1="22538" x2="18137" y2="22538"/>
                        <a14:backgroundMark x1="16585" y1="25063" x2="16585" y2="25063"/>
                        <a14:backgroundMark x1="15033" y1="26452" x2="15033" y2="26452"/>
                        <a14:backgroundMark x1="15033" y1="27967" x2="15033" y2="27967"/>
                        <a14:backgroundMark x1="12255" y1="31629" x2="12255" y2="31629"/>
                        <a14:backgroundMark x1="9641" y1="34154" x2="9641" y2="34154"/>
                        <a14:backgroundMark x1="9641" y1="37689" x2="9641" y2="37689"/>
                        <a14:backgroundMark x1="8497" y1="40404" x2="8497" y2="40404"/>
                        <a14:backgroundMark x1="7435" y1="43056" x2="7435" y2="43056"/>
                        <a14:backgroundMark x1="87173" y1="63131" x2="87173" y2="63131"/>
                        <a14:backgroundMark x1="81454" y1="73043" x2="81454" y2="73043"/>
                        <a14:backgroundMark x1="74510" y1="79293" x2="74510" y2="79293"/>
                        <a14:backgroundMark x1="74918" y1="78598" x2="74918" y2="78598"/>
                        <a14:backgroundMark x1="82598" y1="72222" x2="82598" y2="72222"/>
                        <a14:backgroundMark x1="86683" y1="63131" x2="86683" y2="63131"/>
                        <a14:backgroundMark x1="86683" y1="62121" x2="86683" y2="621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933" b="-1"/>
          <a:stretch/>
        </p:blipFill>
        <p:spPr>
          <a:xfrm>
            <a:off x="51435" y="-46226"/>
            <a:ext cx="518922" cy="715799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7B5463B2-C629-4696-90FB-5AEEFA660A6F}"/>
              </a:ext>
            </a:extLst>
          </p:cNvPr>
          <p:cNvSpPr/>
          <p:nvPr/>
        </p:nvSpPr>
        <p:spPr>
          <a:xfrm>
            <a:off x="53752" y="874840"/>
            <a:ext cx="9036496" cy="169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encuesta </a:t>
            </a:r>
            <a:r>
              <a:rPr lang="es-MX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ENSU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reporta para el tercer trimestre 2019, en Cancún el </a:t>
            </a:r>
            <a:r>
              <a:rPr lang="es-MX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86.2%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las personas encuestas perciben INSEGURIDAD, para la ciudad de Cancún ha venido disminuyendo la percepción de inseguridad, </a:t>
            </a:r>
            <a:r>
              <a:rPr lang="es-MX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más baja desde el año 2018.</a:t>
            </a:r>
            <a:endParaRPr lang="es-MX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 ya se venía haciendo mención, durante el año 2019, la encuesta </a:t>
            </a:r>
            <a:r>
              <a:rPr lang="es-MX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ENSU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 comparamos el tercer trimestre 2018 contra el tercer trimestre 2019 en percepción de inseguridad, </a:t>
            </a:r>
            <a:r>
              <a:rPr lang="es-MX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podemos apreciar que el 2018 era de 92.8% y en la actual es de 86.2%, disminuyendo 6.6 puntos porcentuales en la percepción de inseguridad</a:t>
            </a:r>
            <a:r>
              <a:rPr lang="es-MX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22" name="Gráfico 21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9311756"/>
              </p:ext>
            </p:extLst>
          </p:nvPr>
        </p:nvGraphicFramePr>
        <p:xfrm>
          <a:off x="1872297" y="3069550"/>
          <a:ext cx="5399405" cy="3239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3" name="1 CuadroTexto">
            <a:extLst>
              <a:ext uri="{FF2B5EF4-FFF2-40B4-BE49-F238E27FC236}">
                <a16:creationId xmlns:a16="http://schemas.microsoft.com/office/drawing/2014/main" id="{8A7D64EF-7797-4A5E-9C9B-2CFEAA939A15}"/>
              </a:ext>
            </a:extLst>
          </p:cNvPr>
          <p:cNvSpPr txBox="1"/>
          <p:nvPr/>
        </p:nvSpPr>
        <p:spPr>
          <a:xfrm>
            <a:off x="35496" y="6597932"/>
            <a:ext cx="14766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dirty="0">
                <a:latin typeface="Calibri" pitchFamily="34" charset="0"/>
                <a:cs typeface="Calibri" pitchFamily="34" charset="0"/>
              </a:rPr>
              <a:t>Fuente:</a:t>
            </a:r>
            <a:r>
              <a:rPr lang="es-MX" sz="800" baseline="0" dirty="0">
                <a:latin typeface="Calibri" pitchFamily="34" charset="0"/>
                <a:cs typeface="Calibri" pitchFamily="34" charset="0"/>
              </a:rPr>
              <a:t> </a:t>
            </a:r>
            <a:r>
              <a:rPr lang="es-MX" sz="800" b="1" baseline="0" dirty="0">
                <a:latin typeface="Calibri" pitchFamily="34" charset="0"/>
                <a:cs typeface="Calibri" pitchFamily="34" charset="0"/>
              </a:rPr>
              <a:t>Encuesta </a:t>
            </a:r>
            <a:r>
              <a:rPr lang="es-MX" sz="800" b="1" baseline="0" dirty="0" err="1">
                <a:latin typeface="Calibri" pitchFamily="34" charset="0"/>
                <a:cs typeface="Calibri" pitchFamily="34" charset="0"/>
              </a:rPr>
              <a:t>ENSU</a:t>
            </a:r>
            <a:r>
              <a:rPr lang="es-MX" sz="800" b="1" baseline="0" dirty="0">
                <a:latin typeface="Calibri" pitchFamily="34" charset="0"/>
                <a:cs typeface="Calibri" pitchFamily="34" charset="0"/>
              </a:rPr>
              <a:t>. INEGI.</a:t>
            </a:r>
            <a:endParaRPr lang="es-MX" sz="8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65411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320533" y="2798108"/>
            <a:ext cx="686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/>
              <a:t>+2,244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8320533" y="2422826"/>
            <a:ext cx="686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/>
              <a:t>+3,303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8320533" y="2047543"/>
            <a:ext cx="686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/>
              <a:t>+6,235</a:t>
            </a:r>
          </a:p>
        </p:txBody>
      </p:sp>
      <p:graphicFrame>
        <p:nvGraphicFramePr>
          <p:cNvPr id="20" name="5 Gráfico"/>
          <p:cNvGraphicFramePr>
            <a:graphicFrameLocks/>
          </p:cNvGraphicFramePr>
          <p:nvPr/>
        </p:nvGraphicFramePr>
        <p:xfrm>
          <a:off x="5289424" y="1007569"/>
          <a:ext cx="3781424" cy="233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711" y="3363397"/>
            <a:ext cx="2160240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6876256" y="149309"/>
            <a:ext cx="2233786" cy="40011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410751"/>
            <a:r>
              <a:rPr lang="es-MX" sz="2000" kern="0" dirty="0">
                <a:solidFill>
                  <a:srgbClr val="003366"/>
                </a:solidFill>
                <a:latin typeface="Helvetica" panose="020B0604020202030204" pitchFamily="34" charset="0"/>
                <a:sym typeface="Helvetica Light"/>
              </a:rPr>
              <a:t>QUINTANA ROO</a:t>
            </a:r>
          </a:p>
        </p:txBody>
      </p:sp>
      <p:sp>
        <p:nvSpPr>
          <p:cNvPr id="9" name="14 Marcador de número de diapositiva"/>
          <p:cNvSpPr txBox="1">
            <a:spLocks/>
          </p:cNvSpPr>
          <p:nvPr/>
        </p:nvSpPr>
        <p:spPr>
          <a:xfrm>
            <a:off x="4355976" y="6597352"/>
            <a:ext cx="3600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DE459F7-6038-4738-9B60-D363DB42978F}" type="slidenum">
              <a:rPr lang="es-MX" sz="90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</a:rPr>
              <a:pPr algn="ctr"/>
              <a:t>3</a:t>
            </a:fld>
            <a:endParaRPr lang="es-MX" sz="9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anose="020F0502020204030204" pitchFamily="34" charset="0"/>
            </a:endParaRPr>
          </a:p>
        </p:txBody>
      </p:sp>
      <p:sp>
        <p:nvSpPr>
          <p:cNvPr id="12" name="2 Título"/>
          <p:cNvSpPr txBox="1">
            <a:spLocks/>
          </p:cNvSpPr>
          <p:nvPr/>
        </p:nvSpPr>
        <p:spPr>
          <a:xfrm>
            <a:off x="2857363" y="-27384"/>
            <a:ext cx="33572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MX"/>
            </a:defPPr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MX" dirty="0"/>
              <a:t>INCIDENCIA DELICTIVA GENERAL</a:t>
            </a:r>
          </a:p>
          <a:p>
            <a:r>
              <a:rPr lang="es-MX" sz="1200" dirty="0"/>
              <a:t>COMPARATIVO ENERO – OCTUBRE 2017 - 2019</a:t>
            </a: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98" b="89899" l="7843" r="89951">
                        <a14:foregroundMark x1="66422" y1="22917" x2="66422" y2="22917"/>
                        <a14:foregroundMark x1="41176" y1="23548" x2="41176" y2="23548"/>
                        <a14:foregroundMark x1="41667" y1="21212" x2="41667" y2="21212"/>
                        <a14:foregroundMark x1="33333" y1="22917" x2="33333" y2="22917"/>
                        <a14:foregroundMark x1="15686" y1="28788" x2="15686" y2="28788"/>
                        <a14:foregroundMark x1="18546" y1="25253" x2="18546" y2="25253"/>
                        <a14:foregroundMark x1="17484" y1="27083" x2="17484" y2="27083"/>
                        <a14:foregroundMark x1="21814" y1="21528" x2="22222" y2="21023"/>
                        <a14:foregroundMark x1="28350" y1="17992" x2="28350" y2="17992"/>
                        <a14:foregroundMark x1="37092" y1="12942" x2="37092" y2="12942"/>
                        <a14:foregroundMark x1="32026" y1="11427" x2="32026" y2="11427"/>
                        <a14:foregroundMark x1="42729" y1="10922" x2="42729" y2="10922"/>
                        <a14:foregroundMark x1="59232" y1="13447" x2="59232" y2="13447"/>
                        <a14:foregroundMark x1="62500" y1="12121" x2="62500" y2="12121"/>
                        <a14:foregroundMark x1="63154" y1="9407" x2="63154" y2="9407"/>
                        <a14:foregroundMark x1="58415" y1="8586" x2="58415" y2="8586"/>
                        <a14:foregroundMark x1="52124" y1="11111" x2="52124" y2="11111"/>
                        <a14:foregroundMark x1="49510" y1="8586" x2="49510" y2="8586"/>
                        <a14:foregroundMark x1="39706" y1="10922" x2="39706" y2="10922"/>
                        <a14:foregroundMark x1="34232" y1="10290" x2="34232" y2="10290"/>
                        <a14:foregroundMark x1="34886" y1="8775" x2="34886" y2="8775"/>
                        <a14:foregroundMark x1="23121" y1="17677" x2="23121" y2="17677"/>
                        <a14:foregroundMark x1="19608" y1="20896" x2="19608" y2="20896"/>
                        <a14:foregroundMark x1="35539" y1="12942" x2="35539" y2="12942"/>
                        <a14:foregroundMark x1="32925" y1="11806" x2="32925" y2="11806"/>
                        <a14:foregroundMark x1="24428" y1="13952" x2="24428" y2="13952"/>
                        <a14:foregroundMark x1="23366" y1="20013" x2="23366" y2="20013"/>
                        <a14:foregroundMark x1="16585" y1="28283" x2="16585" y2="28283"/>
                        <a14:foregroundMark x1="14869" y1="30303" x2="14869" y2="30303"/>
                        <a14:foregroundMark x1="12908" y1="33333" x2="12908" y2="33333"/>
                        <a14:foregroundMark x1="11356" y1="36869" x2="11356" y2="36869"/>
                        <a14:foregroundMark x1="11111" y1="40404" x2="11111" y2="40404"/>
                        <a14:foregroundMark x1="11111" y1="43056" x2="11111" y2="43056"/>
                        <a14:foregroundMark x1="10458" y1="52652" x2="10458" y2="52652"/>
                        <a14:foregroundMark x1="43137" y1="51136" x2="43137" y2="51136"/>
                        <a14:foregroundMark x1="54657" y1="53157" x2="54657" y2="53157"/>
                        <a14:foregroundMark x1="55147" y1="48106" x2="55147" y2="48106"/>
                        <a14:foregroundMark x1="49918" y1="45265" x2="49918" y2="45265"/>
                        <a14:foregroundMark x1="45752" y1="46970" x2="45752" y2="46970"/>
                        <a14:foregroundMark x1="47304" y1="54040" x2="47304" y2="54040"/>
                        <a14:foregroundMark x1="53186" y1="57891" x2="53186" y2="57891"/>
                        <a14:foregroundMark x1="49510" y1="58586" x2="49510" y2="58586"/>
                        <a14:foregroundMark x1="61029" y1="60606" x2="61029" y2="60606"/>
                        <a14:foregroundMark x1="49265" y1="62942" x2="49265" y2="62942"/>
                        <a14:foregroundMark x1="44444" y1="59217" x2="44444" y2="59217"/>
                        <a14:foregroundMark x1="38807" y1="56881" x2="38807" y2="56881"/>
                        <a14:foregroundMark x1="39052" y1="52146" x2="39052" y2="52146"/>
                        <a14:foregroundMark x1="40114" y1="50505" x2="40114" y2="50505"/>
                        <a14:foregroundMark x1="40114" y1="47980" x2="40114" y2="47980"/>
                        <a14:foregroundMark x1="42729" y1="47096" x2="42729" y2="47096"/>
                        <a14:foregroundMark x1="46650" y1="45076" x2="46650" y2="45076"/>
                        <a14:foregroundMark x1="57925" y1="47285" x2="57925" y2="47285"/>
                        <a14:foregroundMark x1="58170" y1="51326" x2="58170" y2="51326"/>
                        <a14:foregroundMark x1="58170" y1="55871" x2="58170" y2="55871"/>
                        <a14:foregroundMark x1="50980" y1="61932" x2="50980" y2="61932"/>
                        <a14:foregroundMark x1="50163" y1="63447" x2="50163" y2="63447"/>
                        <a14:foregroundMark x1="74755" y1="78409" x2="74755" y2="78409"/>
                        <a14:foregroundMark x1="81944" y1="72348" x2="81944" y2="72348"/>
                        <a14:foregroundMark x1="86683" y1="62626" x2="86683" y2="62626"/>
                        <a14:foregroundMark x1="85621" y1="50631" x2="85621" y2="50631"/>
                        <a14:foregroundMark x1="86029" y1="39710" x2="86029" y2="39710"/>
                        <a14:foregroundMark x1="86029" y1="39710" x2="86029" y2="39710"/>
                        <a14:foregroundMark x1="83905" y1="34848" x2="83905" y2="34848"/>
                        <a14:foregroundMark x1="81454" y1="29609" x2="81454" y2="29609"/>
                        <a14:foregroundMark x1="79085" y1="27778" x2="79085" y2="27778"/>
                        <a14:foregroundMark x1="77533" y1="25063" x2="77533" y2="25063"/>
                        <a14:foregroundMark x1="73856" y1="21907" x2="73856" y2="21907"/>
                        <a14:foregroundMark x1="72794" y1="20013" x2="72794" y2="20013"/>
                        <a14:foregroundMark x1="70588" y1="18687" x2="70588" y2="18687"/>
                        <a14:foregroundMark x1="64461" y1="14646" x2="64461" y2="14646"/>
                        <a14:foregroundMark x1="67974" y1="12942" x2="67974" y2="12942"/>
                        <a14:foregroundMark x1="69526" y1="14331" x2="69526" y2="14331"/>
                        <a14:foregroundMark x1="69526" y1="16162" x2="69526" y2="16162"/>
                        <a14:foregroundMark x1="72549" y1="17677" x2="72549" y2="17677"/>
                        <a14:foregroundMark x1="74918" y1="20013" x2="74918" y2="20013"/>
                        <a14:foregroundMark x1="77533" y1="20896" x2="77533" y2="20896"/>
                        <a14:foregroundMark x1="78023" y1="23422" x2="78023" y2="23422"/>
                        <a14:foregroundMark x1="80801" y1="26957" x2="80801" y2="26957"/>
                        <a14:foregroundMark x1="81944" y1="28093" x2="81944" y2="28093"/>
                        <a14:foregroundMark x1="83252" y1="28977" x2="83252" y2="28977"/>
                        <a14:foregroundMark x1="84069" y1="29798" x2="84069" y2="29798"/>
                        <a14:foregroundMark x1="84722" y1="31313" x2="84722" y2="31313"/>
                        <a14:foregroundMark x1="84722" y1="31629" x2="84722" y2="31629"/>
                        <a14:foregroundMark x1="84722" y1="33523" x2="84722" y2="34028"/>
                        <a14:foregroundMark x1="84967" y1="35669" x2="84967" y2="35669"/>
                        <a14:foregroundMark x1="84967" y1="37374" x2="84967" y2="37374"/>
                        <a14:foregroundMark x1="85866" y1="38889" x2="85866" y2="38889"/>
                        <a14:foregroundMark x1="86275" y1="41035" x2="86275" y2="41035"/>
                        <a14:foregroundMark x1="86520" y1="42045" x2="86520" y2="42045"/>
                        <a14:foregroundMark x1="86928" y1="44571" x2="86928" y2="44571"/>
                        <a14:foregroundMark x1="85866" y1="43245" x2="85866" y2="43245"/>
                        <a14:foregroundMark x1="86683" y1="43939" x2="86683" y2="43939"/>
                        <a14:foregroundMark x1="87173" y1="46591" x2="87173" y2="46591"/>
                        <a14:foregroundMark x1="86928" y1="45581" x2="86928" y2="45581"/>
                        <a14:foregroundMark x1="87173" y1="47790" x2="87173" y2="47790"/>
                        <a14:foregroundMark x1="87173" y1="48801" x2="87173" y2="48801"/>
                        <a14:foregroundMark x1="87173" y1="51136" x2="87173" y2="51136"/>
                        <a14:foregroundMark x1="87173" y1="52336" x2="87173" y2="52336"/>
                        <a14:foregroundMark x1="87173" y1="53346" x2="87173" y2="53346"/>
                        <a14:foregroundMark x1="86928" y1="54040" x2="86928" y2="54040"/>
                        <a14:foregroundMark x1="86683" y1="55556" x2="86683" y2="55556"/>
                        <a14:foregroundMark x1="88644" y1="52652" x2="88644" y2="52652"/>
                        <a14:foregroundMark x1="88644" y1="50505" x2="88644" y2="50505"/>
                        <a14:foregroundMark x1="88644" y1="46970" x2="88644" y2="46970"/>
                        <a14:foregroundMark x1="87582" y1="40909" x2="87582" y2="40909"/>
                        <a14:foregroundMark x1="87827" y1="36679" x2="87827" y2="36679"/>
                        <a14:foregroundMark x1="86683" y1="34848" x2="86683" y2="34848"/>
                        <a14:foregroundMark x1="85621" y1="33018" x2="85621" y2="33018"/>
                        <a14:foregroundMark x1="85621" y1="31313" x2="85621" y2="31313"/>
                        <a14:foregroundMark x1="85621" y1="29104" x2="85621" y2="29104"/>
                        <a14:foregroundMark x1="82353" y1="26578" x2="82353" y2="26578"/>
                        <a14:foregroundMark x1="79493" y1="24937" x2="79493" y2="24937"/>
                        <a14:foregroundMark x1="77124" y1="25253" x2="77124" y2="25253"/>
                        <a14:foregroundMark x1="77124" y1="20202" x2="77124" y2="20202"/>
                        <a14:foregroundMark x1="70343" y1="14962" x2="70343" y2="14962"/>
                        <a14:foregroundMark x1="67565" y1="14962" x2="67565" y2="14962"/>
                        <a14:foregroundMark x1="66422" y1="10417" x2="67729" y2="10417"/>
                        <a14:foregroundMark x1="65605" y1="9091" x2="65605" y2="9091"/>
                        <a14:foregroundMark x1="61846" y1="8586" x2="61846" y2="8586"/>
                        <a14:foregroundMark x1="58415" y1="7765" x2="58415" y2="7765"/>
                        <a14:foregroundMark x1="54248" y1="8902" x2="54248" y2="8902"/>
                        <a14:foregroundMark x1="54902" y1="8396" x2="54902" y2="8396"/>
                        <a14:foregroundMark x1="55801" y1="7260" x2="55801" y2="7260"/>
                        <a14:foregroundMark x1="49673" y1="7260" x2="49673" y2="7260"/>
                        <a14:foregroundMark x1="52288" y1="7386" x2="52288" y2="7386"/>
                        <a14:foregroundMark x1="47304" y1="8081" x2="47304" y2="8081"/>
                        <a14:foregroundMark x1="44690" y1="8270" x2="44690" y2="8270"/>
                        <a14:foregroundMark x1="42729" y1="8270" x2="42729" y2="8270"/>
                        <a14:foregroundMark x1="42484" y1="8081" x2="42484" y2="8081"/>
                        <a14:foregroundMark x1="42484" y1="7891" x2="42484" y2="7891"/>
                        <a14:foregroundMark x1="39706" y1="6881" x2="39706" y2="6881"/>
                        <a14:foregroundMark x1="37255" y1="7260" x2="37255" y2="7260"/>
                        <a14:foregroundMark x1="43791" y1="7386" x2="45343" y2="7765"/>
                        <a14:foregroundMark x1="50572" y1="7260" x2="50572" y2="7260"/>
                        <a14:foregroundMark x1="33987" y1="10101" x2="33987" y2="10101"/>
                        <a14:foregroundMark x1="31863" y1="10417" x2="31863" y2="10417"/>
                        <a14:foregroundMark x1="29003" y1="11301" x2="29003" y2="11301"/>
                        <a14:foregroundMark x1="27042" y1="11616" x2="27042" y2="11616"/>
                        <a14:foregroundMark x1="25082" y1="13131" x2="25082" y2="13131"/>
                        <a14:foregroundMark x1="22467" y1="16162" x2="22467" y2="16162"/>
                        <a14:foregroundMark x1="20507" y1="15657" x2="20507" y2="15657"/>
                        <a14:foregroundMark x1="19444" y1="18182" x2="19444" y2="18182"/>
                        <a14:foregroundMark x1="17484" y1="19697" x2="17484" y2="19697"/>
                        <a14:foregroundMark x1="16830" y1="21528" x2="16830" y2="21528"/>
                        <a14:foregroundMark x1="16830" y1="23422" x2="16830" y2="23422"/>
                        <a14:foregroundMark x1="13725" y1="26957" x2="13725" y2="26957"/>
                        <a14:foregroundMark x1="12418" y1="29609" x2="12418" y2="29609"/>
                        <a14:foregroundMark x1="14379" y1="26073" x2="14379" y2="26073"/>
                        <a14:foregroundMark x1="11111" y1="30997" x2="11111" y2="30997"/>
                        <a14:foregroundMark x1="10948" y1="34154" x2="10948" y2="34154"/>
                        <a14:foregroundMark x1="10948" y1="35669" x2="10948" y2="35669"/>
                        <a14:foregroundMark x1="10703" y1="37879" x2="10703" y2="37879"/>
                        <a14:foregroundMark x1="8742" y1="39899" x2="8742" y2="39899"/>
                        <a14:foregroundMark x1="9641" y1="45265" x2="9641" y2="45265"/>
                        <a14:foregroundMark x1="10703" y1="44760" x2="10703" y2="44760"/>
                        <a14:foregroundMark x1="10294" y1="47980" x2="10294" y2="47980"/>
                        <a14:foregroundMark x1="9395" y1="49621" x2="9395" y2="49621"/>
                        <a14:foregroundMark x1="9395" y1="50821" x2="9395" y2="50821"/>
                        <a14:foregroundMark x1="10049" y1="53157" x2="10049" y2="53157"/>
                        <a14:foregroundMark x1="9804" y1="55366" x2="9804" y2="55366"/>
                        <a14:foregroundMark x1="10458" y1="55871" x2="10458" y2="55871"/>
                        <a14:foregroundMark x1="10948" y1="57891" x2="10948" y2="57891"/>
                        <a14:foregroundMark x1="10948" y1="58207" x2="10948" y2="58207"/>
                        <a14:foregroundMark x1="10948" y1="59091" x2="10948" y2="60732"/>
                        <a14:foregroundMark x1="11356" y1="60417" x2="11356" y2="60417"/>
                        <a14:foregroundMark x1="9804" y1="56061" x2="9804" y2="56061"/>
                        <a14:foregroundMark x1="10294" y1="57386" x2="10294" y2="57386"/>
                        <a14:foregroundMark x1="9804" y1="53662" x2="9804" y2="53662"/>
                        <a14:foregroundMark x1="9804" y1="52146" x2="9804" y2="52146"/>
                        <a14:foregroundMark x1="9641" y1="48801" x2="9641" y2="48801"/>
                        <a14:foregroundMark x1="9395" y1="43561" x2="9395" y2="43561"/>
                        <a14:foregroundMark x1="9395" y1="41540" x2="9395" y2="41540"/>
                        <a14:foregroundMark x1="88889" y1="43561" x2="88889" y2="43561"/>
                        <a14:foregroundMark x1="87582" y1="40025" x2="87582" y2="40025"/>
                        <a14:foregroundMark x1="86520" y1="36174" x2="86520" y2="36174"/>
                        <a14:foregroundMark x1="84967" y1="32639" x2="84967" y2="32639"/>
                        <a14:foregroundMark x1="84314" y1="27083" x2="84314" y2="27083"/>
                        <a14:foregroundMark x1="80147" y1="25568" x2="80147" y2="25568"/>
                        <a14:foregroundMark x1="78431" y1="23737" x2="78431" y2="23737"/>
                        <a14:foregroundMark x1="78676" y1="22033" x2="78676" y2="22033"/>
                        <a14:foregroundMark x1="76716" y1="18687" x2="76716" y2="18687"/>
                        <a14:foregroundMark x1="75163" y1="17992" x2="75163" y2="17992"/>
                        <a14:foregroundMark x1="72304" y1="14836" x2="72304" y2="14836"/>
                        <a14:foregroundMark x1="70588" y1="12942" x2="70588" y2="12942"/>
                        <a14:foregroundMark x1="71650" y1="13952" x2="71650" y2="13952"/>
                        <a14:foregroundMark x1="72304" y1="15467" x2="72304" y2="15467"/>
                        <a14:foregroundMark x1="75817" y1="19508" x2="75817" y2="19508"/>
                        <a14:foregroundMark x1="79330" y1="22538" x2="79330" y2="22538"/>
                        <a14:foregroundMark x1="80637" y1="23043" x2="80637" y2="23043"/>
                        <a14:foregroundMark x1="82353" y1="23737" x2="82353" y2="23737"/>
                        <a14:foregroundMark x1="83252" y1="26073" x2="83252" y2="26073"/>
                        <a14:foregroundMark x1="87337" y1="30492" x2="87337" y2="30492"/>
                        <a14:foregroundMark x1="87582" y1="35669" x2="87582" y2="36174"/>
                        <a14:foregroundMark x1="89297" y1="43750" x2="89297" y2="43750"/>
                        <a14:foregroundMark x1="55147" y1="59596" x2="55147" y2="59596"/>
                        <a14:foregroundMark x1="31618" y1="9091" x2="31618" y2="9091"/>
                        <a14:foregroundMark x1="36193" y1="7386" x2="36193" y2="7386"/>
                        <a14:foregroundMark x1="37092" y1="6250" x2="37092" y2="6250"/>
                        <a14:foregroundMark x1="43382" y1="6250" x2="43382" y2="6250"/>
                        <a14:foregroundMark x1="46895" y1="6061" x2="46895" y2="6061"/>
                        <a14:foregroundMark x1="48366" y1="5871" x2="48366" y2="5871"/>
                        <a14:foregroundMark x1="51225" y1="5745" x2="51225" y2="5745"/>
                        <a14:foregroundMark x1="55801" y1="5745" x2="55801" y2="5745"/>
                        <a14:foregroundMark x1="61193" y1="7071" x2="61193" y2="7071"/>
                        <a14:foregroundMark x1="59069" y1="6061" x2="59069" y2="6061"/>
                        <a14:foregroundMark x1="64297" y1="6755" x2="64297" y2="6755"/>
                        <a14:foregroundMark x1="67320" y1="8270" x2="67320" y2="8270"/>
                        <a14:foregroundMark x1="69526" y1="10417" x2="69526" y2="10417"/>
                        <a14:foregroundMark x1="72794" y1="12437" x2="72794" y2="12437"/>
                        <a14:foregroundMark x1="74918" y1="15341" x2="74918" y2="15341"/>
                        <a14:foregroundMark x1="76879" y1="16982" x2="76879" y2="16982"/>
                        <a14:foregroundMark x1="78431" y1="19697" x2="78431" y2="19697"/>
                        <a14:foregroundMark x1="82598" y1="22033" x2="82598" y2="22033"/>
                        <a14:foregroundMark x1="84722" y1="26578" x2="84722" y2="26578"/>
                        <a14:foregroundMark x1="88235" y1="33649" x2="88235" y2="33649"/>
                        <a14:foregroundMark x1="88235" y1="37689" x2="88235" y2="37689"/>
                        <a14:foregroundMark x1="88235" y1="42424" x2="88235" y2="42424"/>
                        <a14:foregroundMark x1="88644" y1="48485" x2="88644" y2="48485"/>
                        <a14:foregroundMark x1="10458" y1="33523" x2="10458" y2="33523"/>
                        <a14:foregroundMark x1="10294" y1="32134" x2="10294" y2="32134"/>
                        <a14:foregroundMark x1="9804" y1="34154" x2="9804" y2="34154"/>
                        <a14:foregroundMark x1="9804" y1="36490" x2="9804" y2="36490"/>
                        <a14:foregroundMark x1="8742" y1="37184" x2="8742" y2="37184"/>
                        <a14:foregroundMark x1="8088" y1="39899" x2="8088" y2="39899"/>
                        <a14:foregroundMark x1="8497" y1="44571" x2="8333" y2="45076"/>
                        <a14:foregroundMark x1="8987" y1="45960" x2="8987" y2="45960"/>
                        <a14:foregroundMark x1="8987" y1="46780" x2="8987" y2="46780"/>
                        <a14:foregroundMark x1="8987" y1="47601" x2="8987" y2="47601"/>
                        <a14:foregroundMark x1="8987" y1="48295" x2="8987" y2="48295"/>
                        <a14:foregroundMark x1="8742" y1="49116" x2="8742" y2="49116"/>
                        <a14:foregroundMark x1="8742" y1="42424" x2="8742" y2="42424"/>
                        <a14:foregroundMark x1="7843" y1="42045" x2="7843" y2="42045"/>
                        <a14:foregroundMark x1="8333" y1="40404" x2="8333" y2="40404"/>
                        <a14:foregroundMark x1="9641" y1="36490" x2="9641" y2="36490"/>
                        <a14:foregroundMark x1="50980" y1="47601" x2="50980" y2="47601"/>
                        <a14:backgroundMark x1="59232" y1="5745" x2="59232" y2="5745"/>
                        <a14:backgroundMark x1="55964" y1="6566" x2="55964" y2="6566"/>
                        <a14:backgroundMark x1="52941" y1="6881" x2="52941" y2="6881"/>
                        <a14:backgroundMark x1="48366" y1="7071" x2="48366" y2="7071"/>
                        <a14:backgroundMark x1="45588" y1="7576" x2="45588" y2="7576"/>
                        <a14:backgroundMark x1="38399" y1="8775" x2="38399" y2="8775"/>
                        <a14:backgroundMark x1="40359" y1="8081" x2="40359" y2="8081"/>
                        <a14:backgroundMark x1="42075" y1="6755" x2="42075" y2="6755"/>
                        <a14:backgroundMark x1="54657" y1="8396" x2="54657" y2="8396"/>
                        <a14:backgroundMark x1="55964" y1="8586" x2="55964" y2="8586"/>
                        <a14:backgroundMark x1="56618" y1="7891" x2="56618" y2="7891"/>
                        <a14:backgroundMark x1="64461" y1="8081" x2="64461" y2="8081"/>
                        <a14:backgroundMark x1="65768" y1="10101" x2="65768" y2="10101"/>
                        <a14:backgroundMark x1="67565" y1="10290" x2="67565" y2="10290"/>
                        <a14:backgroundMark x1="69036" y1="10922" x2="69036" y2="10922"/>
                        <a14:backgroundMark x1="73611" y1="14457" x2="73611" y2="14457"/>
                        <a14:backgroundMark x1="75408" y1="17361" x2="75408" y2="17361"/>
                        <a14:backgroundMark x1="74101" y1="17487" x2="74101" y2="17487"/>
                        <a14:backgroundMark x1="79739" y1="21717" x2="79739" y2="21717"/>
                        <a14:backgroundMark x1="81699" y1="25442" x2="81699" y2="25442"/>
                        <a14:backgroundMark x1="20507" y1="20202" x2="20507" y2="20202"/>
                        <a14:backgroundMark x1="21160" y1="18687" x2="21160" y2="18687"/>
                        <a14:backgroundMark x1="20915" y1="17992" x2="20915" y2="17992"/>
                        <a14:backgroundMark x1="20261" y1="17487" x2="20261" y2="17487"/>
                        <a14:backgroundMark x1="18137" y1="22538" x2="18137" y2="22538"/>
                        <a14:backgroundMark x1="16585" y1="25063" x2="16585" y2="25063"/>
                        <a14:backgroundMark x1="15033" y1="26452" x2="15033" y2="26452"/>
                        <a14:backgroundMark x1="15033" y1="27967" x2="15033" y2="27967"/>
                        <a14:backgroundMark x1="12255" y1="31629" x2="12255" y2="31629"/>
                        <a14:backgroundMark x1="9641" y1="34154" x2="9641" y2="34154"/>
                        <a14:backgroundMark x1="9641" y1="37689" x2="9641" y2="37689"/>
                        <a14:backgroundMark x1="8497" y1="40404" x2="8497" y2="40404"/>
                        <a14:backgroundMark x1="7435" y1="43056" x2="7435" y2="43056"/>
                        <a14:backgroundMark x1="87173" y1="63131" x2="87173" y2="63131"/>
                        <a14:backgroundMark x1="81454" y1="73043" x2="81454" y2="73043"/>
                        <a14:backgroundMark x1="74510" y1="79293" x2="74510" y2="79293"/>
                        <a14:backgroundMark x1="74918" y1="78598" x2="74918" y2="78598"/>
                        <a14:backgroundMark x1="82598" y1="72222" x2="82598" y2="72222"/>
                        <a14:backgroundMark x1="86683" y1="63131" x2="86683" y2="63131"/>
                        <a14:backgroundMark x1="86683" y1="62121" x2="86683" y2="621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933" b="-1"/>
          <a:stretch/>
        </p:blipFill>
        <p:spPr>
          <a:xfrm>
            <a:off x="51435" y="-46226"/>
            <a:ext cx="518922" cy="715799"/>
          </a:xfrm>
          <a:prstGeom prst="rect">
            <a:avLst/>
          </a:prstGeom>
        </p:spPr>
      </p:pic>
      <p:sp>
        <p:nvSpPr>
          <p:cNvPr id="18" name="17 CuadroTexto"/>
          <p:cNvSpPr txBox="1"/>
          <p:nvPr/>
        </p:nvSpPr>
        <p:spPr>
          <a:xfrm>
            <a:off x="8274847" y="2529914"/>
            <a:ext cx="7777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/>
              <a:t>+17,901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8320533" y="1643165"/>
            <a:ext cx="7777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/>
              <a:t>+11,286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395536" y="3604553"/>
            <a:ext cx="3594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Incidencia Delictiva General, Q.Roo.</a:t>
            </a:r>
          </a:p>
        </p:txBody>
      </p:sp>
      <p:graphicFrame>
        <p:nvGraphicFramePr>
          <p:cNvPr id="15" name="Gráfico 14"/>
          <p:cNvGraphicFramePr>
            <a:graphicFrameLocks/>
          </p:cNvGraphicFramePr>
          <p:nvPr/>
        </p:nvGraphicFramePr>
        <p:xfrm>
          <a:off x="1" y="1012936"/>
          <a:ext cx="5258642" cy="2319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1" name="1 Gráfico"/>
          <p:cNvGraphicFramePr>
            <a:graphicFrameLocks/>
          </p:cNvGraphicFramePr>
          <p:nvPr/>
        </p:nvGraphicFramePr>
        <p:xfrm>
          <a:off x="-2041" y="3563353"/>
          <a:ext cx="9148082" cy="3106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5296596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6876256" y="149309"/>
            <a:ext cx="2233786" cy="40011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410751"/>
            <a:r>
              <a:rPr lang="es-MX" sz="2000" kern="0" dirty="0">
                <a:solidFill>
                  <a:srgbClr val="003366"/>
                </a:solidFill>
                <a:latin typeface="Helvetica" panose="020B0604020202030204" pitchFamily="34" charset="0"/>
                <a:sym typeface="Helvetica Light"/>
              </a:rPr>
              <a:t>QUINTANA ROO</a:t>
            </a:r>
          </a:p>
        </p:txBody>
      </p:sp>
      <p:sp>
        <p:nvSpPr>
          <p:cNvPr id="12" name="2 Título"/>
          <p:cNvSpPr txBox="1">
            <a:spLocks/>
          </p:cNvSpPr>
          <p:nvPr/>
        </p:nvSpPr>
        <p:spPr>
          <a:xfrm>
            <a:off x="2857363" y="-27384"/>
            <a:ext cx="33572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MX"/>
            </a:defPPr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MX" dirty="0"/>
              <a:t>INCIDENCIA DELICTIVA GENERAL</a:t>
            </a:r>
          </a:p>
          <a:p>
            <a:r>
              <a:rPr lang="es-MX" sz="1200" dirty="0"/>
              <a:t>COMPARATIVO ENERO – OCTUBRE 2017 - 2019</a:t>
            </a: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98" b="89899" l="7843" r="89951">
                        <a14:foregroundMark x1="66422" y1="22917" x2="66422" y2="22917"/>
                        <a14:foregroundMark x1="41176" y1="23548" x2="41176" y2="23548"/>
                        <a14:foregroundMark x1="41667" y1="21212" x2="41667" y2="21212"/>
                        <a14:foregroundMark x1="33333" y1="22917" x2="33333" y2="22917"/>
                        <a14:foregroundMark x1="15686" y1="28788" x2="15686" y2="28788"/>
                        <a14:foregroundMark x1="18546" y1="25253" x2="18546" y2="25253"/>
                        <a14:foregroundMark x1="17484" y1="27083" x2="17484" y2="27083"/>
                        <a14:foregroundMark x1="21814" y1="21528" x2="22222" y2="21023"/>
                        <a14:foregroundMark x1="28350" y1="17992" x2="28350" y2="17992"/>
                        <a14:foregroundMark x1="37092" y1="12942" x2="37092" y2="12942"/>
                        <a14:foregroundMark x1="32026" y1="11427" x2="32026" y2="11427"/>
                        <a14:foregroundMark x1="42729" y1="10922" x2="42729" y2="10922"/>
                        <a14:foregroundMark x1="59232" y1="13447" x2="59232" y2="13447"/>
                        <a14:foregroundMark x1="62500" y1="12121" x2="62500" y2="12121"/>
                        <a14:foregroundMark x1="63154" y1="9407" x2="63154" y2="9407"/>
                        <a14:foregroundMark x1="58415" y1="8586" x2="58415" y2="8586"/>
                        <a14:foregroundMark x1="52124" y1="11111" x2="52124" y2="11111"/>
                        <a14:foregroundMark x1="49510" y1="8586" x2="49510" y2="8586"/>
                        <a14:foregroundMark x1="39706" y1="10922" x2="39706" y2="10922"/>
                        <a14:foregroundMark x1="34232" y1="10290" x2="34232" y2="10290"/>
                        <a14:foregroundMark x1="34886" y1="8775" x2="34886" y2="8775"/>
                        <a14:foregroundMark x1="23121" y1="17677" x2="23121" y2="17677"/>
                        <a14:foregroundMark x1="19608" y1="20896" x2="19608" y2="20896"/>
                        <a14:foregroundMark x1="35539" y1="12942" x2="35539" y2="12942"/>
                        <a14:foregroundMark x1="32925" y1="11806" x2="32925" y2="11806"/>
                        <a14:foregroundMark x1="24428" y1="13952" x2="24428" y2="13952"/>
                        <a14:foregroundMark x1="23366" y1="20013" x2="23366" y2="20013"/>
                        <a14:foregroundMark x1="16585" y1="28283" x2="16585" y2="28283"/>
                        <a14:foregroundMark x1="14869" y1="30303" x2="14869" y2="30303"/>
                        <a14:foregroundMark x1="12908" y1="33333" x2="12908" y2="33333"/>
                        <a14:foregroundMark x1="11356" y1="36869" x2="11356" y2="36869"/>
                        <a14:foregroundMark x1="11111" y1="40404" x2="11111" y2="40404"/>
                        <a14:foregroundMark x1="11111" y1="43056" x2="11111" y2="43056"/>
                        <a14:foregroundMark x1="10458" y1="52652" x2="10458" y2="52652"/>
                        <a14:foregroundMark x1="43137" y1="51136" x2="43137" y2="51136"/>
                        <a14:foregroundMark x1="54657" y1="53157" x2="54657" y2="53157"/>
                        <a14:foregroundMark x1="55147" y1="48106" x2="55147" y2="48106"/>
                        <a14:foregroundMark x1="49918" y1="45265" x2="49918" y2="45265"/>
                        <a14:foregroundMark x1="45752" y1="46970" x2="45752" y2="46970"/>
                        <a14:foregroundMark x1="47304" y1="54040" x2="47304" y2="54040"/>
                        <a14:foregroundMark x1="53186" y1="57891" x2="53186" y2="57891"/>
                        <a14:foregroundMark x1="49510" y1="58586" x2="49510" y2="58586"/>
                        <a14:foregroundMark x1="61029" y1="60606" x2="61029" y2="60606"/>
                        <a14:foregroundMark x1="49265" y1="62942" x2="49265" y2="62942"/>
                        <a14:foregroundMark x1="44444" y1="59217" x2="44444" y2="59217"/>
                        <a14:foregroundMark x1="38807" y1="56881" x2="38807" y2="56881"/>
                        <a14:foregroundMark x1="39052" y1="52146" x2="39052" y2="52146"/>
                        <a14:foregroundMark x1="40114" y1="50505" x2="40114" y2="50505"/>
                        <a14:foregroundMark x1="40114" y1="47980" x2="40114" y2="47980"/>
                        <a14:foregroundMark x1="42729" y1="47096" x2="42729" y2="47096"/>
                        <a14:foregroundMark x1="46650" y1="45076" x2="46650" y2="45076"/>
                        <a14:foregroundMark x1="57925" y1="47285" x2="57925" y2="47285"/>
                        <a14:foregroundMark x1="58170" y1="51326" x2="58170" y2="51326"/>
                        <a14:foregroundMark x1="58170" y1="55871" x2="58170" y2="55871"/>
                        <a14:foregroundMark x1="50980" y1="61932" x2="50980" y2="61932"/>
                        <a14:foregroundMark x1="50163" y1="63447" x2="50163" y2="63447"/>
                        <a14:foregroundMark x1="74755" y1="78409" x2="74755" y2="78409"/>
                        <a14:foregroundMark x1="81944" y1="72348" x2="81944" y2="72348"/>
                        <a14:foregroundMark x1="86683" y1="62626" x2="86683" y2="62626"/>
                        <a14:foregroundMark x1="85621" y1="50631" x2="85621" y2="50631"/>
                        <a14:foregroundMark x1="86029" y1="39710" x2="86029" y2="39710"/>
                        <a14:foregroundMark x1="86029" y1="39710" x2="86029" y2="39710"/>
                        <a14:foregroundMark x1="83905" y1="34848" x2="83905" y2="34848"/>
                        <a14:foregroundMark x1="81454" y1="29609" x2="81454" y2="29609"/>
                        <a14:foregroundMark x1="79085" y1="27778" x2="79085" y2="27778"/>
                        <a14:foregroundMark x1="77533" y1="25063" x2="77533" y2="25063"/>
                        <a14:foregroundMark x1="73856" y1="21907" x2="73856" y2="21907"/>
                        <a14:foregroundMark x1="72794" y1="20013" x2="72794" y2="20013"/>
                        <a14:foregroundMark x1="70588" y1="18687" x2="70588" y2="18687"/>
                        <a14:foregroundMark x1="64461" y1="14646" x2="64461" y2="14646"/>
                        <a14:foregroundMark x1="67974" y1="12942" x2="67974" y2="12942"/>
                        <a14:foregroundMark x1="69526" y1="14331" x2="69526" y2="14331"/>
                        <a14:foregroundMark x1="69526" y1="16162" x2="69526" y2="16162"/>
                        <a14:foregroundMark x1="72549" y1="17677" x2="72549" y2="17677"/>
                        <a14:foregroundMark x1="74918" y1="20013" x2="74918" y2="20013"/>
                        <a14:foregroundMark x1="77533" y1="20896" x2="77533" y2="20896"/>
                        <a14:foregroundMark x1="78023" y1="23422" x2="78023" y2="23422"/>
                        <a14:foregroundMark x1="80801" y1="26957" x2="80801" y2="26957"/>
                        <a14:foregroundMark x1="81944" y1="28093" x2="81944" y2="28093"/>
                        <a14:foregroundMark x1="83252" y1="28977" x2="83252" y2="28977"/>
                        <a14:foregroundMark x1="84069" y1="29798" x2="84069" y2="29798"/>
                        <a14:foregroundMark x1="84722" y1="31313" x2="84722" y2="31313"/>
                        <a14:foregroundMark x1="84722" y1="31629" x2="84722" y2="31629"/>
                        <a14:foregroundMark x1="84722" y1="33523" x2="84722" y2="34028"/>
                        <a14:foregroundMark x1="84967" y1="35669" x2="84967" y2="35669"/>
                        <a14:foregroundMark x1="84967" y1="37374" x2="84967" y2="37374"/>
                        <a14:foregroundMark x1="85866" y1="38889" x2="85866" y2="38889"/>
                        <a14:foregroundMark x1="86275" y1="41035" x2="86275" y2="41035"/>
                        <a14:foregroundMark x1="86520" y1="42045" x2="86520" y2="42045"/>
                        <a14:foregroundMark x1="86928" y1="44571" x2="86928" y2="44571"/>
                        <a14:foregroundMark x1="85866" y1="43245" x2="85866" y2="43245"/>
                        <a14:foregroundMark x1="86683" y1="43939" x2="86683" y2="43939"/>
                        <a14:foregroundMark x1="87173" y1="46591" x2="87173" y2="46591"/>
                        <a14:foregroundMark x1="86928" y1="45581" x2="86928" y2="45581"/>
                        <a14:foregroundMark x1="87173" y1="47790" x2="87173" y2="47790"/>
                        <a14:foregroundMark x1="87173" y1="48801" x2="87173" y2="48801"/>
                        <a14:foregroundMark x1="87173" y1="51136" x2="87173" y2="51136"/>
                        <a14:foregroundMark x1="87173" y1="52336" x2="87173" y2="52336"/>
                        <a14:foregroundMark x1="87173" y1="53346" x2="87173" y2="53346"/>
                        <a14:foregroundMark x1="86928" y1="54040" x2="86928" y2="54040"/>
                        <a14:foregroundMark x1="86683" y1="55556" x2="86683" y2="55556"/>
                        <a14:foregroundMark x1="88644" y1="52652" x2="88644" y2="52652"/>
                        <a14:foregroundMark x1="88644" y1="50505" x2="88644" y2="50505"/>
                        <a14:foregroundMark x1="88644" y1="46970" x2="88644" y2="46970"/>
                        <a14:foregroundMark x1="87582" y1="40909" x2="87582" y2="40909"/>
                        <a14:foregroundMark x1="87827" y1="36679" x2="87827" y2="36679"/>
                        <a14:foregroundMark x1="86683" y1="34848" x2="86683" y2="34848"/>
                        <a14:foregroundMark x1="85621" y1="33018" x2="85621" y2="33018"/>
                        <a14:foregroundMark x1="85621" y1="31313" x2="85621" y2="31313"/>
                        <a14:foregroundMark x1="85621" y1="29104" x2="85621" y2="29104"/>
                        <a14:foregroundMark x1="82353" y1="26578" x2="82353" y2="26578"/>
                        <a14:foregroundMark x1="79493" y1="24937" x2="79493" y2="24937"/>
                        <a14:foregroundMark x1="77124" y1="25253" x2="77124" y2="25253"/>
                        <a14:foregroundMark x1="77124" y1="20202" x2="77124" y2="20202"/>
                        <a14:foregroundMark x1="70343" y1="14962" x2="70343" y2="14962"/>
                        <a14:foregroundMark x1="67565" y1="14962" x2="67565" y2="14962"/>
                        <a14:foregroundMark x1="66422" y1="10417" x2="67729" y2="10417"/>
                        <a14:foregroundMark x1="65605" y1="9091" x2="65605" y2="9091"/>
                        <a14:foregroundMark x1="61846" y1="8586" x2="61846" y2="8586"/>
                        <a14:foregroundMark x1="58415" y1="7765" x2="58415" y2="7765"/>
                        <a14:foregroundMark x1="54248" y1="8902" x2="54248" y2="8902"/>
                        <a14:foregroundMark x1="54902" y1="8396" x2="54902" y2="8396"/>
                        <a14:foregroundMark x1="55801" y1="7260" x2="55801" y2="7260"/>
                        <a14:foregroundMark x1="49673" y1="7260" x2="49673" y2="7260"/>
                        <a14:foregroundMark x1="52288" y1="7386" x2="52288" y2="7386"/>
                        <a14:foregroundMark x1="47304" y1="8081" x2="47304" y2="8081"/>
                        <a14:foregroundMark x1="44690" y1="8270" x2="44690" y2="8270"/>
                        <a14:foregroundMark x1="42729" y1="8270" x2="42729" y2="8270"/>
                        <a14:foregroundMark x1="42484" y1="8081" x2="42484" y2="8081"/>
                        <a14:foregroundMark x1="42484" y1="7891" x2="42484" y2="7891"/>
                        <a14:foregroundMark x1="39706" y1="6881" x2="39706" y2="6881"/>
                        <a14:foregroundMark x1="37255" y1="7260" x2="37255" y2="7260"/>
                        <a14:foregroundMark x1="43791" y1="7386" x2="45343" y2="7765"/>
                        <a14:foregroundMark x1="50572" y1="7260" x2="50572" y2="7260"/>
                        <a14:foregroundMark x1="33987" y1="10101" x2="33987" y2="10101"/>
                        <a14:foregroundMark x1="31863" y1="10417" x2="31863" y2="10417"/>
                        <a14:foregroundMark x1="29003" y1="11301" x2="29003" y2="11301"/>
                        <a14:foregroundMark x1="27042" y1="11616" x2="27042" y2="11616"/>
                        <a14:foregroundMark x1="25082" y1="13131" x2="25082" y2="13131"/>
                        <a14:foregroundMark x1="22467" y1="16162" x2="22467" y2="16162"/>
                        <a14:foregroundMark x1="20507" y1="15657" x2="20507" y2="15657"/>
                        <a14:foregroundMark x1="19444" y1="18182" x2="19444" y2="18182"/>
                        <a14:foregroundMark x1="17484" y1="19697" x2="17484" y2="19697"/>
                        <a14:foregroundMark x1="16830" y1="21528" x2="16830" y2="21528"/>
                        <a14:foregroundMark x1="16830" y1="23422" x2="16830" y2="23422"/>
                        <a14:foregroundMark x1="13725" y1="26957" x2="13725" y2="26957"/>
                        <a14:foregroundMark x1="12418" y1="29609" x2="12418" y2="29609"/>
                        <a14:foregroundMark x1="14379" y1="26073" x2="14379" y2="26073"/>
                        <a14:foregroundMark x1="11111" y1="30997" x2="11111" y2="30997"/>
                        <a14:foregroundMark x1="10948" y1="34154" x2="10948" y2="34154"/>
                        <a14:foregroundMark x1="10948" y1="35669" x2="10948" y2="35669"/>
                        <a14:foregroundMark x1="10703" y1="37879" x2="10703" y2="37879"/>
                        <a14:foregroundMark x1="8742" y1="39899" x2="8742" y2="39899"/>
                        <a14:foregroundMark x1="9641" y1="45265" x2="9641" y2="45265"/>
                        <a14:foregroundMark x1="10703" y1="44760" x2="10703" y2="44760"/>
                        <a14:foregroundMark x1="10294" y1="47980" x2="10294" y2="47980"/>
                        <a14:foregroundMark x1="9395" y1="49621" x2="9395" y2="49621"/>
                        <a14:foregroundMark x1="9395" y1="50821" x2="9395" y2="50821"/>
                        <a14:foregroundMark x1="10049" y1="53157" x2="10049" y2="53157"/>
                        <a14:foregroundMark x1="9804" y1="55366" x2="9804" y2="55366"/>
                        <a14:foregroundMark x1="10458" y1="55871" x2="10458" y2="55871"/>
                        <a14:foregroundMark x1="10948" y1="57891" x2="10948" y2="57891"/>
                        <a14:foregroundMark x1="10948" y1="58207" x2="10948" y2="58207"/>
                        <a14:foregroundMark x1="10948" y1="59091" x2="10948" y2="60732"/>
                        <a14:foregroundMark x1="11356" y1="60417" x2="11356" y2="60417"/>
                        <a14:foregroundMark x1="9804" y1="56061" x2="9804" y2="56061"/>
                        <a14:foregroundMark x1="10294" y1="57386" x2="10294" y2="57386"/>
                        <a14:foregroundMark x1="9804" y1="53662" x2="9804" y2="53662"/>
                        <a14:foregroundMark x1="9804" y1="52146" x2="9804" y2="52146"/>
                        <a14:foregroundMark x1="9641" y1="48801" x2="9641" y2="48801"/>
                        <a14:foregroundMark x1="9395" y1="43561" x2="9395" y2="43561"/>
                        <a14:foregroundMark x1="9395" y1="41540" x2="9395" y2="41540"/>
                        <a14:foregroundMark x1="88889" y1="43561" x2="88889" y2="43561"/>
                        <a14:foregroundMark x1="87582" y1="40025" x2="87582" y2="40025"/>
                        <a14:foregroundMark x1="86520" y1="36174" x2="86520" y2="36174"/>
                        <a14:foregroundMark x1="84967" y1="32639" x2="84967" y2="32639"/>
                        <a14:foregroundMark x1="84314" y1="27083" x2="84314" y2="27083"/>
                        <a14:foregroundMark x1="80147" y1="25568" x2="80147" y2="25568"/>
                        <a14:foregroundMark x1="78431" y1="23737" x2="78431" y2="23737"/>
                        <a14:foregroundMark x1="78676" y1="22033" x2="78676" y2="22033"/>
                        <a14:foregroundMark x1="76716" y1="18687" x2="76716" y2="18687"/>
                        <a14:foregroundMark x1="75163" y1="17992" x2="75163" y2="17992"/>
                        <a14:foregroundMark x1="72304" y1="14836" x2="72304" y2="14836"/>
                        <a14:foregroundMark x1="70588" y1="12942" x2="70588" y2="12942"/>
                        <a14:foregroundMark x1="71650" y1="13952" x2="71650" y2="13952"/>
                        <a14:foregroundMark x1="72304" y1="15467" x2="72304" y2="15467"/>
                        <a14:foregroundMark x1="75817" y1="19508" x2="75817" y2="19508"/>
                        <a14:foregroundMark x1="79330" y1="22538" x2="79330" y2="22538"/>
                        <a14:foregroundMark x1="80637" y1="23043" x2="80637" y2="23043"/>
                        <a14:foregroundMark x1="82353" y1="23737" x2="82353" y2="23737"/>
                        <a14:foregroundMark x1="83252" y1="26073" x2="83252" y2="26073"/>
                        <a14:foregroundMark x1="87337" y1="30492" x2="87337" y2="30492"/>
                        <a14:foregroundMark x1="87582" y1="35669" x2="87582" y2="36174"/>
                        <a14:foregroundMark x1="89297" y1="43750" x2="89297" y2="43750"/>
                        <a14:foregroundMark x1="55147" y1="59596" x2="55147" y2="59596"/>
                        <a14:foregroundMark x1="31618" y1="9091" x2="31618" y2="9091"/>
                        <a14:foregroundMark x1="36193" y1="7386" x2="36193" y2="7386"/>
                        <a14:foregroundMark x1="37092" y1="6250" x2="37092" y2="6250"/>
                        <a14:foregroundMark x1="43382" y1="6250" x2="43382" y2="6250"/>
                        <a14:foregroundMark x1="46895" y1="6061" x2="46895" y2="6061"/>
                        <a14:foregroundMark x1="48366" y1="5871" x2="48366" y2="5871"/>
                        <a14:foregroundMark x1="51225" y1="5745" x2="51225" y2="5745"/>
                        <a14:foregroundMark x1="55801" y1="5745" x2="55801" y2="5745"/>
                        <a14:foregroundMark x1="61193" y1="7071" x2="61193" y2="7071"/>
                        <a14:foregroundMark x1="59069" y1="6061" x2="59069" y2="6061"/>
                        <a14:foregroundMark x1="64297" y1="6755" x2="64297" y2="6755"/>
                        <a14:foregroundMark x1="67320" y1="8270" x2="67320" y2="8270"/>
                        <a14:foregroundMark x1="69526" y1="10417" x2="69526" y2="10417"/>
                        <a14:foregroundMark x1="72794" y1="12437" x2="72794" y2="12437"/>
                        <a14:foregroundMark x1="74918" y1="15341" x2="74918" y2="15341"/>
                        <a14:foregroundMark x1="76879" y1="16982" x2="76879" y2="16982"/>
                        <a14:foregroundMark x1="78431" y1="19697" x2="78431" y2="19697"/>
                        <a14:foregroundMark x1="82598" y1="22033" x2="82598" y2="22033"/>
                        <a14:foregroundMark x1="84722" y1="26578" x2="84722" y2="26578"/>
                        <a14:foregroundMark x1="88235" y1="33649" x2="88235" y2="33649"/>
                        <a14:foregroundMark x1="88235" y1="37689" x2="88235" y2="37689"/>
                        <a14:foregroundMark x1="88235" y1="42424" x2="88235" y2="42424"/>
                        <a14:foregroundMark x1="88644" y1="48485" x2="88644" y2="48485"/>
                        <a14:foregroundMark x1="10458" y1="33523" x2="10458" y2="33523"/>
                        <a14:foregroundMark x1="10294" y1="32134" x2="10294" y2="32134"/>
                        <a14:foregroundMark x1="9804" y1="34154" x2="9804" y2="34154"/>
                        <a14:foregroundMark x1="9804" y1="36490" x2="9804" y2="36490"/>
                        <a14:foregroundMark x1="8742" y1="37184" x2="8742" y2="37184"/>
                        <a14:foregroundMark x1="8088" y1="39899" x2="8088" y2="39899"/>
                        <a14:foregroundMark x1="8497" y1="44571" x2="8333" y2="45076"/>
                        <a14:foregroundMark x1="8987" y1="45960" x2="8987" y2="45960"/>
                        <a14:foregroundMark x1="8987" y1="46780" x2="8987" y2="46780"/>
                        <a14:foregroundMark x1="8987" y1="47601" x2="8987" y2="47601"/>
                        <a14:foregroundMark x1="8987" y1="48295" x2="8987" y2="48295"/>
                        <a14:foregroundMark x1="8742" y1="49116" x2="8742" y2="49116"/>
                        <a14:foregroundMark x1="8742" y1="42424" x2="8742" y2="42424"/>
                        <a14:foregroundMark x1="7843" y1="42045" x2="7843" y2="42045"/>
                        <a14:foregroundMark x1="8333" y1="40404" x2="8333" y2="40404"/>
                        <a14:foregroundMark x1="9641" y1="36490" x2="9641" y2="36490"/>
                        <a14:foregroundMark x1="50980" y1="47601" x2="50980" y2="47601"/>
                        <a14:backgroundMark x1="59232" y1="5745" x2="59232" y2="5745"/>
                        <a14:backgroundMark x1="55964" y1="6566" x2="55964" y2="6566"/>
                        <a14:backgroundMark x1="52941" y1="6881" x2="52941" y2="6881"/>
                        <a14:backgroundMark x1="48366" y1="7071" x2="48366" y2="7071"/>
                        <a14:backgroundMark x1="45588" y1="7576" x2="45588" y2="7576"/>
                        <a14:backgroundMark x1="38399" y1="8775" x2="38399" y2="8775"/>
                        <a14:backgroundMark x1="40359" y1="8081" x2="40359" y2="8081"/>
                        <a14:backgroundMark x1="42075" y1="6755" x2="42075" y2="6755"/>
                        <a14:backgroundMark x1="54657" y1="8396" x2="54657" y2="8396"/>
                        <a14:backgroundMark x1="55964" y1="8586" x2="55964" y2="8586"/>
                        <a14:backgroundMark x1="56618" y1="7891" x2="56618" y2="7891"/>
                        <a14:backgroundMark x1="64461" y1="8081" x2="64461" y2="8081"/>
                        <a14:backgroundMark x1="65768" y1="10101" x2="65768" y2="10101"/>
                        <a14:backgroundMark x1="67565" y1="10290" x2="67565" y2="10290"/>
                        <a14:backgroundMark x1="69036" y1="10922" x2="69036" y2="10922"/>
                        <a14:backgroundMark x1="73611" y1="14457" x2="73611" y2="14457"/>
                        <a14:backgroundMark x1="75408" y1="17361" x2="75408" y2="17361"/>
                        <a14:backgroundMark x1="74101" y1="17487" x2="74101" y2="17487"/>
                        <a14:backgroundMark x1="79739" y1="21717" x2="79739" y2="21717"/>
                        <a14:backgroundMark x1="81699" y1="25442" x2="81699" y2="25442"/>
                        <a14:backgroundMark x1="20507" y1="20202" x2="20507" y2="20202"/>
                        <a14:backgroundMark x1="21160" y1="18687" x2="21160" y2="18687"/>
                        <a14:backgroundMark x1="20915" y1="17992" x2="20915" y2="17992"/>
                        <a14:backgroundMark x1="20261" y1="17487" x2="20261" y2="17487"/>
                        <a14:backgroundMark x1="18137" y1="22538" x2="18137" y2="22538"/>
                        <a14:backgroundMark x1="16585" y1="25063" x2="16585" y2="25063"/>
                        <a14:backgroundMark x1="15033" y1="26452" x2="15033" y2="26452"/>
                        <a14:backgroundMark x1="15033" y1="27967" x2="15033" y2="27967"/>
                        <a14:backgroundMark x1="12255" y1="31629" x2="12255" y2="31629"/>
                        <a14:backgroundMark x1="9641" y1="34154" x2="9641" y2="34154"/>
                        <a14:backgroundMark x1="9641" y1="37689" x2="9641" y2="37689"/>
                        <a14:backgroundMark x1="8497" y1="40404" x2="8497" y2="40404"/>
                        <a14:backgroundMark x1="7435" y1="43056" x2="7435" y2="43056"/>
                        <a14:backgroundMark x1="87173" y1="63131" x2="87173" y2="63131"/>
                        <a14:backgroundMark x1="81454" y1="73043" x2="81454" y2="73043"/>
                        <a14:backgroundMark x1="74510" y1="79293" x2="74510" y2="79293"/>
                        <a14:backgroundMark x1="74918" y1="78598" x2="74918" y2="78598"/>
                        <a14:backgroundMark x1="82598" y1="72222" x2="82598" y2="72222"/>
                        <a14:backgroundMark x1="86683" y1="63131" x2="86683" y2="63131"/>
                        <a14:backgroundMark x1="86683" y1="62121" x2="86683" y2="621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933" b="-1"/>
          <a:stretch/>
        </p:blipFill>
        <p:spPr>
          <a:xfrm>
            <a:off x="51435" y="-46226"/>
            <a:ext cx="518922" cy="715799"/>
          </a:xfrm>
          <a:prstGeom prst="rect">
            <a:avLst/>
          </a:prstGeom>
        </p:spPr>
      </p:pic>
      <p:sp>
        <p:nvSpPr>
          <p:cNvPr id="22" name="14 Marcador de número de diapositiva">
            <a:extLst>
              <a:ext uri="{FF2B5EF4-FFF2-40B4-BE49-F238E27FC236}">
                <a16:creationId xmlns:a16="http://schemas.microsoft.com/office/drawing/2014/main" id="{B87AA5EC-DA57-46B2-9225-B00C1FC3A381}"/>
              </a:ext>
            </a:extLst>
          </p:cNvPr>
          <p:cNvSpPr txBox="1">
            <a:spLocks/>
          </p:cNvSpPr>
          <p:nvPr/>
        </p:nvSpPr>
        <p:spPr>
          <a:xfrm>
            <a:off x="4355976" y="6597352"/>
            <a:ext cx="3600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DE459F7-6038-4738-9B60-D363DB42978F}" type="slidenum">
              <a:rPr lang="es-MX" sz="90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</a:rPr>
              <a:pPr algn="ctr"/>
              <a:t>4</a:t>
            </a:fld>
            <a:endParaRPr lang="es-MX" sz="9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anose="020F050202020403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7448386-B95C-4405-860B-E3E7E625DC3A}"/>
              </a:ext>
            </a:extLst>
          </p:cNvPr>
          <p:cNvSpPr txBox="1"/>
          <p:nvPr/>
        </p:nvSpPr>
        <p:spPr>
          <a:xfrm>
            <a:off x="570357" y="1021921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Actualmente el estado de Quintana Roo ocupa la posición numero 15 por total de delitos a nivel nacional.</a:t>
            </a:r>
            <a:endParaRPr lang="es-MX" dirty="0"/>
          </a:p>
        </p:txBody>
      </p:sp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5DD12C0F-08E1-4B3E-9A56-5E2EA32953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9146326"/>
              </p:ext>
            </p:extLst>
          </p:nvPr>
        </p:nvGraphicFramePr>
        <p:xfrm>
          <a:off x="1808820" y="2132856"/>
          <a:ext cx="5526360" cy="3535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444118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6876256" y="149309"/>
            <a:ext cx="2233786" cy="40011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410751"/>
            <a:r>
              <a:rPr lang="es-MX" sz="2000" kern="0" dirty="0">
                <a:solidFill>
                  <a:srgbClr val="003366"/>
                </a:solidFill>
                <a:latin typeface="Helvetica" panose="020B0604020202030204" pitchFamily="34" charset="0"/>
                <a:sym typeface="Helvetica Light"/>
              </a:rPr>
              <a:t>QUINTANA ROO</a:t>
            </a:r>
          </a:p>
        </p:txBody>
      </p:sp>
      <p:sp>
        <p:nvSpPr>
          <p:cNvPr id="9" name="14 Marcador de número de diapositiva"/>
          <p:cNvSpPr txBox="1">
            <a:spLocks/>
          </p:cNvSpPr>
          <p:nvPr/>
        </p:nvSpPr>
        <p:spPr>
          <a:xfrm>
            <a:off x="4355976" y="6597352"/>
            <a:ext cx="3600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DE459F7-6038-4738-9B60-D363DB42978F}" type="slidenum">
              <a:rPr lang="es-MX" sz="90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</a:rPr>
              <a:pPr algn="ctr"/>
              <a:t>5</a:t>
            </a:fld>
            <a:endParaRPr lang="es-MX" sz="9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anose="020F0502020204030204" pitchFamily="34" charset="0"/>
            </a:endParaRPr>
          </a:p>
        </p:txBody>
      </p:sp>
      <p:sp>
        <p:nvSpPr>
          <p:cNvPr id="12" name="2 Título"/>
          <p:cNvSpPr txBox="1">
            <a:spLocks/>
          </p:cNvSpPr>
          <p:nvPr/>
        </p:nvSpPr>
        <p:spPr>
          <a:xfrm>
            <a:off x="3256479" y="-5318"/>
            <a:ext cx="255903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MX"/>
            </a:defPPr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MX" dirty="0"/>
              <a:t>INCIDENCIA DELICTIVA</a:t>
            </a:r>
          </a:p>
          <a:p>
            <a:r>
              <a:rPr lang="es-MX" sz="1200" dirty="0"/>
              <a:t>Periodo: Enero – Octubre 2018 - 2019</a:t>
            </a: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98" b="89899" l="7843" r="89951">
                        <a14:foregroundMark x1="66422" y1="22917" x2="66422" y2="22917"/>
                        <a14:foregroundMark x1="41176" y1="23548" x2="41176" y2="23548"/>
                        <a14:foregroundMark x1="41667" y1="21212" x2="41667" y2="21212"/>
                        <a14:foregroundMark x1="33333" y1="22917" x2="33333" y2="22917"/>
                        <a14:foregroundMark x1="15686" y1="28788" x2="15686" y2="28788"/>
                        <a14:foregroundMark x1="18546" y1="25253" x2="18546" y2="25253"/>
                        <a14:foregroundMark x1="17484" y1="27083" x2="17484" y2="27083"/>
                        <a14:foregroundMark x1="21814" y1="21528" x2="22222" y2="21023"/>
                        <a14:foregroundMark x1="28350" y1="17992" x2="28350" y2="17992"/>
                        <a14:foregroundMark x1="37092" y1="12942" x2="37092" y2="12942"/>
                        <a14:foregroundMark x1="32026" y1="11427" x2="32026" y2="11427"/>
                        <a14:foregroundMark x1="42729" y1="10922" x2="42729" y2="10922"/>
                        <a14:foregroundMark x1="59232" y1="13447" x2="59232" y2="13447"/>
                        <a14:foregroundMark x1="62500" y1="12121" x2="62500" y2="12121"/>
                        <a14:foregroundMark x1="63154" y1="9407" x2="63154" y2="9407"/>
                        <a14:foregroundMark x1="58415" y1="8586" x2="58415" y2="8586"/>
                        <a14:foregroundMark x1="52124" y1="11111" x2="52124" y2="11111"/>
                        <a14:foregroundMark x1="49510" y1="8586" x2="49510" y2="8586"/>
                        <a14:foregroundMark x1="39706" y1="10922" x2="39706" y2="10922"/>
                        <a14:foregroundMark x1="34232" y1="10290" x2="34232" y2="10290"/>
                        <a14:foregroundMark x1="34886" y1="8775" x2="34886" y2="8775"/>
                        <a14:foregroundMark x1="23121" y1="17677" x2="23121" y2="17677"/>
                        <a14:foregroundMark x1="19608" y1="20896" x2="19608" y2="20896"/>
                        <a14:foregroundMark x1="35539" y1="12942" x2="35539" y2="12942"/>
                        <a14:foregroundMark x1="32925" y1="11806" x2="32925" y2="11806"/>
                        <a14:foregroundMark x1="24428" y1="13952" x2="24428" y2="13952"/>
                        <a14:foregroundMark x1="23366" y1="20013" x2="23366" y2="20013"/>
                        <a14:foregroundMark x1="16585" y1="28283" x2="16585" y2="28283"/>
                        <a14:foregroundMark x1="14869" y1="30303" x2="14869" y2="30303"/>
                        <a14:foregroundMark x1="12908" y1="33333" x2="12908" y2="33333"/>
                        <a14:foregroundMark x1="11356" y1="36869" x2="11356" y2="36869"/>
                        <a14:foregroundMark x1="11111" y1="40404" x2="11111" y2="40404"/>
                        <a14:foregroundMark x1="11111" y1="43056" x2="11111" y2="43056"/>
                        <a14:foregroundMark x1="10458" y1="52652" x2="10458" y2="52652"/>
                        <a14:foregroundMark x1="43137" y1="51136" x2="43137" y2="51136"/>
                        <a14:foregroundMark x1="54657" y1="53157" x2="54657" y2="53157"/>
                        <a14:foregroundMark x1="55147" y1="48106" x2="55147" y2="48106"/>
                        <a14:foregroundMark x1="49918" y1="45265" x2="49918" y2="45265"/>
                        <a14:foregroundMark x1="45752" y1="46970" x2="45752" y2="46970"/>
                        <a14:foregroundMark x1="47304" y1="54040" x2="47304" y2="54040"/>
                        <a14:foregroundMark x1="53186" y1="57891" x2="53186" y2="57891"/>
                        <a14:foregroundMark x1="49510" y1="58586" x2="49510" y2="58586"/>
                        <a14:foregroundMark x1="61029" y1="60606" x2="61029" y2="60606"/>
                        <a14:foregroundMark x1="49265" y1="62942" x2="49265" y2="62942"/>
                        <a14:foregroundMark x1="44444" y1="59217" x2="44444" y2="59217"/>
                        <a14:foregroundMark x1="38807" y1="56881" x2="38807" y2="56881"/>
                        <a14:foregroundMark x1="39052" y1="52146" x2="39052" y2="52146"/>
                        <a14:foregroundMark x1="40114" y1="50505" x2="40114" y2="50505"/>
                        <a14:foregroundMark x1="40114" y1="47980" x2="40114" y2="47980"/>
                        <a14:foregroundMark x1="42729" y1="47096" x2="42729" y2="47096"/>
                        <a14:foregroundMark x1="46650" y1="45076" x2="46650" y2="45076"/>
                        <a14:foregroundMark x1="57925" y1="47285" x2="57925" y2="47285"/>
                        <a14:foregroundMark x1="58170" y1="51326" x2="58170" y2="51326"/>
                        <a14:foregroundMark x1="58170" y1="55871" x2="58170" y2="55871"/>
                        <a14:foregroundMark x1="50980" y1="61932" x2="50980" y2="61932"/>
                        <a14:foregroundMark x1="50163" y1="63447" x2="50163" y2="63447"/>
                        <a14:foregroundMark x1="74755" y1="78409" x2="74755" y2="78409"/>
                        <a14:foregroundMark x1="81944" y1="72348" x2="81944" y2="72348"/>
                        <a14:foregroundMark x1="86683" y1="62626" x2="86683" y2="62626"/>
                        <a14:foregroundMark x1="85621" y1="50631" x2="85621" y2="50631"/>
                        <a14:foregroundMark x1="86029" y1="39710" x2="86029" y2="39710"/>
                        <a14:foregroundMark x1="86029" y1="39710" x2="86029" y2="39710"/>
                        <a14:foregroundMark x1="83905" y1="34848" x2="83905" y2="34848"/>
                        <a14:foregroundMark x1="81454" y1="29609" x2="81454" y2="29609"/>
                        <a14:foregroundMark x1="79085" y1="27778" x2="79085" y2="27778"/>
                        <a14:foregroundMark x1="77533" y1="25063" x2="77533" y2="25063"/>
                        <a14:foregroundMark x1="73856" y1="21907" x2="73856" y2="21907"/>
                        <a14:foregroundMark x1="72794" y1="20013" x2="72794" y2="20013"/>
                        <a14:foregroundMark x1="70588" y1="18687" x2="70588" y2="18687"/>
                        <a14:foregroundMark x1="64461" y1="14646" x2="64461" y2="14646"/>
                        <a14:foregroundMark x1="67974" y1="12942" x2="67974" y2="12942"/>
                        <a14:foregroundMark x1="69526" y1="14331" x2="69526" y2="14331"/>
                        <a14:foregroundMark x1="69526" y1="16162" x2="69526" y2="16162"/>
                        <a14:foregroundMark x1="72549" y1="17677" x2="72549" y2="17677"/>
                        <a14:foregroundMark x1="74918" y1="20013" x2="74918" y2="20013"/>
                        <a14:foregroundMark x1="77533" y1="20896" x2="77533" y2="20896"/>
                        <a14:foregroundMark x1="78023" y1="23422" x2="78023" y2="23422"/>
                        <a14:foregroundMark x1="80801" y1="26957" x2="80801" y2="26957"/>
                        <a14:foregroundMark x1="81944" y1="28093" x2="81944" y2="28093"/>
                        <a14:foregroundMark x1="83252" y1="28977" x2="83252" y2="28977"/>
                        <a14:foregroundMark x1="84069" y1="29798" x2="84069" y2="29798"/>
                        <a14:foregroundMark x1="84722" y1="31313" x2="84722" y2="31313"/>
                        <a14:foregroundMark x1="84722" y1="31629" x2="84722" y2="31629"/>
                        <a14:foregroundMark x1="84722" y1="33523" x2="84722" y2="34028"/>
                        <a14:foregroundMark x1="84967" y1="35669" x2="84967" y2="35669"/>
                        <a14:foregroundMark x1="84967" y1="37374" x2="84967" y2="37374"/>
                        <a14:foregroundMark x1="85866" y1="38889" x2="85866" y2="38889"/>
                        <a14:foregroundMark x1="86275" y1="41035" x2="86275" y2="41035"/>
                        <a14:foregroundMark x1="86520" y1="42045" x2="86520" y2="42045"/>
                        <a14:foregroundMark x1="86928" y1="44571" x2="86928" y2="44571"/>
                        <a14:foregroundMark x1="85866" y1="43245" x2="85866" y2="43245"/>
                        <a14:foregroundMark x1="86683" y1="43939" x2="86683" y2="43939"/>
                        <a14:foregroundMark x1="87173" y1="46591" x2="87173" y2="46591"/>
                        <a14:foregroundMark x1="86928" y1="45581" x2="86928" y2="45581"/>
                        <a14:foregroundMark x1="87173" y1="47790" x2="87173" y2="47790"/>
                        <a14:foregroundMark x1="87173" y1="48801" x2="87173" y2="48801"/>
                        <a14:foregroundMark x1="87173" y1="51136" x2="87173" y2="51136"/>
                        <a14:foregroundMark x1="87173" y1="52336" x2="87173" y2="52336"/>
                        <a14:foregroundMark x1="87173" y1="53346" x2="87173" y2="53346"/>
                        <a14:foregroundMark x1="86928" y1="54040" x2="86928" y2="54040"/>
                        <a14:foregroundMark x1="86683" y1="55556" x2="86683" y2="55556"/>
                        <a14:foregroundMark x1="88644" y1="52652" x2="88644" y2="52652"/>
                        <a14:foregroundMark x1="88644" y1="50505" x2="88644" y2="50505"/>
                        <a14:foregroundMark x1="88644" y1="46970" x2="88644" y2="46970"/>
                        <a14:foregroundMark x1="87582" y1="40909" x2="87582" y2="40909"/>
                        <a14:foregroundMark x1="87827" y1="36679" x2="87827" y2="36679"/>
                        <a14:foregroundMark x1="86683" y1="34848" x2="86683" y2="34848"/>
                        <a14:foregroundMark x1="85621" y1="33018" x2="85621" y2="33018"/>
                        <a14:foregroundMark x1="85621" y1="31313" x2="85621" y2="31313"/>
                        <a14:foregroundMark x1="85621" y1="29104" x2="85621" y2="29104"/>
                        <a14:foregroundMark x1="82353" y1="26578" x2="82353" y2="26578"/>
                        <a14:foregroundMark x1="79493" y1="24937" x2="79493" y2="24937"/>
                        <a14:foregroundMark x1="77124" y1="25253" x2="77124" y2="25253"/>
                        <a14:foregroundMark x1="77124" y1="20202" x2="77124" y2="20202"/>
                        <a14:foregroundMark x1="70343" y1="14962" x2="70343" y2="14962"/>
                        <a14:foregroundMark x1="67565" y1="14962" x2="67565" y2="14962"/>
                        <a14:foregroundMark x1="66422" y1="10417" x2="67729" y2="10417"/>
                        <a14:foregroundMark x1="65605" y1="9091" x2="65605" y2="9091"/>
                        <a14:foregroundMark x1="61846" y1="8586" x2="61846" y2="8586"/>
                        <a14:foregroundMark x1="58415" y1="7765" x2="58415" y2="7765"/>
                        <a14:foregroundMark x1="54248" y1="8902" x2="54248" y2="8902"/>
                        <a14:foregroundMark x1="54902" y1="8396" x2="54902" y2="8396"/>
                        <a14:foregroundMark x1="55801" y1="7260" x2="55801" y2="7260"/>
                        <a14:foregroundMark x1="49673" y1="7260" x2="49673" y2="7260"/>
                        <a14:foregroundMark x1="52288" y1="7386" x2="52288" y2="7386"/>
                        <a14:foregroundMark x1="47304" y1="8081" x2="47304" y2="8081"/>
                        <a14:foregroundMark x1="44690" y1="8270" x2="44690" y2="8270"/>
                        <a14:foregroundMark x1="42729" y1="8270" x2="42729" y2="8270"/>
                        <a14:foregroundMark x1="42484" y1="8081" x2="42484" y2="8081"/>
                        <a14:foregroundMark x1="42484" y1="7891" x2="42484" y2="7891"/>
                        <a14:foregroundMark x1="39706" y1="6881" x2="39706" y2="6881"/>
                        <a14:foregroundMark x1="37255" y1="7260" x2="37255" y2="7260"/>
                        <a14:foregroundMark x1="43791" y1="7386" x2="45343" y2="7765"/>
                        <a14:foregroundMark x1="50572" y1="7260" x2="50572" y2="7260"/>
                        <a14:foregroundMark x1="33987" y1="10101" x2="33987" y2="10101"/>
                        <a14:foregroundMark x1="31863" y1="10417" x2="31863" y2="10417"/>
                        <a14:foregroundMark x1="29003" y1="11301" x2="29003" y2="11301"/>
                        <a14:foregroundMark x1="27042" y1="11616" x2="27042" y2="11616"/>
                        <a14:foregroundMark x1="25082" y1="13131" x2="25082" y2="13131"/>
                        <a14:foregroundMark x1="22467" y1="16162" x2="22467" y2="16162"/>
                        <a14:foregroundMark x1="20507" y1="15657" x2="20507" y2="15657"/>
                        <a14:foregroundMark x1="19444" y1="18182" x2="19444" y2="18182"/>
                        <a14:foregroundMark x1="17484" y1="19697" x2="17484" y2="19697"/>
                        <a14:foregroundMark x1="16830" y1="21528" x2="16830" y2="21528"/>
                        <a14:foregroundMark x1="16830" y1="23422" x2="16830" y2="23422"/>
                        <a14:foregroundMark x1="13725" y1="26957" x2="13725" y2="26957"/>
                        <a14:foregroundMark x1="12418" y1="29609" x2="12418" y2="29609"/>
                        <a14:foregroundMark x1="14379" y1="26073" x2="14379" y2="26073"/>
                        <a14:foregroundMark x1="11111" y1="30997" x2="11111" y2="30997"/>
                        <a14:foregroundMark x1="10948" y1="34154" x2="10948" y2="34154"/>
                        <a14:foregroundMark x1="10948" y1="35669" x2="10948" y2="35669"/>
                        <a14:foregroundMark x1="10703" y1="37879" x2="10703" y2="37879"/>
                        <a14:foregroundMark x1="8742" y1="39899" x2="8742" y2="39899"/>
                        <a14:foregroundMark x1="9641" y1="45265" x2="9641" y2="45265"/>
                        <a14:foregroundMark x1="10703" y1="44760" x2="10703" y2="44760"/>
                        <a14:foregroundMark x1="10294" y1="47980" x2="10294" y2="47980"/>
                        <a14:foregroundMark x1="9395" y1="49621" x2="9395" y2="49621"/>
                        <a14:foregroundMark x1="9395" y1="50821" x2="9395" y2="50821"/>
                        <a14:foregroundMark x1="10049" y1="53157" x2="10049" y2="53157"/>
                        <a14:foregroundMark x1="9804" y1="55366" x2="9804" y2="55366"/>
                        <a14:foregroundMark x1="10458" y1="55871" x2="10458" y2="55871"/>
                        <a14:foregroundMark x1="10948" y1="57891" x2="10948" y2="57891"/>
                        <a14:foregroundMark x1="10948" y1="58207" x2="10948" y2="58207"/>
                        <a14:foregroundMark x1="10948" y1="59091" x2="10948" y2="60732"/>
                        <a14:foregroundMark x1="11356" y1="60417" x2="11356" y2="60417"/>
                        <a14:foregroundMark x1="9804" y1="56061" x2="9804" y2="56061"/>
                        <a14:foregroundMark x1="10294" y1="57386" x2="10294" y2="57386"/>
                        <a14:foregroundMark x1="9804" y1="53662" x2="9804" y2="53662"/>
                        <a14:foregroundMark x1="9804" y1="52146" x2="9804" y2="52146"/>
                        <a14:foregroundMark x1="9641" y1="48801" x2="9641" y2="48801"/>
                        <a14:foregroundMark x1="9395" y1="43561" x2="9395" y2="43561"/>
                        <a14:foregroundMark x1="9395" y1="41540" x2="9395" y2="41540"/>
                        <a14:foregroundMark x1="88889" y1="43561" x2="88889" y2="43561"/>
                        <a14:foregroundMark x1="87582" y1="40025" x2="87582" y2="40025"/>
                        <a14:foregroundMark x1="86520" y1="36174" x2="86520" y2="36174"/>
                        <a14:foregroundMark x1="84967" y1="32639" x2="84967" y2="32639"/>
                        <a14:foregroundMark x1="84314" y1="27083" x2="84314" y2="27083"/>
                        <a14:foregroundMark x1="80147" y1="25568" x2="80147" y2="25568"/>
                        <a14:foregroundMark x1="78431" y1="23737" x2="78431" y2="23737"/>
                        <a14:foregroundMark x1="78676" y1="22033" x2="78676" y2="22033"/>
                        <a14:foregroundMark x1="76716" y1="18687" x2="76716" y2="18687"/>
                        <a14:foregroundMark x1="75163" y1="17992" x2="75163" y2="17992"/>
                        <a14:foregroundMark x1="72304" y1="14836" x2="72304" y2="14836"/>
                        <a14:foregroundMark x1="70588" y1="12942" x2="70588" y2="12942"/>
                        <a14:foregroundMark x1="71650" y1="13952" x2="71650" y2="13952"/>
                        <a14:foregroundMark x1="72304" y1="15467" x2="72304" y2="15467"/>
                        <a14:foregroundMark x1="75817" y1="19508" x2="75817" y2="19508"/>
                        <a14:foregroundMark x1="79330" y1="22538" x2="79330" y2="22538"/>
                        <a14:foregroundMark x1="80637" y1="23043" x2="80637" y2="23043"/>
                        <a14:foregroundMark x1="82353" y1="23737" x2="82353" y2="23737"/>
                        <a14:foregroundMark x1="83252" y1="26073" x2="83252" y2="26073"/>
                        <a14:foregroundMark x1="87337" y1="30492" x2="87337" y2="30492"/>
                        <a14:foregroundMark x1="87582" y1="35669" x2="87582" y2="36174"/>
                        <a14:foregroundMark x1="89297" y1="43750" x2="89297" y2="43750"/>
                        <a14:foregroundMark x1="55147" y1="59596" x2="55147" y2="59596"/>
                        <a14:foregroundMark x1="31618" y1="9091" x2="31618" y2="9091"/>
                        <a14:foregroundMark x1="36193" y1="7386" x2="36193" y2="7386"/>
                        <a14:foregroundMark x1="37092" y1="6250" x2="37092" y2="6250"/>
                        <a14:foregroundMark x1="43382" y1="6250" x2="43382" y2="6250"/>
                        <a14:foregroundMark x1="46895" y1="6061" x2="46895" y2="6061"/>
                        <a14:foregroundMark x1="48366" y1="5871" x2="48366" y2="5871"/>
                        <a14:foregroundMark x1="51225" y1="5745" x2="51225" y2="5745"/>
                        <a14:foregroundMark x1="55801" y1="5745" x2="55801" y2="5745"/>
                        <a14:foregroundMark x1="61193" y1="7071" x2="61193" y2="7071"/>
                        <a14:foregroundMark x1="59069" y1="6061" x2="59069" y2="6061"/>
                        <a14:foregroundMark x1="64297" y1="6755" x2="64297" y2="6755"/>
                        <a14:foregroundMark x1="67320" y1="8270" x2="67320" y2="8270"/>
                        <a14:foregroundMark x1="69526" y1="10417" x2="69526" y2="10417"/>
                        <a14:foregroundMark x1="72794" y1="12437" x2="72794" y2="12437"/>
                        <a14:foregroundMark x1="74918" y1="15341" x2="74918" y2="15341"/>
                        <a14:foregroundMark x1="76879" y1="16982" x2="76879" y2="16982"/>
                        <a14:foregroundMark x1="78431" y1="19697" x2="78431" y2="19697"/>
                        <a14:foregroundMark x1="82598" y1="22033" x2="82598" y2="22033"/>
                        <a14:foregroundMark x1="84722" y1="26578" x2="84722" y2="26578"/>
                        <a14:foregroundMark x1="88235" y1="33649" x2="88235" y2="33649"/>
                        <a14:foregroundMark x1="88235" y1="37689" x2="88235" y2="37689"/>
                        <a14:foregroundMark x1="88235" y1="42424" x2="88235" y2="42424"/>
                        <a14:foregroundMark x1="88644" y1="48485" x2="88644" y2="48485"/>
                        <a14:foregroundMark x1="10458" y1="33523" x2="10458" y2="33523"/>
                        <a14:foregroundMark x1="10294" y1="32134" x2="10294" y2="32134"/>
                        <a14:foregroundMark x1="9804" y1="34154" x2="9804" y2="34154"/>
                        <a14:foregroundMark x1="9804" y1="36490" x2="9804" y2="36490"/>
                        <a14:foregroundMark x1="8742" y1="37184" x2="8742" y2="37184"/>
                        <a14:foregroundMark x1="8088" y1="39899" x2="8088" y2="39899"/>
                        <a14:foregroundMark x1="8497" y1="44571" x2="8333" y2="45076"/>
                        <a14:foregroundMark x1="8987" y1="45960" x2="8987" y2="45960"/>
                        <a14:foregroundMark x1="8987" y1="46780" x2="8987" y2="46780"/>
                        <a14:foregroundMark x1="8987" y1="47601" x2="8987" y2="47601"/>
                        <a14:foregroundMark x1="8987" y1="48295" x2="8987" y2="48295"/>
                        <a14:foregroundMark x1="8742" y1="49116" x2="8742" y2="49116"/>
                        <a14:foregroundMark x1="8742" y1="42424" x2="8742" y2="42424"/>
                        <a14:foregroundMark x1="7843" y1="42045" x2="7843" y2="42045"/>
                        <a14:foregroundMark x1="8333" y1="40404" x2="8333" y2="40404"/>
                        <a14:foregroundMark x1="9641" y1="36490" x2="9641" y2="36490"/>
                        <a14:foregroundMark x1="50980" y1="47601" x2="50980" y2="47601"/>
                        <a14:backgroundMark x1="59232" y1="5745" x2="59232" y2="5745"/>
                        <a14:backgroundMark x1="55964" y1="6566" x2="55964" y2="6566"/>
                        <a14:backgroundMark x1="52941" y1="6881" x2="52941" y2="6881"/>
                        <a14:backgroundMark x1="48366" y1="7071" x2="48366" y2="7071"/>
                        <a14:backgroundMark x1="45588" y1="7576" x2="45588" y2="7576"/>
                        <a14:backgroundMark x1="38399" y1="8775" x2="38399" y2="8775"/>
                        <a14:backgroundMark x1="40359" y1="8081" x2="40359" y2="8081"/>
                        <a14:backgroundMark x1="42075" y1="6755" x2="42075" y2="6755"/>
                        <a14:backgroundMark x1="54657" y1="8396" x2="54657" y2="8396"/>
                        <a14:backgroundMark x1="55964" y1="8586" x2="55964" y2="8586"/>
                        <a14:backgroundMark x1="56618" y1="7891" x2="56618" y2="7891"/>
                        <a14:backgroundMark x1="64461" y1="8081" x2="64461" y2="8081"/>
                        <a14:backgroundMark x1="65768" y1="10101" x2="65768" y2="10101"/>
                        <a14:backgroundMark x1="67565" y1="10290" x2="67565" y2="10290"/>
                        <a14:backgroundMark x1="69036" y1="10922" x2="69036" y2="10922"/>
                        <a14:backgroundMark x1="73611" y1="14457" x2="73611" y2="14457"/>
                        <a14:backgroundMark x1="75408" y1="17361" x2="75408" y2="17361"/>
                        <a14:backgroundMark x1="74101" y1="17487" x2="74101" y2="17487"/>
                        <a14:backgroundMark x1="79739" y1="21717" x2="79739" y2="21717"/>
                        <a14:backgroundMark x1="81699" y1="25442" x2="81699" y2="25442"/>
                        <a14:backgroundMark x1="20507" y1="20202" x2="20507" y2="20202"/>
                        <a14:backgroundMark x1="21160" y1="18687" x2="21160" y2="18687"/>
                        <a14:backgroundMark x1="20915" y1="17992" x2="20915" y2="17992"/>
                        <a14:backgroundMark x1="20261" y1="17487" x2="20261" y2="17487"/>
                        <a14:backgroundMark x1="18137" y1="22538" x2="18137" y2="22538"/>
                        <a14:backgroundMark x1="16585" y1="25063" x2="16585" y2="25063"/>
                        <a14:backgroundMark x1="15033" y1="26452" x2="15033" y2="26452"/>
                        <a14:backgroundMark x1="15033" y1="27967" x2="15033" y2="27967"/>
                        <a14:backgroundMark x1="12255" y1="31629" x2="12255" y2="31629"/>
                        <a14:backgroundMark x1="9641" y1="34154" x2="9641" y2="34154"/>
                        <a14:backgroundMark x1="9641" y1="37689" x2="9641" y2="37689"/>
                        <a14:backgroundMark x1="8497" y1="40404" x2="8497" y2="40404"/>
                        <a14:backgroundMark x1="7435" y1="43056" x2="7435" y2="43056"/>
                        <a14:backgroundMark x1="87173" y1="63131" x2="87173" y2="63131"/>
                        <a14:backgroundMark x1="81454" y1="73043" x2="81454" y2="73043"/>
                        <a14:backgroundMark x1="74510" y1="79293" x2="74510" y2="79293"/>
                        <a14:backgroundMark x1="74918" y1="78598" x2="74918" y2="78598"/>
                        <a14:backgroundMark x1="82598" y1="72222" x2="82598" y2="72222"/>
                        <a14:backgroundMark x1="86683" y1="63131" x2="86683" y2="63131"/>
                        <a14:backgroundMark x1="86683" y1="62121" x2="86683" y2="621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933" b="-1"/>
          <a:stretch/>
        </p:blipFill>
        <p:spPr>
          <a:xfrm>
            <a:off x="51435" y="-46226"/>
            <a:ext cx="518922" cy="715799"/>
          </a:xfrm>
          <a:prstGeom prst="rect">
            <a:avLst/>
          </a:prstGeom>
        </p:spPr>
      </p:pic>
      <p:sp>
        <p:nvSpPr>
          <p:cNvPr id="23" name="1 CuadroTexto">
            <a:extLst>
              <a:ext uri="{FF2B5EF4-FFF2-40B4-BE49-F238E27FC236}">
                <a16:creationId xmlns:a16="http://schemas.microsoft.com/office/drawing/2014/main" id="{8A7D64EF-7797-4A5E-9C9B-2CFEAA939A15}"/>
              </a:ext>
            </a:extLst>
          </p:cNvPr>
          <p:cNvSpPr txBox="1"/>
          <p:nvPr/>
        </p:nvSpPr>
        <p:spPr>
          <a:xfrm>
            <a:off x="35496" y="6597932"/>
            <a:ext cx="8691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" dirty="0">
                <a:latin typeface="Calibri" pitchFamily="34" charset="0"/>
                <a:cs typeface="Calibri" pitchFamily="34" charset="0"/>
              </a:rPr>
              <a:t>Fuente:</a:t>
            </a:r>
            <a:r>
              <a:rPr lang="es-MX" sz="800" baseline="0" dirty="0">
                <a:latin typeface="Calibri" pitchFamily="34" charset="0"/>
                <a:cs typeface="Calibri" pitchFamily="34" charset="0"/>
              </a:rPr>
              <a:t> </a:t>
            </a:r>
            <a:r>
              <a:rPr lang="es-MX" sz="800" b="1" baseline="0" dirty="0" err="1">
                <a:latin typeface="Calibri" pitchFamily="34" charset="0"/>
                <a:cs typeface="Calibri" pitchFamily="34" charset="0"/>
              </a:rPr>
              <a:t>SESNSP</a:t>
            </a:r>
            <a:r>
              <a:rPr lang="es-MX" sz="800" b="1" baseline="0" dirty="0">
                <a:latin typeface="Calibri" pitchFamily="34" charset="0"/>
                <a:cs typeface="Calibri" pitchFamily="34" charset="0"/>
              </a:rPr>
              <a:t>.</a:t>
            </a:r>
            <a:endParaRPr lang="es-MX" sz="800" b="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5D740DA0-C8D0-4329-9C21-E9E0098661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9017215"/>
              </p:ext>
            </p:extLst>
          </p:nvPr>
        </p:nvGraphicFramePr>
        <p:xfrm>
          <a:off x="148965" y="91557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FD1BA3C2-BFFB-441B-9E92-75AE40DBF8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5893584"/>
              </p:ext>
            </p:extLst>
          </p:nvPr>
        </p:nvGraphicFramePr>
        <p:xfrm>
          <a:off x="4427984" y="373100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CuadroTexto 5">
            <a:extLst>
              <a:ext uri="{FF2B5EF4-FFF2-40B4-BE49-F238E27FC236}">
                <a16:creationId xmlns:a16="http://schemas.microsoft.com/office/drawing/2014/main" id="{7219F626-0FE5-406D-8164-3AABE79F0541}"/>
              </a:ext>
            </a:extLst>
          </p:cNvPr>
          <p:cNvSpPr txBox="1"/>
          <p:nvPr/>
        </p:nvSpPr>
        <p:spPr>
          <a:xfrm>
            <a:off x="2356116" y="1340768"/>
            <a:ext cx="609600" cy="4286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600" b="1" dirty="0"/>
              <a:t>-8%</a:t>
            </a:r>
          </a:p>
        </p:txBody>
      </p:sp>
      <p:sp>
        <p:nvSpPr>
          <p:cNvPr id="15" name="Flecha: hacia abajo 14">
            <a:extLst>
              <a:ext uri="{FF2B5EF4-FFF2-40B4-BE49-F238E27FC236}">
                <a16:creationId xmlns:a16="http://schemas.microsoft.com/office/drawing/2014/main" id="{098ACDC2-EDEF-4FF5-8405-F737C4731361}"/>
              </a:ext>
            </a:extLst>
          </p:cNvPr>
          <p:cNvSpPr/>
          <p:nvPr/>
        </p:nvSpPr>
        <p:spPr>
          <a:xfrm>
            <a:off x="2222764" y="1772816"/>
            <a:ext cx="866775" cy="771525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100"/>
          </a:p>
        </p:txBody>
      </p:sp>
      <p:sp>
        <p:nvSpPr>
          <p:cNvPr id="16" name="CuadroTexto 3">
            <a:extLst>
              <a:ext uri="{FF2B5EF4-FFF2-40B4-BE49-F238E27FC236}">
                <a16:creationId xmlns:a16="http://schemas.microsoft.com/office/drawing/2014/main" id="{4EA9D83F-81DE-489F-86BC-B30EEFCCCBBF}"/>
              </a:ext>
            </a:extLst>
          </p:cNvPr>
          <p:cNvSpPr txBox="1"/>
          <p:nvPr/>
        </p:nvSpPr>
        <p:spPr>
          <a:xfrm>
            <a:off x="6576220" y="4221088"/>
            <a:ext cx="609600" cy="4286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600" b="1" dirty="0"/>
              <a:t>-15%</a:t>
            </a:r>
          </a:p>
        </p:txBody>
      </p:sp>
      <p:sp>
        <p:nvSpPr>
          <p:cNvPr id="17" name="Flecha: hacia abajo 16">
            <a:extLst>
              <a:ext uri="{FF2B5EF4-FFF2-40B4-BE49-F238E27FC236}">
                <a16:creationId xmlns:a16="http://schemas.microsoft.com/office/drawing/2014/main" id="{F7A7CAB6-9EBD-4DE7-B78B-D37AC19F4F8B}"/>
              </a:ext>
            </a:extLst>
          </p:cNvPr>
          <p:cNvSpPr/>
          <p:nvPr/>
        </p:nvSpPr>
        <p:spPr>
          <a:xfrm>
            <a:off x="6442868" y="4653136"/>
            <a:ext cx="866775" cy="782191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10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AF787A6-EB38-41DA-87A9-FE41B48C1DDA}"/>
              </a:ext>
            </a:extLst>
          </p:cNvPr>
          <p:cNvSpPr txBox="1"/>
          <p:nvPr/>
        </p:nvSpPr>
        <p:spPr>
          <a:xfrm>
            <a:off x="4572001" y="1120676"/>
            <a:ext cx="44230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/>
              <a:t>A nivel estatal el homicidio doloso ha disminuido un 8% en el periodo ene-oct 2019 en comparación al mismo periodo del año 2018</a:t>
            </a:r>
            <a:r>
              <a:rPr lang="es-ES" sz="1600" dirty="0" smtClean="0"/>
              <a:t>.</a:t>
            </a:r>
          </a:p>
          <a:p>
            <a:pPr algn="just"/>
            <a:endParaRPr lang="es-ES" sz="1600" dirty="0"/>
          </a:p>
          <a:p>
            <a:pPr algn="just"/>
            <a:r>
              <a:rPr lang="es-ES" sz="1600" dirty="0"/>
              <a:t>Actualmente el estado de Quintana Roo ocupa la </a:t>
            </a:r>
            <a:r>
              <a:rPr lang="es-ES" sz="1600" b="1" dirty="0"/>
              <a:t>posición numero 7 </a:t>
            </a:r>
            <a:r>
              <a:rPr lang="es-ES" sz="1600" dirty="0"/>
              <a:t>a nivel nacional en este delito, durante el mismo periodo del año 2018, la entidad ocupaba la posición numero 5, viéndose reflejada de esta manera la disminución porcentual del estado a nivel nacional.</a:t>
            </a:r>
            <a:endParaRPr lang="es-MX" sz="160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6875C5E-43FD-495F-A8B7-B83E6A12176B}"/>
              </a:ext>
            </a:extLst>
          </p:cNvPr>
          <p:cNvSpPr txBox="1"/>
          <p:nvPr/>
        </p:nvSpPr>
        <p:spPr>
          <a:xfrm>
            <a:off x="395536" y="4399944"/>
            <a:ext cx="34528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/>
              <a:t>De la misma manera el robo de vehículo tiene una disminución de 15% en el periodo ene-oct 2019 en comparación al mismo periodo del año 2018.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366174629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Marcador de número de diapositiva"/>
          <p:cNvSpPr txBox="1">
            <a:spLocks/>
          </p:cNvSpPr>
          <p:nvPr/>
        </p:nvSpPr>
        <p:spPr>
          <a:xfrm>
            <a:off x="4355976" y="6597352"/>
            <a:ext cx="3600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DE459F7-6038-4738-9B60-D363DB42978F}" type="slidenum">
              <a:rPr lang="es-MX" sz="90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</a:rPr>
              <a:pPr algn="ctr"/>
              <a:t>6</a:t>
            </a:fld>
            <a:endParaRPr lang="es-MX" sz="9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anose="020F0502020204030204" pitchFamily="34" charset="0"/>
            </a:endParaRPr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98" b="89899" l="7843" r="89951">
                        <a14:foregroundMark x1="66422" y1="22917" x2="66422" y2="22917"/>
                        <a14:foregroundMark x1="41176" y1="23548" x2="41176" y2="23548"/>
                        <a14:foregroundMark x1="41667" y1="21212" x2="41667" y2="21212"/>
                        <a14:foregroundMark x1="33333" y1="22917" x2="33333" y2="22917"/>
                        <a14:foregroundMark x1="15686" y1="28788" x2="15686" y2="28788"/>
                        <a14:foregroundMark x1="18546" y1="25253" x2="18546" y2="25253"/>
                        <a14:foregroundMark x1="17484" y1="27083" x2="17484" y2="27083"/>
                        <a14:foregroundMark x1="21814" y1="21528" x2="22222" y2="21023"/>
                        <a14:foregroundMark x1="28350" y1="17992" x2="28350" y2="17992"/>
                        <a14:foregroundMark x1="37092" y1="12942" x2="37092" y2="12942"/>
                        <a14:foregroundMark x1="32026" y1="11427" x2="32026" y2="11427"/>
                        <a14:foregroundMark x1="42729" y1="10922" x2="42729" y2="10922"/>
                        <a14:foregroundMark x1="59232" y1="13447" x2="59232" y2="13447"/>
                        <a14:foregroundMark x1="62500" y1="12121" x2="62500" y2="12121"/>
                        <a14:foregroundMark x1="63154" y1="9407" x2="63154" y2="9407"/>
                        <a14:foregroundMark x1="58415" y1="8586" x2="58415" y2="8586"/>
                        <a14:foregroundMark x1="52124" y1="11111" x2="52124" y2="11111"/>
                        <a14:foregroundMark x1="49510" y1="8586" x2="49510" y2="8586"/>
                        <a14:foregroundMark x1="39706" y1="10922" x2="39706" y2="10922"/>
                        <a14:foregroundMark x1="34232" y1="10290" x2="34232" y2="10290"/>
                        <a14:foregroundMark x1="34886" y1="8775" x2="34886" y2="8775"/>
                        <a14:foregroundMark x1="23121" y1="17677" x2="23121" y2="17677"/>
                        <a14:foregroundMark x1="19608" y1="20896" x2="19608" y2="20896"/>
                        <a14:foregroundMark x1="35539" y1="12942" x2="35539" y2="12942"/>
                        <a14:foregroundMark x1="32925" y1="11806" x2="32925" y2="11806"/>
                        <a14:foregroundMark x1="24428" y1="13952" x2="24428" y2="13952"/>
                        <a14:foregroundMark x1="23366" y1="20013" x2="23366" y2="20013"/>
                        <a14:foregroundMark x1="16585" y1="28283" x2="16585" y2="28283"/>
                        <a14:foregroundMark x1="14869" y1="30303" x2="14869" y2="30303"/>
                        <a14:foregroundMark x1="12908" y1="33333" x2="12908" y2="33333"/>
                        <a14:foregroundMark x1="11356" y1="36869" x2="11356" y2="36869"/>
                        <a14:foregroundMark x1="11111" y1="40404" x2="11111" y2="40404"/>
                        <a14:foregroundMark x1="11111" y1="43056" x2="11111" y2="43056"/>
                        <a14:foregroundMark x1="10458" y1="52652" x2="10458" y2="52652"/>
                        <a14:foregroundMark x1="43137" y1="51136" x2="43137" y2="51136"/>
                        <a14:foregroundMark x1="54657" y1="53157" x2="54657" y2="53157"/>
                        <a14:foregroundMark x1="55147" y1="48106" x2="55147" y2="48106"/>
                        <a14:foregroundMark x1="49918" y1="45265" x2="49918" y2="45265"/>
                        <a14:foregroundMark x1="45752" y1="46970" x2="45752" y2="46970"/>
                        <a14:foregroundMark x1="47304" y1="54040" x2="47304" y2="54040"/>
                        <a14:foregroundMark x1="53186" y1="57891" x2="53186" y2="57891"/>
                        <a14:foregroundMark x1="49510" y1="58586" x2="49510" y2="58586"/>
                        <a14:foregroundMark x1="61029" y1="60606" x2="61029" y2="60606"/>
                        <a14:foregroundMark x1="49265" y1="62942" x2="49265" y2="62942"/>
                        <a14:foregroundMark x1="44444" y1="59217" x2="44444" y2="59217"/>
                        <a14:foregroundMark x1="38807" y1="56881" x2="38807" y2="56881"/>
                        <a14:foregroundMark x1="39052" y1="52146" x2="39052" y2="52146"/>
                        <a14:foregroundMark x1="40114" y1="50505" x2="40114" y2="50505"/>
                        <a14:foregroundMark x1="40114" y1="47980" x2="40114" y2="47980"/>
                        <a14:foregroundMark x1="42729" y1="47096" x2="42729" y2="47096"/>
                        <a14:foregroundMark x1="46650" y1="45076" x2="46650" y2="45076"/>
                        <a14:foregroundMark x1="57925" y1="47285" x2="57925" y2="47285"/>
                        <a14:foregroundMark x1="58170" y1="51326" x2="58170" y2="51326"/>
                        <a14:foregroundMark x1="58170" y1="55871" x2="58170" y2="55871"/>
                        <a14:foregroundMark x1="50980" y1="61932" x2="50980" y2="61932"/>
                        <a14:foregroundMark x1="50163" y1="63447" x2="50163" y2="63447"/>
                        <a14:foregroundMark x1="74755" y1="78409" x2="74755" y2="78409"/>
                        <a14:foregroundMark x1="81944" y1="72348" x2="81944" y2="72348"/>
                        <a14:foregroundMark x1="86683" y1="62626" x2="86683" y2="62626"/>
                        <a14:foregroundMark x1="85621" y1="50631" x2="85621" y2="50631"/>
                        <a14:foregroundMark x1="86029" y1="39710" x2="86029" y2="39710"/>
                        <a14:foregroundMark x1="86029" y1="39710" x2="86029" y2="39710"/>
                        <a14:foregroundMark x1="83905" y1="34848" x2="83905" y2="34848"/>
                        <a14:foregroundMark x1="81454" y1="29609" x2="81454" y2="29609"/>
                        <a14:foregroundMark x1="79085" y1="27778" x2="79085" y2="27778"/>
                        <a14:foregroundMark x1="77533" y1="25063" x2="77533" y2="25063"/>
                        <a14:foregroundMark x1="73856" y1="21907" x2="73856" y2="21907"/>
                        <a14:foregroundMark x1="72794" y1="20013" x2="72794" y2="20013"/>
                        <a14:foregroundMark x1="70588" y1="18687" x2="70588" y2="18687"/>
                        <a14:foregroundMark x1="64461" y1="14646" x2="64461" y2="14646"/>
                        <a14:foregroundMark x1="67974" y1="12942" x2="67974" y2="12942"/>
                        <a14:foregroundMark x1="69526" y1="14331" x2="69526" y2="14331"/>
                        <a14:foregroundMark x1="69526" y1="16162" x2="69526" y2="16162"/>
                        <a14:foregroundMark x1="72549" y1="17677" x2="72549" y2="17677"/>
                        <a14:foregroundMark x1="74918" y1="20013" x2="74918" y2="20013"/>
                        <a14:foregroundMark x1="77533" y1="20896" x2="77533" y2="20896"/>
                        <a14:foregroundMark x1="78023" y1="23422" x2="78023" y2="23422"/>
                        <a14:foregroundMark x1="80801" y1="26957" x2="80801" y2="26957"/>
                        <a14:foregroundMark x1="81944" y1="28093" x2="81944" y2="28093"/>
                        <a14:foregroundMark x1="83252" y1="28977" x2="83252" y2="28977"/>
                        <a14:foregroundMark x1="84069" y1="29798" x2="84069" y2="29798"/>
                        <a14:foregroundMark x1="84722" y1="31313" x2="84722" y2="31313"/>
                        <a14:foregroundMark x1="84722" y1="31629" x2="84722" y2="31629"/>
                        <a14:foregroundMark x1="84722" y1="33523" x2="84722" y2="34028"/>
                        <a14:foregroundMark x1="84967" y1="35669" x2="84967" y2="35669"/>
                        <a14:foregroundMark x1="84967" y1="37374" x2="84967" y2="37374"/>
                        <a14:foregroundMark x1="85866" y1="38889" x2="85866" y2="38889"/>
                        <a14:foregroundMark x1="86275" y1="41035" x2="86275" y2="41035"/>
                        <a14:foregroundMark x1="86520" y1="42045" x2="86520" y2="42045"/>
                        <a14:foregroundMark x1="86928" y1="44571" x2="86928" y2="44571"/>
                        <a14:foregroundMark x1="85866" y1="43245" x2="85866" y2="43245"/>
                        <a14:foregroundMark x1="86683" y1="43939" x2="86683" y2="43939"/>
                        <a14:foregroundMark x1="87173" y1="46591" x2="87173" y2="46591"/>
                        <a14:foregroundMark x1="86928" y1="45581" x2="86928" y2="45581"/>
                        <a14:foregroundMark x1="87173" y1="47790" x2="87173" y2="47790"/>
                        <a14:foregroundMark x1="87173" y1="48801" x2="87173" y2="48801"/>
                        <a14:foregroundMark x1="87173" y1="51136" x2="87173" y2="51136"/>
                        <a14:foregroundMark x1="87173" y1="52336" x2="87173" y2="52336"/>
                        <a14:foregroundMark x1="87173" y1="53346" x2="87173" y2="53346"/>
                        <a14:foregroundMark x1="86928" y1="54040" x2="86928" y2="54040"/>
                        <a14:foregroundMark x1="86683" y1="55556" x2="86683" y2="55556"/>
                        <a14:foregroundMark x1="88644" y1="52652" x2="88644" y2="52652"/>
                        <a14:foregroundMark x1="88644" y1="50505" x2="88644" y2="50505"/>
                        <a14:foregroundMark x1="88644" y1="46970" x2="88644" y2="46970"/>
                        <a14:foregroundMark x1="87582" y1="40909" x2="87582" y2="40909"/>
                        <a14:foregroundMark x1="87827" y1="36679" x2="87827" y2="36679"/>
                        <a14:foregroundMark x1="86683" y1="34848" x2="86683" y2="34848"/>
                        <a14:foregroundMark x1="85621" y1="33018" x2="85621" y2="33018"/>
                        <a14:foregroundMark x1="85621" y1="31313" x2="85621" y2="31313"/>
                        <a14:foregroundMark x1="85621" y1="29104" x2="85621" y2="29104"/>
                        <a14:foregroundMark x1="82353" y1="26578" x2="82353" y2="26578"/>
                        <a14:foregroundMark x1="79493" y1="24937" x2="79493" y2="24937"/>
                        <a14:foregroundMark x1="77124" y1="25253" x2="77124" y2="25253"/>
                        <a14:foregroundMark x1="77124" y1="20202" x2="77124" y2="20202"/>
                        <a14:foregroundMark x1="70343" y1="14962" x2="70343" y2="14962"/>
                        <a14:foregroundMark x1="67565" y1="14962" x2="67565" y2="14962"/>
                        <a14:foregroundMark x1="66422" y1="10417" x2="67729" y2="10417"/>
                        <a14:foregroundMark x1="65605" y1="9091" x2="65605" y2="9091"/>
                        <a14:foregroundMark x1="61846" y1="8586" x2="61846" y2="8586"/>
                        <a14:foregroundMark x1="58415" y1="7765" x2="58415" y2="7765"/>
                        <a14:foregroundMark x1="54248" y1="8902" x2="54248" y2="8902"/>
                        <a14:foregroundMark x1="54902" y1="8396" x2="54902" y2="8396"/>
                        <a14:foregroundMark x1="55801" y1="7260" x2="55801" y2="7260"/>
                        <a14:foregroundMark x1="49673" y1="7260" x2="49673" y2="7260"/>
                        <a14:foregroundMark x1="52288" y1="7386" x2="52288" y2="7386"/>
                        <a14:foregroundMark x1="47304" y1="8081" x2="47304" y2="8081"/>
                        <a14:foregroundMark x1="44690" y1="8270" x2="44690" y2="8270"/>
                        <a14:foregroundMark x1="42729" y1="8270" x2="42729" y2="8270"/>
                        <a14:foregroundMark x1="42484" y1="8081" x2="42484" y2="8081"/>
                        <a14:foregroundMark x1="42484" y1="7891" x2="42484" y2="7891"/>
                        <a14:foregroundMark x1="39706" y1="6881" x2="39706" y2="6881"/>
                        <a14:foregroundMark x1="37255" y1="7260" x2="37255" y2="7260"/>
                        <a14:foregroundMark x1="43791" y1="7386" x2="45343" y2="7765"/>
                        <a14:foregroundMark x1="50572" y1="7260" x2="50572" y2="7260"/>
                        <a14:foregroundMark x1="33987" y1="10101" x2="33987" y2="10101"/>
                        <a14:foregroundMark x1="31863" y1="10417" x2="31863" y2="10417"/>
                        <a14:foregroundMark x1="29003" y1="11301" x2="29003" y2="11301"/>
                        <a14:foregroundMark x1="27042" y1="11616" x2="27042" y2="11616"/>
                        <a14:foregroundMark x1="25082" y1="13131" x2="25082" y2="13131"/>
                        <a14:foregroundMark x1="22467" y1="16162" x2="22467" y2="16162"/>
                        <a14:foregroundMark x1="20507" y1="15657" x2="20507" y2="15657"/>
                        <a14:foregroundMark x1="19444" y1="18182" x2="19444" y2="18182"/>
                        <a14:foregroundMark x1="17484" y1="19697" x2="17484" y2="19697"/>
                        <a14:foregroundMark x1="16830" y1="21528" x2="16830" y2="21528"/>
                        <a14:foregroundMark x1="16830" y1="23422" x2="16830" y2="23422"/>
                        <a14:foregroundMark x1="13725" y1="26957" x2="13725" y2="26957"/>
                        <a14:foregroundMark x1="12418" y1="29609" x2="12418" y2="29609"/>
                        <a14:foregroundMark x1="14379" y1="26073" x2="14379" y2="26073"/>
                        <a14:foregroundMark x1="11111" y1="30997" x2="11111" y2="30997"/>
                        <a14:foregroundMark x1="10948" y1="34154" x2="10948" y2="34154"/>
                        <a14:foregroundMark x1="10948" y1="35669" x2="10948" y2="35669"/>
                        <a14:foregroundMark x1="10703" y1="37879" x2="10703" y2="37879"/>
                        <a14:foregroundMark x1="8742" y1="39899" x2="8742" y2="39899"/>
                        <a14:foregroundMark x1="9641" y1="45265" x2="9641" y2="45265"/>
                        <a14:foregroundMark x1="10703" y1="44760" x2="10703" y2="44760"/>
                        <a14:foregroundMark x1="10294" y1="47980" x2="10294" y2="47980"/>
                        <a14:foregroundMark x1="9395" y1="49621" x2="9395" y2="49621"/>
                        <a14:foregroundMark x1="9395" y1="50821" x2="9395" y2="50821"/>
                        <a14:foregroundMark x1="10049" y1="53157" x2="10049" y2="53157"/>
                        <a14:foregroundMark x1="9804" y1="55366" x2="9804" y2="55366"/>
                        <a14:foregroundMark x1="10458" y1="55871" x2="10458" y2="55871"/>
                        <a14:foregroundMark x1="10948" y1="57891" x2="10948" y2="57891"/>
                        <a14:foregroundMark x1="10948" y1="58207" x2="10948" y2="58207"/>
                        <a14:foregroundMark x1="10948" y1="59091" x2="10948" y2="60732"/>
                        <a14:foregroundMark x1="11356" y1="60417" x2="11356" y2="60417"/>
                        <a14:foregroundMark x1="9804" y1="56061" x2="9804" y2="56061"/>
                        <a14:foregroundMark x1="10294" y1="57386" x2="10294" y2="57386"/>
                        <a14:foregroundMark x1="9804" y1="53662" x2="9804" y2="53662"/>
                        <a14:foregroundMark x1="9804" y1="52146" x2="9804" y2="52146"/>
                        <a14:foregroundMark x1="9641" y1="48801" x2="9641" y2="48801"/>
                        <a14:foregroundMark x1="9395" y1="43561" x2="9395" y2="43561"/>
                        <a14:foregroundMark x1="9395" y1="41540" x2="9395" y2="41540"/>
                        <a14:foregroundMark x1="88889" y1="43561" x2="88889" y2="43561"/>
                        <a14:foregroundMark x1="87582" y1="40025" x2="87582" y2="40025"/>
                        <a14:foregroundMark x1="86520" y1="36174" x2="86520" y2="36174"/>
                        <a14:foregroundMark x1="84967" y1="32639" x2="84967" y2="32639"/>
                        <a14:foregroundMark x1="84314" y1="27083" x2="84314" y2="27083"/>
                        <a14:foregroundMark x1="80147" y1="25568" x2="80147" y2="25568"/>
                        <a14:foregroundMark x1="78431" y1="23737" x2="78431" y2="23737"/>
                        <a14:foregroundMark x1="78676" y1="22033" x2="78676" y2="22033"/>
                        <a14:foregroundMark x1="76716" y1="18687" x2="76716" y2="18687"/>
                        <a14:foregroundMark x1="75163" y1="17992" x2="75163" y2="17992"/>
                        <a14:foregroundMark x1="72304" y1="14836" x2="72304" y2="14836"/>
                        <a14:foregroundMark x1="70588" y1="12942" x2="70588" y2="12942"/>
                        <a14:foregroundMark x1="71650" y1="13952" x2="71650" y2="13952"/>
                        <a14:foregroundMark x1="72304" y1="15467" x2="72304" y2="15467"/>
                        <a14:foregroundMark x1="75817" y1="19508" x2="75817" y2="19508"/>
                        <a14:foregroundMark x1="79330" y1="22538" x2="79330" y2="22538"/>
                        <a14:foregroundMark x1="80637" y1="23043" x2="80637" y2="23043"/>
                        <a14:foregroundMark x1="82353" y1="23737" x2="82353" y2="23737"/>
                        <a14:foregroundMark x1="83252" y1="26073" x2="83252" y2="26073"/>
                        <a14:foregroundMark x1="87337" y1="30492" x2="87337" y2="30492"/>
                        <a14:foregroundMark x1="87582" y1="35669" x2="87582" y2="36174"/>
                        <a14:foregroundMark x1="89297" y1="43750" x2="89297" y2="43750"/>
                        <a14:foregroundMark x1="55147" y1="59596" x2="55147" y2="59596"/>
                        <a14:foregroundMark x1="31618" y1="9091" x2="31618" y2="9091"/>
                        <a14:foregroundMark x1="36193" y1="7386" x2="36193" y2="7386"/>
                        <a14:foregroundMark x1="37092" y1="6250" x2="37092" y2="6250"/>
                        <a14:foregroundMark x1="43382" y1="6250" x2="43382" y2="6250"/>
                        <a14:foregroundMark x1="46895" y1="6061" x2="46895" y2="6061"/>
                        <a14:foregroundMark x1="48366" y1="5871" x2="48366" y2="5871"/>
                        <a14:foregroundMark x1="51225" y1="5745" x2="51225" y2="5745"/>
                        <a14:foregroundMark x1="55801" y1="5745" x2="55801" y2="5745"/>
                        <a14:foregroundMark x1="61193" y1="7071" x2="61193" y2="7071"/>
                        <a14:foregroundMark x1="59069" y1="6061" x2="59069" y2="6061"/>
                        <a14:foregroundMark x1="64297" y1="6755" x2="64297" y2="6755"/>
                        <a14:foregroundMark x1="67320" y1="8270" x2="67320" y2="8270"/>
                        <a14:foregroundMark x1="69526" y1="10417" x2="69526" y2="10417"/>
                        <a14:foregroundMark x1="72794" y1="12437" x2="72794" y2="12437"/>
                        <a14:foregroundMark x1="74918" y1="15341" x2="74918" y2="15341"/>
                        <a14:foregroundMark x1="76879" y1="16982" x2="76879" y2="16982"/>
                        <a14:foregroundMark x1="78431" y1="19697" x2="78431" y2="19697"/>
                        <a14:foregroundMark x1="82598" y1="22033" x2="82598" y2="22033"/>
                        <a14:foregroundMark x1="84722" y1="26578" x2="84722" y2="26578"/>
                        <a14:foregroundMark x1="88235" y1="33649" x2="88235" y2="33649"/>
                        <a14:foregroundMark x1="88235" y1="37689" x2="88235" y2="37689"/>
                        <a14:foregroundMark x1="88235" y1="42424" x2="88235" y2="42424"/>
                        <a14:foregroundMark x1="88644" y1="48485" x2="88644" y2="48485"/>
                        <a14:foregroundMark x1="10458" y1="33523" x2="10458" y2="33523"/>
                        <a14:foregroundMark x1="10294" y1="32134" x2="10294" y2="32134"/>
                        <a14:foregroundMark x1="9804" y1="34154" x2="9804" y2="34154"/>
                        <a14:foregroundMark x1="9804" y1="36490" x2="9804" y2="36490"/>
                        <a14:foregroundMark x1="8742" y1="37184" x2="8742" y2="37184"/>
                        <a14:foregroundMark x1="8088" y1="39899" x2="8088" y2="39899"/>
                        <a14:foregroundMark x1="8497" y1="44571" x2="8333" y2="45076"/>
                        <a14:foregroundMark x1="8987" y1="45960" x2="8987" y2="45960"/>
                        <a14:foregroundMark x1="8987" y1="46780" x2="8987" y2="46780"/>
                        <a14:foregroundMark x1="8987" y1="47601" x2="8987" y2="47601"/>
                        <a14:foregroundMark x1="8987" y1="48295" x2="8987" y2="48295"/>
                        <a14:foregroundMark x1="8742" y1="49116" x2="8742" y2="49116"/>
                        <a14:foregroundMark x1="8742" y1="42424" x2="8742" y2="42424"/>
                        <a14:foregroundMark x1="7843" y1="42045" x2="7843" y2="42045"/>
                        <a14:foregroundMark x1="8333" y1="40404" x2="8333" y2="40404"/>
                        <a14:foregroundMark x1="9641" y1="36490" x2="9641" y2="36490"/>
                        <a14:foregroundMark x1="50980" y1="47601" x2="50980" y2="47601"/>
                        <a14:backgroundMark x1="59232" y1="5745" x2="59232" y2="5745"/>
                        <a14:backgroundMark x1="55964" y1="6566" x2="55964" y2="6566"/>
                        <a14:backgroundMark x1="52941" y1="6881" x2="52941" y2="6881"/>
                        <a14:backgroundMark x1="48366" y1="7071" x2="48366" y2="7071"/>
                        <a14:backgroundMark x1="45588" y1="7576" x2="45588" y2="7576"/>
                        <a14:backgroundMark x1="38399" y1="8775" x2="38399" y2="8775"/>
                        <a14:backgroundMark x1="40359" y1="8081" x2="40359" y2="8081"/>
                        <a14:backgroundMark x1="42075" y1="6755" x2="42075" y2="6755"/>
                        <a14:backgroundMark x1="54657" y1="8396" x2="54657" y2="8396"/>
                        <a14:backgroundMark x1="55964" y1="8586" x2="55964" y2="8586"/>
                        <a14:backgroundMark x1="56618" y1="7891" x2="56618" y2="7891"/>
                        <a14:backgroundMark x1="64461" y1="8081" x2="64461" y2="8081"/>
                        <a14:backgroundMark x1="65768" y1="10101" x2="65768" y2="10101"/>
                        <a14:backgroundMark x1="67565" y1="10290" x2="67565" y2="10290"/>
                        <a14:backgroundMark x1="69036" y1="10922" x2="69036" y2="10922"/>
                        <a14:backgroundMark x1="73611" y1="14457" x2="73611" y2="14457"/>
                        <a14:backgroundMark x1="75408" y1="17361" x2="75408" y2="17361"/>
                        <a14:backgroundMark x1="74101" y1="17487" x2="74101" y2="17487"/>
                        <a14:backgroundMark x1="79739" y1="21717" x2="79739" y2="21717"/>
                        <a14:backgroundMark x1="81699" y1="25442" x2="81699" y2="25442"/>
                        <a14:backgroundMark x1="20507" y1="20202" x2="20507" y2="20202"/>
                        <a14:backgroundMark x1="21160" y1="18687" x2="21160" y2="18687"/>
                        <a14:backgroundMark x1="20915" y1="17992" x2="20915" y2="17992"/>
                        <a14:backgroundMark x1="20261" y1="17487" x2="20261" y2="17487"/>
                        <a14:backgroundMark x1="18137" y1="22538" x2="18137" y2="22538"/>
                        <a14:backgroundMark x1="16585" y1="25063" x2="16585" y2="25063"/>
                        <a14:backgroundMark x1="15033" y1="26452" x2="15033" y2="26452"/>
                        <a14:backgroundMark x1="15033" y1="27967" x2="15033" y2="27967"/>
                        <a14:backgroundMark x1="12255" y1="31629" x2="12255" y2="31629"/>
                        <a14:backgroundMark x1="9641" y1="34154" x2="9641" y2="34154"/>
                        <a14:backgroundMark x1="9641" y1="37689" x2="9641" y2="37689"/>
                        <a14:backgroundMark x1="8497" y1="40404" x2="8497" y2="40404"/>
                        <a14:backgroundMark x1="7435" y1="43056" x2="7435" y2="43056"/>
                        <a14:backgroundMark x1="87173" y1="63131" x2="87173" y2="63131"/>
                        <a14:backgroundMark x1="81454" y1="73043" x2="81454" y2="73043"/>
                        <a14:backgroundMark x1="74510" y1="79293" x2="74510" y2="79293"/>
                        <a14:backgroundMark x1="74918" y1="78598" x2="74918" y2="78598"/>
                        <a14:backgroundMark x1="82598" y1="72222" x2="82598" y2="72222"/>
                        <a14:backgroundMark x1="86683" y1="63131" x2="86683" y2="63131"/>
                        <a14:backgroundMark x1="86683" y1="62121" x2="86683" y2="621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933" b="-1"/>
          <a:stretch/>
        </p:blipFill>
        <p:spPr>
          <a:xfrm>
            <a:off x="51435" y="-46226"/>
            <a:ext cx="518922" cy="715799"/>
          </a:xfrm>
          <a:prstGeom prst="rect">
            <a:avLst/>
          </a:prstGeom>
        </p:spPr>
      </p:pic>
      <p:graphicFrame>
        <p:nvGraphicFramePr>
          <p:cNvPr id="19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057115"/>
              </p:ext>
            </p:extLst>
          </p:nvPr>
        </p:nvGraphicFramePr>
        <p:xfrm>
          <a:off x="310896" y="836712"/>
          <a:ext cx="5472608" cy="576064"/>
        </p:xfrm>
        <a:graphic>
          <a:graphicData uri="http://schemas.openxmlformats.org/drawingml/2006/table">
            <a:tbl>
              <a:tblPr/>
              <a:tblGrid>
                <a:gridCol w="1656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Enero - Octubre 2019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Enero - Octubre 2018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Enero - Octubre 2019 vs 2018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5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5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-8%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54902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ítulo 1"/>
          <p:cNvSpPr txBox="1">
            <a:spLocks/>
          </p:cNvSpPr>
          <p:nvPr/>
        </p:nvSpPr>
        <p:spPr>
          <a:xfrm>
            <a:off x="3496939" y="66690"/>
            <a:ext cx="216193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MX"/>
            </a:defPPr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MX" dirty="0"/>
              <a:t>HOMICIDIO DOLOSO</a:t>
            </a:r>
            <a:br>
              <a:rPr lang="es-MX" dirty="0"/>
            </a:br>
            <a:r>
              <a:rPr lang="es-MX" sz="1200" dirty="0"/>
              <a:t>ENERO – OCTUBRE 2019</a:t>
            </a:r>
          </a:p>
        </p:txBody>
      </p:sp>
      <p:sp>
        <p:nvSpPr>
          <p:cNvPr id="12" name="7 CuadroTexto"/>
          <p:cNvSpPr txBox="1"/>
          <p:nvPr/>
        </p:nvSpPr>
        <p:spPr>
          <a:xfrm>
            <a:off x="6876256" y="149309"/>
            <a:ext cx="2233786" cy="40011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410751"/>
            <a:r>
              <a:rPr lang="es-MX" sz="2000" kern="0" dirty="0">
                <a:solidFill>
                  <a:srgbClr val="003366"/>
                </a:solidFill>
                <a:latin typeface="Helvetica" panose="020B0604020202030204" pitchFamily="34" charset="0"/>
                <a:sym typeface="Helvetica Light"/>
              </a:rPr>
              <a:t>QUINTANA ROO</a:t>
            </a:r>
          </a:p>
        </p:txBody>
      </p:sp>
      <p:graphicFrame>
        <p:nvGraphicFramePr>
          <p:cNvPr id="14" name="1 Gráfico"/>
          <p:cNvGraphicFramePr>
            <a:graphicFrameLocks/>
          </p:cNvGraphicFramePr>
          <p:nvPr/>
        </p:nvGraphicFramePr>
        <p:xfrm>
          <a:off x="-2041" y="3563353"/>
          <a:ext cx="9148082" cy="3106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27927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6876256" y="149309"/>
            <a:ext cx="2233786" cy="40011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410751"/>
            <a:r>
              <a:rPr lang="es-MX" sz="2000" kern="0" dirty="0">
                <a:solidFill>
                  <a:srgbClr val="003366"/>
                </a:solidFill>
                <a:latin typeface="Helvetica" panose="020B0604020202030204" pitchFamily="34" charset="0"/>
                <a:sym typeface="Helvetica Light"/>
              </a:rPr>
              <a:t>BENITO JUÁREZ</a:t>
            </a:r>
          </a:p>
        </p:txBody>
      </p:sp>
      <p:sp>
        <p:nvSpPr>
          <p:cNvPr id="9" name="14 Marcador de número de diapositiva"/>
          <p:cNvSpPr txBox="1">
            <a:spLocks/>
          </p:cNvSpPr>
          <p:nvPr/>
        </p:nvSpPr>
        <p:spPr>
          <a:xfrm>
            <a:off x="4355976" y="6597352"/>
            <a:ext cx="3600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DE459F7-6038-4738-9B60-D363DB42978F}" type="slidenum">
              <a:rPr lang="es-MX" sz="90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</a:rPr>
              <a:pPr algn="ctr"/>
              <a:t>7</a:t>
            </a:fld>
            <a:endParaRPr lang="es-MX" sz="9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anose="020F0502020204030204" pitchFamily="34" charset="0"/>
            </a:endParaRPr>
          </a:p>
        </p:txBody>
      </p:sp>
      <p:sp>
        <p:nvSpPr>
          <p:cNvPr id="12" name="2 Título"/>
          <p:cNvSpPr txBox="1">
            <a:spLocks/>
          </p:cNvSpPr>
          <p:nvPr/>
        </p:nvSpPr>
        <p:spPr>
          <a:xfrm>
            <a:off x="3256479" y="-5318"/>
            <a:ext cx="255903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MX"/>
            </a:defPPr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MX" dirty="0"/>
              <a:t>INCIDENCIA DELICTIVA</a:t>
            </a:r>
          </a:p>
          <a:p>
            <a:r>
              <a:rPr lang="es-MX" sz="1200" dirty="0"/>
              <a:t>Periodo: Enero – Octubre 2018 - 2019</a:t>
            </a: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98" b="89899" l="7843" r="89951">
                        <a14:foregroundMark x1="66422" y1="22917" x2="66422" y2="22917"/>
                        <a14:foregroundMark x1="41176" y1="23548" x2="41176" y2="23548"/>
                        <a14:foregroundMark x1="41667" y1="21212" x2="41667" y2="21212"/>
                        <a14:foregroundMark x1="33333" y1="22917" x2="33333" y2="22917"/>
                        <a14:foregroundMark x1="15686" y1="28788" x2="15686" y2="28788"/>
                        <a14:foregroundMark x1="18546" y1="25253" x2="18546" y2="25253"/>
                        <a14:foregroundMark x1="17484" y1="27083" x2="17484" y2="27083"/>
                        <a14:foregroundMark x1="21814" y1="21528" x2="22222" y2="21023"/>
                        <a14:foregroundMark x1="28350" y1="17992" x2="28350" y2="17992"/>
                        <a14:foregroundMark x1="37092" y1="12942" x2="37092" y2="12942"/>
                        <a14:foregroundMark x1="32026" y1="11427" x2="32026" y2="11427"/>
                        <a14:foregroundMark x1="42729" y1="10922" x2="42729" y2="10922"/>
                        <a14:foregroundMark x1="59232" y1="13447" x2="59232" y2="13447"/>
                        <a14:foregroundMark x1="62500" y1="12121" x2="62500" y2="12121"/>
                        <a14:foregroundMark x1="63154" y1="9407" x2="63154" y2="9407"/>
                        <a14:foregroundMark x1="58415" y1="8586" x2="58415" y2="8586"/>
                        <a14:foregroundMark x1="52124" y1="11111" x2="52124" y2="11111"/>
                        <a14:foregroundMark x1="49510" y1="8586" x2="49510" y2="8586"/>
                        <a14:foregroundMark x1="39706" y1="10922" x2="39706" y2="10922"/>
                        <a14:foregroundMark x1="34232" y1="10290" x2="34232" y2="10290"/>
                        <a14:foregroundMark x1="34886" y1="8775" x2="34886" y2="8775"/>
                        <a14:foregroundMark x1="23121" y1="17677" x2="23121" y2="17677"/>
                        <a14:foregroundMark x1="19608" y1="20896" x2="19608" y2="20896"/>
                        <a14:foregroundMark x1="35539" y1="12942" x2="35539" y2="12942"/>
                        <a14:foregroundMark x1="32925" y1="11806" x2="32925" y2="11806"/>
                        <a14:foregroundMark x1="24428" y1="13952" x2="24428" y2="13952"/>
                        <a14:foregroundMark x1="23366" y1="20013" x2="23366" y2="20013"/>
                        <a14:foregroundMark x1="16585" y1="28283" x2="16585" y2="28283"/>
                        <a14:foregroundMark x1="14869" y1="30303" x2="14869" y2="30303"/>
                        <a14:foregroundMark x1="12908" y1="33333" x2="12908" y2="33333"/>
                        <a14:foregroundMark x1="11356" y1="36869" x2="11356" y2="36869"/>
                        <a14:foregroundMark x1="11111" y1="40404" x2="11111" y2="40404"/>
                        <a14:foregroundMark x1="11111" y1="43056" x2="11111" y2="43056"/>
                        <a14:foregroundMark x1="10458" y1="52652" x2="10458" y2="52652"/>
                        <a14:foregroundMark x1="43137" y1="51136" x2="43137" y2="51136"/>
                        <a14:foregroundMark x1="54657" y1="53157" x2="54657" y2="53157"/>
                        <a14:foregroundMark x1="55147" y1="48106" x2="55147" y2="48106"/>
                        <a14:foregroundMark x1="49918" y1="45265" x2="49918" y2="45265"/>
                        <a14:foregroundMark x1="45752" y1="46970" x2="45752" y2="46970"/>
                        <a14:foregroundMark x1="47304" y1="54040" x2="47304" y2="54040"/>
                        <a14:foregroundMark x1="53186" y1="57891" x2="53186" y2="57891"/>
                        <a14:foregroundMark x1="49510" y1="58586" x2="49510" y2="58586"/>
                        <a14:foregroundMark x1="61029" y1="60606" x2="61029" y2="60606"/>
                        <a14:foregroundMark x1="49265" y1="62942" x2="49265" y2="62942"/>
                        <a14:foregroundMark x1="44444" y1="59217" x2="44444" y2="59217"/>
                        <a14:foregroundMark x1="38807" y1="56881" x2="38807" y2="56881"/>
                        <a14:foregroundMark x1="39052" y1="52146" x2="39052" y2="52146"/>
                        <a14:foregroundMark x1="40114" y1="50505" x2="40114" y2="50505"/>
                        <a14:foregroundMark x1="40114" y1="47980" x2="40114" y2="47980"/>
                        <a14:foregroundMark x1="42729" y1="47096" x2="42729" y2="47096"/>
                        <a14:foregroundMark x1="46650" y1="45076" x2="46650" y2="45076"/>
                        <a14:foregroundMark x1="57925" y1="47285" x2="57925" y2="47285"/>
                        <a14:foregroundMark x1="58170" y1="51326" x2="58170" y2="51326"/>
                        <a14:foregroundMark x1="58170" y1="55871" x2="58170" y2="55871"/>
                        <a14:foregroundMark x1="50980" y1="61932" x2="50980" y2="61932"/>
                        <a14:foregroundMark x1="50163" y1="63447" x2="50163" y2="63447"/>
                        <a14:foregroundMark x1="74755" y1="78409" x2="74755" y2="78409"/>
                        <a14:foregroundMark x1="81944" y1="72348" x2="81944" y2="72348"/>
                        <a14:foregroundMark x1="86683" y1="62626" x2="86683" y2="62626"/>
                        <a14:foregroundMark x1="85621" y1="50631" x2="85621" y2="50631"/>
                        <a14:foregroundMark x1="86029" y1="39710" x2="86029" y2="39710"/>
                        <a14:foregroundMark x1="86029" y1="39710" x2="86029" y2="39710"/>
                        <a14:foregroundMark x1="83905" y1="34848" x2="83905" y2="34848"/>
                        <a14:foregroundMark x1="81454" y1="29609" x2="81454" y2="29609"/>
                        <a14:foregroundMark x1="79085" y1="27778" x2="79085" y2="27778"/>
                        <a14:foregroundMark x1="77533" y1="25063" x2="77533" y2="25063"/>
                        <a14:foregroundMark x1="73856" y1="21907" x2="73856" y2="21907"/>
                        <a14:foregroundMark x1="72794" y1="20013" x2="72794" y2="20013"/>
                        <a14:foregroundMark x1="70588" y1="18687" x2="70588" y2="18687"/>
                        <a14:foregroundMark x1="64461" y1="14646" x2="64461" y2="14646"/>
                        <a14:foregroundMark x1="67974" y1="12942" x2="67974" y2="12942"/>
                        <a14:foregroundMark x1="69526" y1="14331" x2="69526" y2="14331"/>
                        <a14:foregroundMark x1="69526" y1="16162" x2="69526" y2="16162"/>
                        <a14:foregroundMark x1="72549" y1="17677" x2="72549" y2="17677"/>
                        <a14:foregroundMark x1="74918" y1="20013" x2="74918" y2="20013"/>
                        <a14:foregroundMark x1="77533" y1="20896" x2="77533" y2="20896"/>
                        <a14:foregroundMark x1="78023" y1="23422" x2="78023" y2="23422"/>
                        <a14:foregroundMark x1="80801" y1="26957" x2="80801" y2="26957"/>
                        <a14:foregroundMark x1="81944" y1="28093" x2="81944" y2="28093"/>
                        <a14:foregroundMark x1="83252" y1="28977" x2="83252" y2="28977"/>
                        <a14:foregroundMark x1="84069" y1="29798" x2="84069" y2="29798"/>
                        <a14:foregroundMark x1="84722" y1="31313" x2="84722" y2="31313"/>
                        <a14:foregroundMark x1="84722" y1="31629" x2="84722" y2="31629"/>
                        <a14:foregroundMark x1="84722" y1="33523" x2="84722" y2="34028"/>
                        <a14:foregroundMark x1="84967" y1="35669" x2="84967" y2="35669"/>
                        <a14:foregroundMark x1="84967" y1="37374" x2="84967" y2="37374"/>
                        <a14:foregroundMark x1="85866" y1="38889" x2="85866" y2="38889"/>
                        <a14:foregroundMark x1="86275" y1="41035" x2="86275" y2="41035"/>
                        <a14:foregroundMark x1="86520" y1="42045" x2="86520" y2="42045"/>
                        <a14:foregroundMark x1="86928" y1="44571" x2="86928" y2="44571"/>
                        <a14:foregroundMark x1="85866" y1="43245" x2="85866" y2="43245"/>
                        <a14:foregroundMark x1="86683" y1="43939" x2="86683" y2="43939"/>
                        <a14:foregroundMark x1="87173" y1="46591" x2="87173" y2="46591"/>
                        <a14:foregroundMark x1="86928" y1="45581" x2="86928" y2="45581"/>
                        <a14:foregroundMark x1="87173" y1="47790" x2="87173" y2="47790"/>
                        <a14:foregroundMark x1="87173" y1="48801" x2="87173" y2="48801"/>
                        <a14:foregroundMark x1="87173" y1="51136" x2="87173" y2="51136"/>
                        <a14:foregroundMark x1="87173" y1="52336" x2="87173" y2="52336"/>
                        <a14:foregroundMark x1="87173" y1="53346" x2="87173" y2="53346"/>
                        <a14:foregroundMark x1="86928" y1="54040" x2="86928" y2="54040"/>
                        <a14:foregroundMark x1="86683" y1="55556" x2="86683" y2="55556"/>
                        <a14:foregroundMark x1="88644" y1="52652" x2="88644" y2="52652"/>
                        <a14:foregroundMark x1="88644" y1="50505" x2="88644" y2="50505"/>
                        <a14:foregroundMark x1="88644" y1="46970" x2="88644" y2="46970"/>
                        <a14:foregroundMark x1="87582" y1="40909" x2="87582" y2="40909"/>
                        <a14:foregroundMark x1="87827" y1="36679" x2="87827" y2="36679"/>
                        <a14:foregroundMark x1="86683" y1="34848" x2="86683" y2="34848"/>
                        <a14:foregroundMark x1="85621" y1="33018" x2="85621" y2="33018"/>
                        <a14:foregroundMark x1="85621" y1="31313" x2="85621" y2="31313"/>
                        <a14:foregroundMark x1="85621" y1="29104" x2="85621" y2="29104"/>
                        <a14:foregroundMark x1="82353" y1="26578" x2="82353" y2="26578"/>
                        <a14:foregroundMark x1="79493" y1="24937" x2="79493" y2="24937"/>
                        <a14:foregroundMark x1="77124" y1="25253" x2="77124" y2="25253"/>
                        <a14:foregroundMark x1="77124" y1="20202" x2="77124" y2="20202"/>
                        <a14:foregroundMark x1="70343" y1="14962" x2="70343" y2="14962"/>
                        <a14:foregroundMark x1="67565" y1="14962" x2="67565" y2="14962"/>
                        <a14:foregroundMark x1="66422" y1="10417" x2="67729" y2="10417"/>
                        <a14:foregroundMark x1="65605" y1="9091" x2="65605" y2="9091"/>
                        <a14:foregroundMark x1="61846" y1="8586" x2="61846" y2="8586"/>
                        <a14:foregroundMark x1="58415" y1="7765" x2="58415" y2="7765"/>
                        <a14:foregroundMark x1="54248" y1="8902" x2="54248" y2="8902"/>
                        <a14:foregroundMark x1="54902" y1="8396" x2="54902" y2="8396"/>
                        <a14:foregroundMark x1="55801" y1="7260" x2="55801" y2="7260"/>
                        <a14:foregroundMark x1="49673" y1="7260" x2="49673" y2="7260"/>
                        <a14:foregroundMark x1="52288" y1="7386" x2="52288" y2="7386"/>
                        <a14:foregroundMark x1="47304" y1="8081" x2="47304" y2="8081"/>
                        <a14:foregroundMark x1="44690" y1="8270" x2="44690" y2="8270"/>
                        <a14:foregroundMark x1="42729" y1="8270" x2="42729" y2="8270"/>
                        <a14:foregroundMark x1="42484" y1="8081" x2="42484" y2="8081"/>
                        <a14:foregroundMark x1="42484" y1="7891" x2="42484" y2="7891"/>
                        <a14:foregroundMark x1="39706" y1="6881" x2="39706" y2="6881"/>
                        <a14:foregroundMark x1="37255" y1="7260" x2="37255" y2="7260"/>
                        <a14:foregroundMark x1="43791" y1="7386" x2="45343" y2="7765"/>
                        <a14:foregroundMark x1="50572" y1="7260" x2="50572" y2="7260"/>
                        <a14:foregroundMark x1="33987" y1="10101" x2="33987" y2="10101"/>
                        <a14:foregroundMark x1="31863" y1="10417" x2="31863" y2="10417"/>
                        <a14:foregroundMark x1="29003" y1="11301" x2="29003" y2="11301"/>
                        <a14:foregroundMark x1="27042" y1="11616" x2="27042" y2="11616"/>
                        <a14:foregroundMark x1="25082" y1="13131" x2="25082" y2="13131"/>
                        <a14:foregroundMark x1="22467" y1="16162" x2="22467" y2="16162"/>
                        <a14:foregroundMark x1="20507" y1="15657" x2="20507" y2="15657"/>
                        <a14:foregroundMark x1="19444" y1="18182" x2="19444" y2="18182"/>
                        <a14:foregroundMark x1="17484" y1="19697" x2="17484" y2="19697"/>
                        <a14:foregroundMark x1="16830" y1="21528" x2="16830" y2="21528"/>
                        <a14:foregroundMark x1="16830" y1="23422" x2="16830" y2="23422"/>
                        <a14:foregroundMark x1="13725" y1="26957" x2="13725" y2="26957"/>
                        <a14:foregroundMark x1="12418" y1="29609" x2="12418" y2="29609"/>
                        <a14:foregroundMark x1="14379" y1="26073" x2="14379" y2="26073"/>
                        <a14:foregroundMark x1="11111" y1="30997" x2="11111" y2="30997"/>
                        <a14:foregroundMark x1="10948" y1="34154" x2="10948" y2="34154"/>
                        <a14:foregroundMark x1="10948" y1="35669" x2="10948" y2="35669"/>
                        <a14:foregroundMark x1="10703" y1="37879" x2="10703" y2="37879"/>
                        <a14:foregroundMark x1="8742" y1="39899" x2="8742" y2="39899"/>
                        <a14:foregroundMark x1="9641" y1="45265" x2="9641" y2="45265"/>
                        <a14:foregroundMark x1="10703" y1="44760" x2="10703" y2="44760"/>
                        <a14:foregroundMark x1="10294" y1="47980" x2="10294" y2="47980"/>
                        <a14:foregroundMark x1="9395" y1="49621" x2="9395" y2="49621"/>
                        <a14:foregroundMark x1="9395" y1="50821" x2="9395" y2="50821"/>
                        <a14:foregroundMark x1="10049" y1="53157" x2="10049" y2="53157"/>
                        <a14:foregroundMark x1="9804" y1="55366" x2="9804" y2="55366"/>
                        <a14:foregroundMark x1="10458" y1="55871" x2="10458" y2="55871"/>
                        <a14:foregroundMark x1="10948" y1="57891" x2="10948" y2="57891"/>
                        <a14:foregroundMark x1="10948" y1="58207" x2="10948" y2="58207"/>
                        <a14:foregroundMark x1="10948" y1="59091" x2="10948" y2="60732"/>
                        <a14:foregroundMark x1="11356" y1="60417" x2="11356" y2="60417"/>
                        <a14:foregroundMark x1="9804" y1="56061" x2="9804" y2="56061"/>
                        <a14:foregroundMark x1="10294" y1="57386" x2="10294" y2="57386"/>
                        <a14:foregroundMark x1="9804" y1="53662" x2="9804" y2="53662"/>
                        <a14:foregroundMark x1="9804" y1="52146" x2="9804" y2="52146"/>
                        <a14:foregroundMark x1="9641" y1="48801" x2="9641" y2="48801"/>
                        <a14:foregroundMark x1="9395" y1="43561" x2="9395" y2="43561"/>
                        <a14:foregroundMark x1="9395" y1="41540" x2="9395" y2="41540"/>
                        <a14:foregroundMark x1="88889" y1="43561" x2="88889" y2="43561"/>
                        <a14:foregroundMark x1="87582" y1="40025" x2="87582" y2="40025"/>
                        <a14:foregroundMark x1="86520" y1="36174" x2="86520" y2="36174"/>
                        <a14:foregroundMark x1="84967" y1="32639" x2="84967" y2="32639"/>
                        <a14:foregroundMark x1="84314" y1="27083" x2="84314" y2="27083"/>
                        <a14:foregroundMark x1="80147" y1="25568" x2="80147" y2="25568"/>
                        <a14:foregroundMark x1="78431" y1="23737" x2="78431" y2="23737"/>
                        <a14:foregroundMark x1="78676" y1="22033" x2="78676" y2="22033"/>
                        <a14:foregroundMark x1="76716" y1="18687" x2="76716" y2="18687"/>
                        <a14:foregroundMark x1="75163" y1="17992" x2="75163" y2="17992"/>
                        <a14:foregroundMark x1="72304" y1="14836" x2="72304" y2="14836"/>
                        <a14:foregroundMark x1="70588" y1="12942" x2="70588" y2="12942"/>
                        <a14:foregroundMark x1="71650" y1="13952" x2="71650" y2="13952"/>
                        <a14:foregroundMark x1="72304" y1="15467" x2="72304" y2="15467"/>
                        <a14:foregroundMark x1="75817" y1="19508" x2="75817" y2="19508"/>
                        <a14:foregroundMark x1="79330" y1="22538" x2="79330" y2="22538"/>
                        <a14:foregroundMark x1="80637" y1="23043" x2="80637" y2="23043"/>
                        <a14:foregroundMark x1="82353" y1="23737" x2="82353" y2="23737"/>
                        <a14:foregroundMark x1="83252" y1="26073" x2="83252" y2="26073"/>
                        <a14:foregroundMark x1="87337" y1="30492" x2="87337" y2="30492"/>
                        <a14:foregroundMark x1="87582" y1="35669" x2="87582" y2="36174"/>
                        <a14:foregroundMark x1="89297" y1="43750" x2="89297" y2="43750"/>
                        <a14:foregroundMark x1="55147" y1="59596" x2="55147" y2="59596"/>
                        <a14:foregroundMark x1="31618" y1="9091" x2="31618" y2="9091"/>
                        <a14:foregroundMark x1="36193" y1="7386" x2="36193" y2="7386"/>
                        <a14:foregroundMark x1="37092" y1="6250" x2="37092" y2="6250"/>
                        <a14:foregroundMark x1="43382" y1="6250" x2="43382" y2="6250"/>
                        <a14:foregroundMark x1="46895" y1="6061" x2="46895" y2="6061"/>
                        <a14:foregroundMark x1="48366" y1="5871" x2="48366" y2="5871"/>
                        <a14:foregroundMark x1="51225" y1="5745" x2="51225" y2="5745"/>
                        <a14:foregroundMark x1="55801" y1="5745" x2="55801" y2="5745"/>
                        <a14:foregroundMark x1="61193" y1="7071" x2="61193" y2="7071"/>
                        <a14:foregroundMark x1="59069" y1="6061" x2="59069" y2="6061"/>
                        <a14:foregroundMark x1="64297" y1="6755" x2="64297" y2="6755"/>
                        <a14:foregroundMark x1="67320" y1="8270" x2="67320" y2="8270"/>
                        <a14:foregroundMark x1="69526" y1="10417" x2="69526" y2="10417"/>
                        <a14:foregroundMark x1="72794" y1="12437" x2="72794" y2="12437"/>
                        <a14:foregroundMark x1="74918" y1="15341" x2="74918" y2="15341"/>
                        <a14:foregroundMark x1="76879" y1="16982" x2="76879" y2="16982"/>
                        <a14:foregroundMark x1="78431" y1="19697" x2="78431" y2="19697"/>
                        <a14:foregroundMark x1="82598" y1="22033" x2="82598" y2="22033"/>
                        <a14:foregroundMark x1="84722" y1="26578" x2="84722" y2="26578"/>
                        <a14:foregroundMark x1="88235" y1="33649" x2="88235" y2="33649"/>
                        <a14:foregroundMark x1="88235" y1="37689" x2="88235" y2="37689"/>
                        <a14:foregroundMark x1="88235" y1="42424" x2="88235" y2="42424"/>
                        <a14:foregroundMark x1="88644" y1="48485" x2="88644" y2="48485"/>
                        <a14:foregroundMark x1="10458" y1="33523" x2="10458" y2="33523"/>
                        <a14:foregroundMark x1="10294" y1="32134" x2="10294" y2="32134"/>
                        <a14:foregroundMark x1="9804" y1="34154" x2="9804" y2="34154"/>
                        <a14:foregroundMark x1="9804" y1="36490" x2="9804" y2="36490"/>
                        <a14:foregroundMark x1="8742" y1="37184" x2="8742" y2="37184"/>
                        <a14:foregroundMark x1="8088" y1="39899" x2="8088" y2="39899"/>
                        <a14:foregroundMark x1="8497" y1="44571" x2="8333" y2="45076"/>
                        <a14:foregroundMark x1="8987" y1="45960" x2="8987" y2="45960"/>
                        <a14:foregroundMark x1="8987" y1="46780" x2="8987" y2="46780"/>
                        <a14:foregroundMark x1="8987" y1="47601" x2="8987" y2="47601"/>
                        <a14:foregroundMark x1="8987" y1="48295" x2="8987" y2="48295"/>
                        <a14:foregroundMark x1="8742" y1="49116" x2="8742" y2="49116"/>
                        <a14:foregroundMark x1="8742" y1="42424" x2="8742" y2="42424"/>
                        <a14:foregroundMark x1="7843" y1="42045" x2="7843" y2="42045"/>
                        <a14:foregroundMark x1="8333" y1="40404" x2="8333" y2="40404"/>
                        <a14:foregroundMark x1="9641" y1="36490" x2="9641" y2="36490"/>
                        <a14:foregroundMark x1="50980" y1="47601" x2="50980" y2="47601"/>
                        <a14:backgroundMark x1="59232" y1="5745" x2="59232" y2="5745"/>
                        <a14:backgroundMark x1="55964" y1="6566" x2="55964" y2="6566"/>
                        <a14:backgroundMark x1="52941" y1="6881" x2="52941" y2="6881"/>
                        <a14:backgroundMark x1="48366" y1="7071" x2="48366" y2="7071"/>
                        <a14:backgroundMark x1="45588" y1="7576" x2="45588" y2="7576"/>
                        <a14:backgroundMark x1="38399" y1="8775" x2="38399" y2="8775"/>
                        <a14:backgroundMark x1="40359" y1="8081" x2="40359" y2="8081"/>
                        <a14:backgroundMark x1="42075" y1="6755" x2="42075" y2="6755"/>
                        <a14:backgroundMark x1="54657" y1="8396" x2="54657" y2="8396"/>
                        <a14:backgroundMark x1="55964" y1="8586" x2="55964" y2="8586"/>
                        <a14:backgroundMark x1="56618" y1="7891" x2="56618" y2="7891"/>
                        <a14:backgroundMark x1="64461" y1="8081" x2="64461" y2="8081"/>
                        <a14:backgroundMark x1="65768" y1="10101" x2="65768" y2="10101"/>
                        <a14:backgroundMark x1="67565" y1="10290" x2="67565" y2="10290"/>
                        <a14:backgroundMark x1="69036" y1="10922" x2="69036" y2="10922"/>
                        <a14:backgroundMark x1="73611" y1="14457" x2="73611" y2="14457"/>
                        <a14:backgroundMark x1="75408" y1="17361" x2="75408" y2="17361"/>
                        <a14:backgroundMark x1="74101" y1="17487" x2="74101" y2="17487"/>
                        <a14:backgroundMark x1="79739" y1="21717" x2="79739" y2="21717"/>
                        <a14:backgroundMark x1="81699" y1="25442" x2="81699" y2="25442"/>
                        <a14:backgroundMark x1="20507" y1="20202" x2="20507" y2="20202"/>
                        <a14:backgroundMark x1="21160" y1="18687" x2="21160" y2="18687"/>
                        <a14:backgroundMark x1="20915" y1="17992" x2="20915" y2="17992"/>
                        <a14:backgroundMark x1="20261" y1="17487" x2="20261" y2="17487"/>
                        <a14:backgroundMark x1="18137" y1="22538" x2="18137" y2="22538"/>
                        <a14:backgroundMark x1="16585" y1="25063" x2="16585" y2="25063"/>
                        <a14:backgroundMark x1="15033" y1="26452" x2="15033" y2="26452"/>
                        <a14:backgroundMark x1="15033" y1="27967" x2="15033" y2="27967"/>
                        <a14:backgroundMark x1="12255" y1="31629" x2="12255" y2="31629"/>
                        <a14:backgroundMark x1="9641" y1="34154" x2="9641" y2="34154"/>
                        <a14:backgroundMark x1="9641" y1="37689" x2="9641" y2="37689"/>
                        <a14:backgroundMark x1="8497" y1="40404" x2="8497" y2="40404"/>
                        <a14:backgroundMark x1="7435" y1="43056" x2="7435" y2="43056"/>
                        <a14:backgroundMark x1="87173" y1="63131" x2="87173" y2="63131"/>
                        <a14:backgroundMark x1="81454" y1="73043" x2="81454" y2="73043"/>
                        <a14:backgroundMark x1="74510" y1="79293" x2="74510" y2="79293"/>
                        <a14:backgroundMark x1="74918" y1="78598" x2="74918" y2="78598"/>
                        <a14:backgroundMark x1="82598" y1="72222" x2="82598" y2="72222"/>
                        <a14:backgroundMark x1="86683" y1="63131" x2="86683" y2="63131"/>
                        <a14:backgroundMark x1="86683" y1="62121" x2="86683" y2="621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933" b="-1"/>
          <a:stretch/>
        </p:blipFill>
        <p:spPr>
          <a:xfrm>
            <a:off x="51435" y="-46226"/>
            <a:ext cx="518922" cy="71579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CA92ACC-D774-4849-8B0A-C7F8925643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178" y="1971670"/>
            <a:ext cx="7011596" cy="4583400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BF0C1BB0-E171-4602-BC55-B39EC9C076C3}"/>
              </a:ext>
            </a:extLst>
          </p:cNvPr>
          <p:cNvSpPr txBox="1"/>
          <p:nvPr/>
        </p:nvSpPr>
        <p:spPr>
          <a:xfrm>
            <a:off x="1043608" y="806497"/>
            <a:ext cx="64757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En el municipio de Benito Juárez, en el periodo que comprende de enero a la fecha, se ha logrado una significativa reducción del 31% en el delito de homicidio doloso con respecto al año anterior.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8575424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Marcador de número de diapositiva"/>
          <p:cNvSpPr txBox="1">
            <a:spLocks/>
          </p:cNvSpPr>
          <p:nvPr/>
        </p:nvSpPr>
        <p:spPr>
          <a:xfrm>
            <a:off x="4355976" y="6597352"/>
            <a:ext cx="3600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DE459F7-6038-4738-9B60-D363DB42978F}" type="slidenum">
              <a:rPr lang="es-MX" sz="90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</a:rPr>
              <a:pPr algn="ctr"/>
              <a:t>8</a:t>
            </a:fld>
            <a:endParaRPr lang="es-MX" sz="9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anose="020F0502020204030204" pitchFamily="34" charset="0"/>
            </a:endParaRPr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98" b="89899" l="7843" r="89951">
                        <a14:foregroundMark x1="66422" y1="22917" x2="66422" y2="22917"/>
                        <a14:foregroundMark x1="41176" y1="23548" x2="41176" y2="23548"/>
                        <a14:foregroundMark x1="41667" y1="21212" x2="41667" y2="21212"/>
                        <a14:foregroundMark x1="33333" y1="22917" x2="33333" y2="22917"/>
                        <a14:foregroundMark x1="15686" y1="28788" x2="15686" y2="28788"/>
                        <a14:foregroundMark x1="18546" y1="25253" x2="18546" y2="25253"/>
                        <a14:foregroundMark x1="17484" y1="27083" x2="17484" y2="27083"/>
                        <a14:foregroundMark x1="21814" y1="21528" x2="22222" y2="21023"/>
                        <a14:foregroundMark x1="28350" y1="17992" x2="28350" y2="17992"/>
                        <a14:foregroundMark x1="37092" y1="12942" x2="37092" y2="12942"/>
                        <a14:foregroundMark x1="32026" y1="11427" x2="32026" y2="11427"/>
                        <a14:foregroundMark x1="42729" y1="10922" x2="42729" y2="10922"/>
                        <a14:foregroundMark x1="59232" y1="13447" x2="59232" y2="13447"/>
                        <a14:foregroundMark x1="62500" y1="12121" x2="62500" y2="12121"/>
                        <a14:foregroundMark x1="63154" y1="9407" x2="63154" y2="9407"/>
                        <a14:foregroundMark x1="58415" y1="8586" x2="58415" y2="8586"/>
                        <a14:foregroundMark x1="52124" y1="11111" x2="52124" y2="11111"/>
                        <a14:foregroundMark x1="49510" y1="8586" x2="49510" y2="8586"/>
                        <a14:foregroundMark x1="39706" y1="10922" x2="39706" y2="10922"/>
                        <a14:foregroundMark x1="34232" y1="10290" x2="34232" y2="10290"/>
                        <a14:foregroundMark x1="34886" y1="8775" x2="34886" y2="8775"/>
                        <a14:foregroundMark x1="23121" y1="17677" x2="23121" y2="17677"/>
                        <a14:foregroundMark x1="19608" y1="20896" x2="19608" y2="20896"/>
                        <a14:foregroundMark x1="35539" y1="12942" x2="35539" y2="12942"/>
                        <a14:foregroundMark x1="32925" y1="11806" x2="32925" y2="11806"/>
                        <a14:foregroundMark x1="24428" y1="13952" x2="24428" y2="13952"/>
                        <a14:foregroundMark x1="23366" y1="20013" x2="23366" y2="20013"/>
                        <a14:foregroundMark x1="16585" y1="28283" x2="16585" y2="28283"/>
                        <a14:foregroundMark x1="14869" y1="30303" x2="14869" y2="30303"/>
                        <a14:foregroundMark x1="12908" y1="33333" x2="12908" y2="33333"/>
                        <a14:foregroundMark x1="11356" y1="36869" x2="11356" y2="36869"/>
                        <a14:foregroundMark x1="11111" y1="40404" x2="11111" y2="40404"/>
                        <a14:foregroundMark x1="11111" y1="43056" x2="11111" y2="43056"/>
                        <a14:foregroundMark x1="10458" y1="52652" x2="10458" y2="52652"/>
                        <a14:foregroundMark x1="43137" y1="51136" x2="43137" y2="51136"/>
                        <a14:foregroundMark x1="54657" y1="53157" x2="54657" y2="53157"/>
                        <a14:foregroundMark x1="55147" y1="48106" x2="55147" y2="48106"/>
                        <a14:foregroundMark x1="49918" y1="45265" x2="49918" y2="45265"/>
                        <a14:foregroundMark x1="45752" y1="46970" x2="45752" y2="46970"/>
                        <a14:foregroundMark x1="47304" y1="54040" x2="47304" y2="54040"/>
                        <a14:foregroundMark x1="53186" y1="57891" x2="53186" y2="57891"/>
                        <a14:foregroundMark x1="49510" y1="58586" x2="49510" y2="58586"/>
                        <a14:foregroundMark x1="61029" y1="60606" x2="61029" y2="60606"/>
                        <a14:foregroundMark x1="49265" y1="62942" x2="49265" y2="62942"/>
                        <a14:foregroundMark x1="44444" y1="59217" x2="44444" y2="59217"/>
                        <a14:foregroundMark x1="38807" y1="56881" x2="38807" y2="56881"/>
                        <a14:foregroundMark x1="39052" y1="52146" x2="39052" y2="52146"/>
                        <a14:foregroundMark x1="40114" y1="50505" x2="40114" y2="50505"/>
                        <a14:foregroundMark x1="40114" y1="47980" x2="40114" y2="47980"/>
                        <a14:foregroundMark x1="42729" y1="47096" x2="42729" y2="47096"/>
                        <a14:foregroundMark x1="46650" y1="45076" x2="46650" y2="45076"/>
                        <a14:foregroundMark x1="57925" y1="47285" x2="57925" y2="47285"/>
                        <a14:foregroundMark x1="58170" y1="51326" x2="58170" y2="51326"/>
                        <a14:foregroundMark x1="58170" y1="55871" x2="58170" y2="55871"/>
                        <a14:foregroundMark x1="50980" y1="61932" x2="50980" y2="61932"/>
                        <a14:foregroundMark x1="50163" y1="63447" x2="50163" y2="63447"/>
                        <a14:foregroundMark x1="74755" y1="78409" x2="74755" y2="78409"/>
                        <a14:foregroundMark x1="81944" y1="72348" x2="81944" y2="72348"/>
                        <a14:foregroundMark x1="86683" y1="62626" x2="86683" y2="62626"/>
                        <a14:foregroundMark x1="85621" y1="50631" x2="85621" y2="50631"/>
                        <a14:foregroundMark x1="86029" y1="39710" x2="86029" y2="39710"/>
                        <a14:foregroundMark x1="86029" y1="39710" x2="86029" y2="39710"/>
                        <a14:foregroundMark x1="83905" y1="34848" x2="83905" y2="34848"/>
                        <a14:foregroundMark x1="81454" y1="29609" x2="81454" y2="29609"/>
                        <a14:foregroundMark x1="79085" y1="27778" x2="79085" y2="27778"/>
                        <a14:foregroundMark x1="77533" y1="25063" x2="77533" y2="25063"/>
                        <a14:foregroundMark x1="73856" y1="21907" x2="73856" y2="21907"/>
                        <a14:foregroundMark x1="72794" y1="20013" x2="72794" y2="20013"/>
                        <a14:foregroundMark x1="70588" y1="18687" x2="70588" y2="18687"/>
                        <a14:foregroundMark x1="64461" y1="14646" x2="64461" y2="14646"/>
                        <a14:foregroundMark x1="67974" y1="12942" x2="67974" y2="12942"/>
                        <a14:foregroundMark x1="69526" y1="14331" x2="69526" y2="14331"/>
                        <a14:foregroundMark x1="69526" y1="16162" x2="69526" y2="16162"/>
                        <a14:foregroundMark x1="72549" y1="17677" x2="72549" y2="17677"/>
                        <a14:foregroundMark x1="74918" y1="20013" x2="74918" y2="20013"/>
                        <a14:foregroundMark x1="77533" y1="20896" x2="77533" y2="20896"/>
                        <a14:foregroundMark x1="78023" y1="23422" x2="78023" y2="23422"/>
                        <a14:foregroundMark x1="80801" y1="26957" x2="80801" y2="26957"/>
                        <a14:foregroundMark x1="81944" y1="28093" x2="81944" y2="28093"/>
                        <a14:foregroundMark x1="83252" y1="28977" x2="83252" y2="28977"/>
                        <a14:foregroundMark x1="84069" y1="29798" x2="84069" y2="29798"/>
                        <a14:foregroundMark x1="84722" y1="31313" x2="84722" y2="31313"/>
                        <a14:foregroundMark x1="84722" y1="31629" x2="84722" y2="31629"/>
                        <a14:foregroundMark x1="84722" y1="33523" x2="84722" y2="34028"/>
                        <a14:foregroundMark x1="84967" y1="35669" x2="84967" y2="35669"/>
                        <a14:foregroundMark x1="84967" y1="37374" x2="84967" y2="37374"/>
                        <a14:foregroundMark x1="85866" y1="38889" x2="85866" y2="38889"/>
                        <a14:foregroundMark x1="86275" y1="41035" x2="86275" y2="41035"/>
                        <a14:foregroundMark x1="86520" y1="42045" x2="86520" y2="42045"/>
                        <a14:foregroundMark x1="86928" y1="44571" x2="86928" y2="44571"/>
                        <a14:foregroundMark x1="85866" y1="43245" x2="85866" y2="43245"/>
                        <a14:foregroundMark x1="86683" y1="43939" x2="86683" y2="43939"/>
                        <a14:foregroundMark x1="87173" y1="46591" x2="87173" y2="46591"/>
                        <a14:foregroundMark x1="86928" y1="45581" x2="86928" y2="45581"/>
                        <a14:foregroundMark x1="87173" y1="47790" x2="87173" y2="47790"/>
                        <a14:foregroundMark x1="87173" y1="48801" x2="87173" y2="48801"/>
                        <a14:foregroundMark x1="87173" y1="51136" x2="87173" y2="51136"/>
                        <a14:foregroundMark x1="87173" y1="52336" x2="87173" y2="52336"/>
                        <a14:foregroundMark x1="87173" y1="53346" x2="87173" y2="53346"/>
                        <a14:foregroundMark x1="86928" y1="54040" x2="86928" y2="54040"/>
                        <a14:foregroundMark x1="86683" y1="55556" x2="86683" y2="55556"/>
                        <a14:foregroundMark x1="88644" y1="52652" x2="88644" y2="52652"/>
                        <a14:foregroundMark x1="88644" y1="50505" x2="88644" y2="50505"/>
                        <a14:foregroundMark x1="88644" y1="46970" x2="88644" y2="46970"/>
                        <a14:foregroundMark x1="87582" y1="40909" x2="87582" y2="40909"/>
                        <a14:foregroundMark x1="87827" y1="36679" x2="87827" y2="36679"/>
                        <a14:foregroundMark x1="86683" y1="34848" x2="86683" y2="34848"/>
                        <a14:foregroundMark x1="85621" y1="33018" x2="85621" y2="33018"/>
                        <a14:foregroundMark x1="85621" y1="31313" x2="85621" y2="31313"/>
                        <a14:foregroundMark x1="85621" y1="29104" x2="85621" y2="29104"/>
                        <a14:foregroundMark x1="82353" y1="26578" x2="82353" y2="26578"/>
                        <a14:foregroundMark x1="79493" y1="24937" x2="79493" y2="24937"/>
                        <a14:foregroundMark x1="77124" y1="25253" x2="77124" y2="25253"/>
                        <a14:foregroundMark x1="77124" y1="20202" x2="77124" y2="20202"/>
                        <a14:foregroundMark x1="70343" y1="14962" x2="70343" y2="14962"/>
                        <a14:foregroundMark x1="67565" y1="14962" x2="67565" y2="14962"/>
                        <a14:foregroundMark x1="66422" y1="10417" x2="67729" y2="10417"/>
                        <a14:foregroundMark x1="65605" y1="9091" x2="65605" y2="9091"/>
                        <a14:foregroundMark x1="61846" y1="8586" x2="61846" y2="8586"/>
                        <a14:foregroundMark x1="58415" y1="7765" x2="58415" y2="7765"/>
                        <a14:foregroundMark x1="54248" y1="8902" x2="54248" y2="8902"/>
                        <a14:foregroundMark x1="54902" y1="8396" x2="54902" y2="8396"/>
                        <a14:foregroundMark x1="55801" y1="7260" x2="55801" y2="7260"/>
                        <a14:foregroundMark x1="49673" y1="7260" x2="49673" y2="7260"/>
                        <a14:foregroundMark x1="52288" y1="7386" x2="52288" y2="7386"/>
                        <a14:foregroundMark x1="47304" y1="8081" x2="47304" y2="8081"/>
                        <a14:foregroundMark x1="44690" y1="8270" x2="44690" y2="8270"/>
                        <a14:foregroundMark x1="42729" y1="8270" x2="42729" y2="8270"/>
                        <a14:foregroundMark x1="42484" y1="8081" x2="42484" y2="8081"/>
                        <a14:foregroundMark x1="42484" y1="7891" x2="42484" y2="7891"/>
                        <a14:foregroundMark x1="39706" y1="6881" x2="39706" y2="6881"/>
                        <a14:foregroundMark x1="37255" y1="7260" x2="37255" y2="7260"/>
                        <a14:foregroundMark x1="43791" y1="7386" x2="45343" y2="7765"/>
                        <a14:foregroundMark x1="50572" y1="7260" x2="50572" y2="7260"/>
                        <a14:foregroundMark x1="33987" y1="10101" x2="33987" y2="10101"/>
                        <a14:foregroundMark x1="31863" y1="10417" x2="31863" y2="10417"/>
                        <a14:foregroundMark x1="29003" y1="11301" x2="29003" y2="11301"/>
                        <a14:foregroundMark x1="27042" y1="11616" x2="27042" y2="11616"/>
                        <a14:foregroundMark x1="25082" y1="13131" x2="25082" y2="13131"/>
                        <a14:foregroundMark x1="22467" y1="16162" x2="22467" y2="16162"/>
                        <a14:foregroundMark x1="20507" y1="15657" x2="20507" y2="15657"/>
                        <a14:foregroundMark x1="19444" y1="18182" x2="19444" y2="18182"/>
                        <a14:foregroundMark x1="17484" y1="19697" x2="17484" y2="19697"/>
                        <a14:foregroundMark x1="16830" y1="21528" x2="16830" y2="21528"/>
                        <a14:foregroundMark x1="16830" y1="23422" x2="16830" y2="23422"/>
                        <a14:foregroundMark x1="13725" y1="26957" x2="13725" y2="26957"/>
                        <a14:foregroundMark x1="12418" y1="29609" x2="12418" y2="29609"/>
                        <a14:foregroundMark x1="14379" y1="26073" x2="14379" y2="26073"/>
                        <a14:foregroundMark x1="11111" y1="30997" x2="11111" y2="30997"/>
                        <a14:foregroundMark x1="10948" y1="34154" x2="10948" y2="34154"/>
                        <a14:foregroundMark x1="10948" y1="35669" x2="10948" y2="35669"/>
                        <a14:foregroundMark x1="10703" y1="37879" x2="10703" y2="37879"/>
                        <a14:foregroundMark x1="8742" y1="39899" x2="8742" y2="39899"/>
                        <a14:foregroundMark x1="9641" y1="45265" x2="9641" y2="45265"/>
                        <a14:foregroundMark x1="10703" y1="44760" x2="10703" y2="44760"/>
                        <a14:foregroundMark x1="10294" y1="47980" x2="10294" y2="47980"/>
                        <a14:foregroundMark x1="9395" y1="49621" x2="9395" y2="49621"/>
                        <a14:foregroundMark x1="9395" y1="50821" x2="9395" y2="50821"/>
                        <a14:foregroundMark x1="10049" y1="53157" x2="10049" y2="53157"/>
                        <a14:foregroundMark x1="9804" y1="55366" x2="9804" y2="55366"/>
                        <a14:foregroundMark x1="10458" y1="55871" x2="10458" y2="55871"/>
                        <a14:foregroundMark x1="10948" y1="57891" x2="10948" y2="57891"/>
                        <a14:foregroundMark x1="10948" y1="58207" x2="10948" y2="58207"/>
                        <a14:foregroundMark x1="10948" y1="59091" x2="10948" y2="60732"/>
                        <a14:foregroundMark x1="11356" y1="60417" x2="11356" y2="60417"/>
                        <a14:foregroundMark x1="9804" y1="56061" x2="9804" y2="56061"/>
                        <a14:foregroundMark x1="10294" y1="57386" x2="10294" y2="57386"/>
                        <a14:foregroundMark x1="9804" y1="53662" x2="9804" y2="53662"/>
                        <a14:foregroundMark x1="9804" y1="52146" x2="9804" y2="52146"/>
                        <a14:foregroundMark x1="9641" y1="48801" x2="9641" y2="48801"/>
                        <a14:foregroundMark x1="9395" y1="43561" x2="9395" y2="43561"/>
                        <a14:foregroundMark x1="9395" y1="41540" x2="9395" y2="41540"/>
                        <a14:foregroundMark x1="88889" y1="43561" x2="88889" y2="43561"/>
                        <a14:foregroundMark x1="87582" y1="40025" x2="87582" y2="40025"/>
                        <a14:foregroundMark x1="86520" y1="36174" x2="86520" y2="36174"/>
                        <a14:foregroundMark x1="84967" y1="32639" x2="84967" y2="32639"/>
                        <a14:foregroundMark x1="84314" y1="27083" x2="84314" y2="27083"/>
                        <a14:foregroundMark x1="80147" y1="25568" x2="80147" y2="25568"/>
                        <a14:foregroundMark x1="78431" y1="23737" x2="78431" y2="23737"/>
                        <a14:foregroundMark x1="78676" y1="22033" x2="78676" y2="22033"/>
                        <a14:foregroundMark x1="76716" y1="18687" x2="76716" y2="18687"/>
                        <a14:foregroundMark x1="75163" y1="17992" x2="75163" y2="17992"/>
                        <a14:foregroundMark x1="72304" y1="14836" x2="72304" y2="14836"/>
                        <a14:foregroundMark x1="70588" y1="12942" x2="70588" y2="12942"/>
                        <a14:foregroundMark x1="71650" y1="13952" x2="71650" y2="13952"/>
                        <a14:foregroundMark x1="72304" y1="15467" x2="72304" y2="15467"/>
                        <a14:foregroundMark x1="75817" y1="19508" x2="75817" y2="19508"/>
                        <a14:foregroundMark x1="79330" y1="22538" x2="79330" y2="22538"/>
                        <a14:foregroundMark x1="80637" y1="23043" x2="80637" y2="23043"/>
                        <a14:foregroundMark x1="82353" y1="23737" x2="82353" y2="23737"/>
                        <a14:foregroundMark x1="83252" y1="26073" x2="83252" y2="26073"/>
                        <a14:foregroundMark x1="87337" y1="30492" x2="87337" y2="30492"/>
                        <a14:foregroundMark x1="87582" y1="35669" x2="87582" y2="36174"/>
                        <a14:foregroundMark x1="89297" y1="43750" x2="89297" y2="43750"/>
                        <a14:foregroundMark x1="55147" y1="59596" x2="55147" y2="59596"/>
                        <a14:foregroundMark x1="31618" y1="9091" x2="31618" y2="9091"/>
                        <a14:foregroundMark x1="36193" y1="7386" x2="36193" y2="7386"/>
                        <a14:foregroundMark x1="37092" y1="6250" x2="37092" y2="6250"/>
                        <a14:foregroundMark x1="43382" y1="6250" x2="43382" y2="6250"/>
                        <a14:foregroundMark x1="46895" y1="6061" x2="46895" y2="6061"/>
                        <a14:foregroundMark x1="48366" y1="5871" x2="48366" y2="5871"/>
                        <a14:foregroundMark x1="51225" y1="5745" x2="51225" y2="5745"/>
                        <a14:foregroundMark x1="55801" y1="5745" x2="55801" y2="5745"/>
                        <a14:foregroundMark x1="61193" y1="7071" x2="61193" y2="7071"/>
                        <a14:foregroundMark x1="59069" y1="6061" x2="59069" y2="6061"/>
                        <a14:foregroundMark x1="64297" y1="6755" x2="64297" y2="6755"/>
                        <a14:foregroundMark x1="67320" y1="8270" x2="67320" y2="8270"/>
                        <a14:foregroundMark x1="69526" y1="10417" x2="69526" y2="10417"/>
                        <a14:foregroundMark x1="72794" y1="12437" x2="72794" y2="12437"/>
                        <a14:foregroundMark x1="74918" y1="15341" x2="74918" y2="15341"/>
                        <a14:foregroundMark x1="76879" y1="16982" x2="76879" y2="16982"/>
                        <a14:foregroundMark x1="78431" y1="19697" x2="78431" y2="19697"/>
                        <a14:foregroundMark x1="82598" y1="22033" x2="82598" y2="22033"/>
                        <a14:foregroundMark x1="84722" y1="26578" x2="84722" y2="26578"/>
                        <a14:foregroundMark x1="88235" y1="33649" x2="88235" y2="33649"/>
                        <a14:foregroundMark x1="88235" y1="37689" x2="88235" y2="37689"/>
                        <a14:foregroundMark x1="88235" y1="42424" x2="88235" y2="42424"/>
                        <a14:foregroundMark x1="88644" y1="48485" x2="88644" y2="48485"/>
                        <a14:foregroundMark x1="10458" y1="33523" x2="10458" y2="33523"/>
                        <a14:foregroundMark x1="10294" y1="32134" x2="10294" y2="32134"/>
                        <a14:foregroundMark x1="9804" y1="34154" x2="9804" y2="34154"/>
                        <a14:foregroundMark x1="9804" y1="36490" x2="9804" y2="36490"/>
                        <a14:foregroundMark x1="8742" y1="37184" x2="8742" y2="37184"/>
                        <a14:foregroundMark x1="8088" y1="39899" x2="8088" y2="39899"/>
                        <a14:foregroundMark x1="8497" y1="44571" x2="8333" y2="45076"/>
                        <a14:foregroundMark x1="8987" y1="45960" x2="8987" y2="45960"/>
                        <a14:foregroundMark x1="8987" y1="46780" x2="8987" y2="46780"/>
                        <a14:foregroundMark x1="8987" y1="47601" x2="8987" y2="47601"/>
                        <a14:foregroundMark x1="8987" y1="48295" x2="8987" y2="48295"/>
                        <a14:foregroundMark x1="8742" y1="49116" x2="8742" y2="49116"/>
                        <a14:foregroundMark x1="8742" y1="42424" x2="8742" y2="42424"/>
                        <a14:foregroundMark x1="7843" y1="42045" x2="7843" y2="42045"/>
                        <a14:foregroundMark x1="8333" y1="40404" x2="8333" y2="40404"/>
                        <a14:foregroundMark x1="9641" y1="36490" x2="9641" y2="36490"/>
                        <a14:foregroundMark x1="50980" y1="47601" x2="50980" y2="47601"/>
                        <a14:backgroundMark x1="59232" y1="5745" x2="59232" y2="5745"/>
                        <a14:backgroundMark x1="55964" y1="6566" x2="55964" y2="6566"/>
                        <a14:backgroundMark x1="52941" y1="6881" x2="52941" y2="6881"/>
                        <a14:backgroundMark x1="48366" y1="7071" x2="48366" y2="7071"/>
                        <a14:backgroundMark x1="45588" y1="7576" x2="45588" y2="7576"/>
                        <a14:backgroundMark x1="38399" y1="8775" x2="38399" y2="8775"/>
                        <a14:backgroundMark x1="40359" y1="8081" x2="40359" y2="8081"/>
                        <a14:backgroundMark x1="42075" y1="6755" x2="42075" y2="6755"/>
                        <a14:backgroundMark x1="54657" y1="8396" x2="54657" y2="8396"/>
                        <a14:backgroundMark x1="55964" y1="8586" x2="55964" y2="8586"/>
                        <a14:backgroundMark x1="56618" y1="7891" x2="56618" y2="7891"/>
                        <a14:backgroundMark x1="64461" y1="8081" x2="64461" y2="8081"/>
                        <a14:backgroundMark x1="65768" y1="10101" x2="65768" y2="10101"/>
                        <a14:backgroundMark x1="67565" y1="10290" x2="67565" y2="10290"/>
                        <a14:backgroundMark x1="69036" y1="10922" x2="69036" y2="10922"/>
                        <a14:backgroundMark x1="73611" y1="14457" x2="73611" y2="14457"/>
                        <a14:backgroundMark x1="75408" y1="17361" x2="75408" y2="17361"/>
                        <a14:backgroundMark x1="74101" y1="17487" x2="74101" y2="17487"/>
                        <a14:backgroundMark x1="79739" y1="21717" x2="79739" y2="21717"/>
                        <a14:backgroundMark x1="81699" y1="25442" x2="81699" y2="25442"/>
                        <a14:backgroundMark x1="20507" y1="20202" x2="20507" y2="20202"/>
                        <a14:backgroundMark x1="21160" y1="18687" x2="21160" y2="18687"/>
                        <a14:backgroundMark x1="20915" y1="17992" x2="20915" y2="17992"/>
                        <a14:backgroundMark x1="20261" y1="17487" x2="20261" y2="17487"/>
                        <a14:backgroundMark x1="18137" y1="22538" x2="18137" y2="22538"/>
                        <a14:backgroundMark x1="16585" y1="25063" x2="16585" y2="25063"/>
                        <a14:backgroundMark x1="15033" y1="26452" x2="15033" y2="26452"/>
                        <a14:backgroundMark x1="15033" y1="27967" x2="15033" y2="27967"/>
                        <a14:backgroundMark x1="12255" y1="31629" x2="12255" y2="31629"/>
                        <a14:backgroundMark x1="9641" y1="34154" x2="9641" y2="34154"/>
                        <a14:backgroundMark x1="9641" y1="37689" x2="9641" y2="37689"/>
                        <a14:backgroundMark x1="8497" y1="40404" x2="8497" y2="40404"/>
                        <a14:backgroundMark x1="7435" y1="43056" x2="7435" y2="43056"/>
                        <a14:backgroundMark x1="87173" y1="63131" x2="87173" y2="63131"/>
                        <a14:backgroundMark x1="81454" y1="73043" x2="81454" y2="73043"/>
                        <a14:backgroundMark x1="74510" y1="79293" x2="74510" y2="79293"/>
                        <a14:backgroundMark x1="74918" y1="78598" x2="74918" y2="78598"/>
                        <a14:backgroundMark x1="82598" y1="72222" x2="82598" y2="72222"/>
                        <a14:backgroundMark x1="86683" y1="63131" x2="86683" y2="63131"/>
                        <a14:backgroundMark x1="86683" y1="62121" x2="86683" y2="621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933" b="-1"/>
          <a:stretch/>
        </p:blipFill>
        <p:spPr>
          <a:xfrm>
            <a:off x="51435" y="-46226"/>
            <a:ext cx="518922" cy="715799"/>
          </a:xfrm>
          <a:prstGeom prst="rect">
            <a:avLst/>
          </a:prstGeom>
        </p:spPr>
      </p:pic>
      <p:graphicFrame>
        <p:nvGraphicFramePr>
          <p:cNvPr id="19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087736"/>
              </p:ext>
            </p:extLst>
          </p:nvPr>
        </p:nvGraphicFramePr>
        <p:xfrm>
          <a:off x="310896" y="772997"/>
          <a:ext cx="5472608" cy="576064"/>
        </p:xfrm>
        <a:graphic>
          <a:graphicData uri="http://schemas.openxmlformats.org/drawingml/2006/table">
            <a:tbl>
              <a:tblPr/>
              <a:tblGrid>
                <a:gridCol w="1656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Enero - Octubre 2019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Enero - Octubre 2018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Enero - Octubre 2019 vs 2018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5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549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alpha val="54902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ítulo 1"/>
          <p:cNvSpPr txBox="1">
            <a:spLocks/>
          </p:cNvSpPr>
          <p:nvPr/>
        </p:nvSpPr>
        <p:spPr>
          <a:xfrm>
            <a:off x="3710076" y="66690"/>
            <a:ext cx="173566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MX"/>
            </a:defPPr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MX" dirty="0"/>
              <a:t>SECUESTRO</a:t>
            </a:r>
            <a:br>
              <a:rPr lang="es-MX" dirty="0"/>
            </a:br>
            <a:r>
              <a:rPr lang="es-MX" sz="1200" dirty="0"/>
              <a:t>ENERO – OCTUBRE 2019</a:t>
            </a:r>
          </a:p>
        </p:txBody>
      </p:sp>
      <p:sp>
        <p:nvSpPr>
          <p:cNvPr id="14" name="7 CuadroTexto"/>
          <p:cNvSpPr txBox="1"/>
          <p:nvPr/>
        </p:nvSpPr>
        <p:spPr>
          <a:xfrm>
            <a:off x="6876256" y="149309"/>
            <a:ext cx="2233786" cy="40011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410751"/>
            <a:r>
              <a:rPr lang="es-MX" sz="2000" kern="0" dirty="0">
                <a:solidFill>
                  <a:srgbClr val="003366"/>
                </a:solidFill>
                <a:latin typeface="Helvetica" panose="020B0604020202030204" pitchFamily="34" charset="0"/>
                <a:sym typeface="Helvetica Light"/>
              </a:rPr>
              <a:t>QUINTANA ROO</a:t>
            </a:r>
          </a:p>
        </p:txBody>
      </p:sp>
      <p:graphicFrame>
        <p:nvGraphicFramePr>
          <p:cNvPr id="13" name="1 Gráfico"/>
          <p:cNvGraphicFramePr>
            <a:graphicFrameLocks/>
          </p:cNvGraphicFramePr>
          <p:nvPr/>
        </p:nvGraphicFramePr>
        <p:xfrm>
          <a:off x="-2041" y="3501008"/>
          <a:ext cx="9148082" cy="3106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99072680"/>
      </p:ext>
    </p:extLst>
  </p:cSld>
  <p:clrMapOvr>
    <a:masterClrMapping/>
  </p:clrMapOvr>
</p:sld>
</file>

<file path=ppt/theme/theme1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17152</TotalTime>
  <Words>442</Words>
  <Application>Microsoft Office PowerPoint</Application>
  <PresentationFormat>Carta (216 x 279 mm)</PresentationFormat>
  <Paragraphs>74</Paragraphs>
  <Slides>8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</vt:lpstr>
      <vt:lpstr>Calibri</vt:lpstr>
      <vt:lpstr>Helvetica</vt:lpstr>
      <vt:lpstr>Helvetica Light</vt:lpstr>
      <vt:lpstr>Times New Roman</vt:lpstr>
      <vt:lpstr>2_Tema de Office</vt:lpstr>
      <vt:lpstr>3_Tema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Fco</dc:creator>
  <cp:lastModifiedBy>vicente antonio barrera broca</cp:lastModifiedBy>
  <cp:revision>1642</cp:revision>
  <cp:lastPrinted>2017-03-13T18:15:23Z</cp:lastPrinted>
  <dcterms:created xsi:type="dcterms:W3CDTF">2014-10-10T22:06:41Z</dcterms:created>
  <dcterms:modified xsi:type="dcterms:W3CDTF">2019-12-01T23:01:40Z</dcterms:modified>
</cp:coreProperties>
</file>