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9"/>
  </p:notesMasterIdLst>
  <p:sldIdLst>
    <p:sldId id="370" r:id="rId3"/>
    <p:sldId id="325" r:id="rId4"/>
    <p:sldId id="375" r:id="rId5"/>
    <p:sldId id="376" r:id="rId6"/>
    <p:sldId id="377" r:id="rId7"/>
    <p:sldId id="313" r:id="rId8"/>
  </p:sldIdLst>
  <p:sldSz cx="12192000" cy="6858000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1403"/>
    <a:srgbClr val="595959"/>
    <a:srgbClr val="25254E"/>
    <a:srgbClr val="FEE520"/>
    <a:srgbClr val="0FA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23" autoAdjust="0"/>
  </p:normalViewPr>
  <p:slideViewPr>
    <p:cSldViewPr snapToGrid="0" showGuides="1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E6E63-AA58-4388-B719-13A6B3C73238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5960E-510E-493C-AC99-93E9816B55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005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63-BF8D-420B-9C69-C81AD72749B6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3C92-6586-418C-B226-11634C828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06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63-BF8D-420B-9C69-C81AD72749B6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3C92-6586-418C-B226-11634C828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833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63-BF8D-420B-9C69-C81AD72749B6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3C92-6586-418C-B226-11634C828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572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60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63-BF8D-420B-9C69-C81AD72749B6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3C92-6586-418C-B226-11634C828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909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63-BF8D-420B-9C69-C81AD72749B6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3C92-6586-418C-B226-11634C828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70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63-BF8D-420B-9C69-C81AD72749B6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3C92-6586-418C-B226-11634C828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86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63-BF8D-420B-9C69-C81AD72749B6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3C92-6586-418C-B226-11634C828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209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63-BF8D-420B-9C69-C81AD72749B6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3C92-6586-418C-B226-11634C828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86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63-BF8D-420B-9C69-C81AD72749B6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3C92-6586-418C-B226-11634C828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495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63-BF8D-420B-9C69-C81AD72749B6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3C92-6586-418C-B226-11634C828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98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A963-BF8D-420B-9C69-C81AD72749B6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F3C92-6586-418C-B226-11634C828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58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9A963-BF8D-420B-9C69-C81AD72749B6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F3C92-6586-418C-B226-11634C8288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52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6350">
            <a:bevelT w="755650" h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436574" y="6586788"/>
            <a:ext cx="1139925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7D3CF095-7658-4FE4-81D3-52A6C0E42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27" y="-21828"/>
            <a:ext cx="5135049" cy="67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17DEA7F4-3B00-4EDA-BDFE-1214B9AAB955}"/>
              </a:ext>
            </a:extLst>
          </p:cNvPr>
          <p:cNvGrpSpPr/>
          <p:nvPr/>
        </p:nvGrpSpPr>
        <p:grpSpPr>
          <a:xfrm>
            <a:off x="390023" y="289891"/>
            <a:ext cx="11411954" cy="1060845"/>
            <a:chOff x="390023" y="331454"/>
            <a:chExt cx="11411954" cy="1060845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83D8C2F-A4AC-4921-AF0F-A960AEAB6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1313" y="331454"/>
              <a:ext cx="3650664" cy="106084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FA4C8B44-8EE4-4C74-8C73-5D050B27C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23" y="399408"/>
              <a:ext cx="1068397" cy="992891"/>
            </a:xfrm>
            <a:prstGeom prst="rect">
              <a:avLst/>
            </a:prstGeom>
          </p:spPr>
        </p:pic>
      </p:grpSp>
      <p:sp>
        <p:nvSpPr>
          <p:cNvPr id="16" name="Rectángulo"/>
          <p:cNvSpPr/>
          <p:nvPr/>
        </p:nvSpPr>
        <p:spPr>
          <a:xfrm>
            <a:off x="1" y="2986620"/>
            <a:ext cx="12192000" cy="1847748"/>
          </a:xfrm>
          <a:prstGeom prst="rect">
            <a:avLst/>
          </a:prstGeom>
          <a:solidFill>
            <a:schemeClr val="accent1">
              <a:lumMod val="50000"/>
              <a:alpha val="90196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</a:defRPr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789217" y="2986620"/>
            <a:ext cx="79642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PRE-CIERRE </a:t>
            </a:r>
            <a:r>
              <a:rPr lang="es-MX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MX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SECTORIAL DE SEGURIDAD Y PAZ SOCIAL 2019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7" y="1745673"/>
            <a:ext cx="2533285" cy="308869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383199" y="5890649"/>
            <a:ext cx="5981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Chetumal, Quintana Roo, a 02 de diciembre de 2019. </a:t>
            </a: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o 98">
            <a:extLst>
              <a:ext uri="{FF2B5EF4-FFF2-40B4-BE49-F238E27FC236}">
                <a16:creationId xmlns:a16="http://schemas.microsoft.com/office/drawing/2014/main" id="{D95DE592-59BC-4391-909F-4FACDC0910EB}"/>
              </a:ext>
            </a:extLst>
          </p:cNvPr>
          <p:cNvGrpSpPr/>
          <p:nvPr/>
        </p:nvGrpSpPr>
        <p:grpSpPr>
          <a:xfrm>
            <a:off x="430912" y="188957"/>
            <a:ext cx="11359765" cy="693261"/>
            <a:chOff x="455110" y="218272"/>
            <a:chExt cx="11359765" cy="693261"/>
          </a:xfrm>
        </p:grpSpPr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641D1CE4-9C28-4265-A2FD-ED4C25EA9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170" y="218272"/>
              <a:ext cx="2385705" cy="693261"/>
            </a:xfrm>
            <a:prstGeom prst="rect">
              <a:avLst/>
            </a:prstGeom>
          </p:spPr>
        </p:pic>
        <p:pic>
          <p:nvPicPr>
            <p:cNvPr id="101" name="Imagen 100">
              <a:extLst>
                <a:ext uri="{FF2B5EF4-FFF2-40B4-BE49-F238E27FC236}">
                  <a16:creationId xmlns:a16="http://schemas.microsoft.com/office/drawing/2014/main" id="{DB3D7D97-3C64-4DD7-8DF6-B3CB00C48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10" y="240476"/>
              <a:ext cx="698196" cy="648853"/>
            </a:xfrm>
            <a:prstGeom prst="rect">
              <a:avLst/>
            </a:prstGeom>
          </p:spPr>
        </p:pic>
      </p:grpSp>
      <p:pic>
        <p:nvPicPr>
          <p:cNvPr id="150" name="Imagen 149">
            <a:extLst>
              <a:ext uri="{FF2B5EF4-FFF2-40B4-BE49-F238E27FC236}">
                <a16:creationId xmlns:a16="http://schemas.microsoft.com/office/drawing/2014/main" id="{07A9D129-2D0C-42CF-BD2C-68442630A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2" y="6344007"/>
            <a:ext cx="5027277" cy="4793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840961" y="24009"/>
            <a:ext cx="9362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TEMA 1.- CAPACITACIÓN, VINCULACIÓN Y </a:t>
            </a:r>
          </a:p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ACTUACIÓN DE LOS CUERPOS POLICIALES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-153220" y="1208689"/>
            <a:ext cx="2297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Líneas con Metas 2019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1989781" y="1235965"/>
            <a:ext cx="327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Metas Cumplidas</a:t>
            </a:r>
          </a:p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784" y="2156734"/>
            <a:ext cx="1459998" cy="13752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3423" y="2156734"/>
            <a:ext cx="1459998" cy="13752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8390" y="2194572"/>
            <a:ext cx="1459998" cy="13752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554" y="2138123"/>
            <a:ext cx="1459998" cy="13752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7769" y="3728896"/>
            <a:ext cx="2571306" cy="2390254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4855232" y="1235966"/>
            <a:ext cx="3644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Metas entre el 79% y 99% de Cumplimiento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8499433" y="1235967"/>
            <a:ext cx="3644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Metas </a:t>
            </a: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enores al 74% de Cumplimiento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6219876" y="4599493"/>
            <a:ext cx="327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Porcentaje de </a:t>
            </a:r>
          </a:p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avance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1" name="Grupo 90"/>
          <p:cNvGrpSpPr/>
          <p:nvPr/>
        </p:nvGrpSpPr>
        <p:grpSpPr>
          <a:xfrm>
            <a:off x="122156" y="4155714"/>
            <a:ext cx="6391064" cy="2092686"/>
            <a:chOff x="66738" y="4303576"/>
            <a:chExt cx="6391064" cy="1950852"/>
          </a:xfrm>
        </p:grpSpPr>
        <p:grpSp>
          <p:nvGrpSpPr>
            <p:cNvPr id="92" name="Grupo 91"/>
            <p:cNvGrpSpPr/>
            <p:nvPr/>
          </p:nvGrpSpPr>
          <p:grpSpPr>
            <a:xfrm>
              <a:off x="66738" y="4303576"/>
              <a:ext cx="1993633" cy="580252"/>
              <a:chOff x="430913" y="4013451"/>
              <a:chExt cx="1993633" cy="580252"/>
            </a:xfrm>
          </p:grpSpPr>
          <p:sp>
            <p:nvSpPr>
              <p:cNvPr id="120" name="Forma libre 119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50" b="1" dirty="0" smtClean="0"/>
                  <a:t>Estado de Fuerza Incrementado.</a:t>
                </a:r>
                <a:endParaRPr lang="es-ES" sz="1050" b="1" dirty="0"/>
              </a:p>
            </p:txBody>
          </p:sp>
          <p:sp>
            <p:nvSpPr>
              <p:cNvPr id="121" name="Rectángulo 120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93" name="Grupo 92"/>
            <p:cNvGrpSpPr/>
            <p:nvPr/>
          </p:nvGrpSpPr>
          <p:grpSpPr>
            <a:xfrm>
              <a:off x="2258445" y="4303576"/>
              <a:ext cx="1993633" cy="580252"/>
              <a:chOff x="430913" y="4013451"/>
              <a:chExt cx="1993633" cy="580252"/>
            </a:xfrm>
          </p:grpSpPr>
          <p:sp>
            <p:nvSpPr>
              <p:cNvPr id="118" name="Forma libre 117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50" b="1" dirty="0"/>
                  <a:t>Estado de Fuerza Certificado.</a:t>
                </a:r>
                <a:endParaRPr lang="es-ES" sz="700" b="1" dirty="0"/>
              </a:p>
            </p:txBody>
          </p:sp>
          <p:sp>
            <p:nvSpPr>
              <p:cNvPr id="119" name="Rectángulo 118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94" name="Grupo 93"/>
            <p:cNvGrpSpPr/>
            <p:nvPr/>
          </p:nvGrpSpPr>
          <p:grpSpPr>
            <a:xfrm>
              <a:off x="4430704" y="4303576"/>
              <a:ext cx="1993633" cy="580252"/>
              <a:chOff x="430913" y="4013451"/>
              <a:chExt cx="1993633" cy="580252"/>
            </a:xfrm>
          </p:grpSpPr>
          <p:sp>
            <p:nvSpPr>
              <p:cNvPr id="116" name="Forma libre 115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Elementos Policiales Evaluados.</a:t>
                </a:r>
                <a:endParaRPr lang="es-MX" sz="800" b="1" dirty="0"/>
              </a:p>
            </p:txBody>
          </p:sp>
          <p:sp>
            <p:nvSpPr>
              <p:cNvPr id="117" name="Rectángulo 116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95" name="Grupo 94"/>
            <p:cNvGrpSpPr/>
            <p:nvPr/>
          </p:nvGrpSpPr>
          <p:grpSpPr>
            <a:xfrm>
              <a:off x="100203" y="4994169"/>
              <a:ext cx="1993633" cy="580252"/>
              <a:chOff x="430913" y="4013451"/>
              <a:chExt cx="1993633" cy="580252"/>
            </a:xfrm>
          </p:grpSpPr>
          <p:sp>
            <p:nvSpPr>
              <p:cNvPr id="114" name="Forma libre 113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Reconocimiento a los Cuerpos de Seguridad.</a:t>
                </a:r>
              </a:p>
            </p:txBody>
          </p:sp>
          <p:sp>
            <p:nvSpPr>
              <p:cNvPr id="115" name="Rectángulo 114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96" name="Grupo 95"/>
            <p:cNvGrpSpPr/>
            <p:nvPr/>
          </p:nvGrpSpPr>
          <p:grpSpPr>
            <a:xfrm>
              <a:off x="2291910" y="4994169"/>
              <a:ext cx="1993633" cy="580252"/>
              <a:chOff x="430913" y="4013451"/>
              <a:chExt cx="1993633" cy="580252"/>
            </a:xfrm>
          </p:grpSpPr>
          <p:sp>
            <p:nvSpPr>
              <p:cNvPr id="112" name="Forma libre 111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50" b="1" dirty="0"/>
                  <a:t>Condiciones Laborales Adecuadas.</a:t>
                </a:r>
              </a:p>
            </p:txBody>
          </p:sp>
          <p:sp>
            <p:nvSpPr>
              <p:cNvPr id="113" name="Rectángulo 112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97" name="Grupo 96"/>
            <p:cNvGrpSpPr/>
            <p:nvPr/>
          </p:nvGrpSpPr>
          <p:grpSpPr>
            <a:xfrm>
              <a:off x="4464169" y="4994169"/>
              <a:ext cx="1993633" cy="580252"/>
              <a:chOff x="430913" y="4013451"/>
              <a:chExt cx="1993633" cy="580252"/>
            </a:xfrm>
          </p:grpSpPr>
          <p:sp>
            <p:nvSpPr>
              <p:cNvPr id="110" name="Forma libre 109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Operativos para Combate a la Delincuencia.</a:t>
                </a:r>
                <a:endParaRPr lang="es-ES" sz="1050" b="1" dirty="0"/>
              </a:p>
            </p:txBody>
          </p:sp>
          <p:sp>
            <p:nvSpPr>
              <p:cNvPr id="111" name="Rectángulo 110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98" name="Grupo 97"/>
            <p:cNvGrpSpPr/>
            <p:nvPr/>
          </p:nvGrpSpPr>
          <p:grpSpPr>
            <a:xfrm>
              <a:off x="100203" y="5674176"/>
              <a:ext cx="1993633" cy="580252"/>
              <a:chOff x="430913" y="4013451"/>
              <a:chExt cx="1993633" cy="580252"/>
            </a:xfrm>
          </p:grpSpPr>
          <p:sp>
            <p:nvSpPr>
              <p:cNvPr id="108" name="Forma libre 107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Policías Capacitados.</a:t>
                </a:r>
                <a:endParaRPr lang="es-ES" sz="1050" b="1" dirty="0"/>
              </a:p>
            </p:txBody>
          </p:sp>
          <p:sp>
            <p:nvSpPr>
              <p:cNvPr id="109" name="Rectángulo 108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102" name="Grupo 101"/>
            <p:cNvGrpSpPr/>
            <p:nvPr/>
          </p:nvGrpSpPr>
          <p:grpSpPr>
            <a:xfrm>
              <a:off x="2291910" y="5674176"/>
              <a:ext cx="1993633" cy="580252"/>
              <a:chOff x="430913" y="4013451"/>
              <a:chExt cx="1993633" cy="580252"/>
            </a:xfrm>
          </p:grpSpPr>
          <p:sp>
            <p:nvSpPr>
              <p:cNvPr id="106" name="Forma libre 105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00" b="1" dirty="0">
                    <a:solidFill>
                      <a:schemeClr val="tx1"/>
                    </a:solidFill>
                  </a:rPr>
                  <a:t>Plan de Acción Homologado en Coordinación con los Gobiernos Municipales.  </a:t>
                </a:r>
                <a:endParaRPr lang="es-ES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ángulo 106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103" name="Grupo 102"/>
            <p:cNvGrpSpPr/>
            <p:nvPr/>
          </p:nvGrpSpPr>
          <p:grpSpPr>
            <a:xfrm>
              <a:off x="4464169" y="5674176"/>
              <a:ext cx="1993633" cy="580252"/>
              <a:chOff x="430913" y="4013451"/>
              <a:chExt cx="1993633" cy="580252"/>
            </a:xfrm>
          </p:grpSpPr>
          <p:sp>
            <p:nvSpPr>
              <p:cNvPr id="104" name="Forma libre 103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00" b="1" dirty="0"/>
                  <a:t>Servicio Profesional de Carrera Policial Implementado.</a:t>
                </a:r>
              </a:p>
            </p:txBody>
          </p:sp>
          <p:sp>
            <p:nvSpPr>
              <p:cNvPr id="105" name="Rectángulo 104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609354" y="3536208"/>
            <a:ext cx="550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Principales Resultados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o 98">
            <a:extLst>
              <a:ext uri="{FF2B5EF4-FFF2-40B4-BE49-F238E27FC236}">
                <a16:creationId xmlns:a16="http://schemas.microsoft.com/office/drawing/2014/main" id="{D95DE592-59BC-4391-909F-4FACDC0910EB}"/>
              </a:ext>
            </a:extLst>
          </p:cNvPr>
          <p:cNvGrpSpPr/>
          <p:nvPr/>
        </p:nvGrpSpPr>
        <p:grpSpPr>
          <a:xfrm>
            <a:off x="430912" y="188957"/>
            <a:ext cx="11359765" cy="693261"/>
            <a:chOff x="455110" y="218272"/>
            <a:chExt cx="11359765" cy="693261"/>
          </a:xfrm>
        </p:grpSpPr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641D1CE4-9C28-4265-A2FD-ED4C25EA9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170" y="218272"/>
              <a:ext cx="2385705" cy="693261"/>
            </a:xfrm>
            <a:prstGeom prst="rect">
              <a:avLst/>
            </a:prstGeom>
          </p:spPr>
        </p:pic>
        <p:pic>
          <p:nvPicPr>
            <p:cNvPr id="101" name="Imagen 100">
              <a:extLst>
                <a:ext uri="{FF2B5EF4-FFF2-40B4-BE49-F238E27FC236}">
                  <a16:creationId xmlns:a16="http://schemas.microsoft.com/office/drawing/2014/main" id="{DB3D7D97-3C64-4DD7-8DF6-B3CB00C48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10" y="240476"/>
              <a:ext cx="698196" cy="648853"/>
            </a:xfrm>
            <a:prstGeom prst="rect">
              <a:avLst/>
            </a:prstGeom>
          </p:spPr>
        </p:pic>
      </p:grpSp>
      <p:pic>
        <p:nvPicPr>
          <p:cNvPr id="150" name="Imagen 149">
            <a:extLst>
              <a:ext uri="{FF2B5EF4-FFF2-40B4-BE49-F238E27FC236}">
                <a16:creationId xmlns:a16="http://schemas.microsoft.com/office/drawing/2014/main" id="{07A9D129-2D0C-42CF-BD2C-68442630A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2" y="6344007"/>
            <a:ext cx="5027277" cy="4793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840961" y="24009"/>
            <a:ext cx="9362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TEMA 2.- EQUIPAMIENTO Y TECNOLOGÍA</a:t>
            </a:r>
          </a:p>
          <a:p>
            <a:pPr algn="ctr"/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LA SEGURIDAD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-153220" y="1208689"/>
            <a:ext cx="2297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Líneas con Metas 2019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1989781" y="1235965"/>
            <a:ext cx="327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Metas Cumplidas</a:t>
            </a:r>
          </a:p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4855232" y="1235966"/>
            <a:ext cx="3644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Metas entre el 79% y 99% de Cumplimiento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8499433" y="1235967"/>
            <a:ext cx="3644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Metas </a:t>
            </a: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enores al 74% de Cumplimiento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423" y="2194572"/>
            <a:ext cx="1459998" cy="13752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033" y="2178318"/>
            <a:ext cx="1459998" cy="13752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554" y="2194572"/>
            <a:ext cx="1459998" cy="13752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4523" y="3716166"/>
            <a:ext cx="2537798" cy="23904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7784" y="2190072"/>
            <a:ext cx="1459998" cy="1375200"/>
          </a:xfrm>
          <a:prstGeom prst="rect">
            <a:avLst/>
          </a:prstGeom>
        </p:spPr>
      </p:pic>
      <p:sp>
        <p:nvSpPr>
          <p:cNvPr id="55" name="CuadroTexto 54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609354" y="3536208"/>
            <a:ext cx="550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Principales Resultados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122156" y="4155714"/>
            <a:ext cx="6391064" cy="2092686"/>
            <a:chOff x="66738" y="4303576"/>
            <a:chExt cx="6391064" cy="1950852"/>
          </a:xfrm>
        </p:grpSpPr>
        <p:grpSp>
          <p:nvGrpSpPr>
            <p:cNvPr id="57" name="Grupo 56"/>
            <p:cNvGrpSpPr/>
            <p:nvPr/>
          </p:nvGrpSpPr>
          <p:grpSpPr>
            <a:xfrm>
              <a:off x="66738" y="4303576"/>
              <a:ext cx="1993633" cy="580252"/>
              <a:chOff x="430913" y="4013451"/>
              <a:chExt cx="1993633" cy="580252"/>
            </a:xfrm>
          </p:grpSpPr>
          <p:sp>
            <p:nvSpPr>
              <p:cNvPr id="82" name="Forma libre 81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50" b="1" dirty="0"/>
                  <a:t>Cuerpos de Seguridad Equipados.</a:t>
                </a:r>
              </a:p>
            </p:txBody>
          </p:sp>
          <p:sp>
            <p:nvSpPr>
              <p:cNvPr id="83" name="Rectángulo 82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58" name="Grupo 57"/>
            <p:cNvGrpSpPr/>
            <p:nvPr/>
          </p:nvGrpSpPr>
          <p:grpSpPr>
            <a:xfrm>
              <a:off x="2258445" y="4303576"/>
              <a:ext cx="1993633" cy="580252"/>
              <a:chOff x="430913" y="4013451"/>
              <a:chExt cx="1993633" cy="580252"/>
            </a:xfrm>
          </p:grpSpPr>
          <p:sp>
            <p:nvSpPr>
              <p:cNvPr id="80" name="Forma libre 79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Aplicación Móvil para 911 y 089 Implementada.</a:t>
                </a:r>
              </a:p>
            </p:txBody>
          </p:sp>
          <p:sp>
            <p:nvSpPr>
              <p:cNvPr id="81" name="Rectángulo 80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59" name="Grupo 58"/>
            <p:cNvGrpSpPr/>
            <p:nvPr/>
          </p:nvGrpSpPr>
          <p:grpSpPr>
            <a:xfrm>
              <a:off x="4430704" y="4303576"/>
              <a:ext cx="1993633" cy="580252"/>
              <a:chOff x="430913" y="4013451"/>
              <a:chExt cx="1993633" cy="580252"/>
            </a:xfrm>
          </p:grpSpPr>
          <p:sp>
            <p:nvSpPr>
              <p:cNvPr id="78" name="Forma libre 77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900" b="1" dirty="0"/>
                  <a:t>Fortalecimiento del Centro y </a:t>
                </a:r>
                <a:r>
                  <a:rPr lang="es-MX" sz="900" b="1" dirty="0" err="1"/>
                  <a:t>Subcentro</a:t>
                </a:r>
                <a:r>
                  <a:rPr lang="es-MX" sz="900" b="1" dirty="0"/>
                  <a:t> de Control, Comando, Comunicación y Computo.</a:t>
                </a:r>
              </a:p>
            </p:txBody>
          </p:sp>
          <p:sp>
            <p:nvSpPr>
              <p:cNvPr id="79" name="Rectángulo 78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0" name="Grupo 59"/>
            <p:cNvGrpSpPr/>
            <p:nvPr/>
          </p:nvGrpSpPr>
          <p:grpSpPr>
            <a:xfrm>
              <a:off x="100203" y="4994169"/>
              <a:ext cx="1993633" cy="580252"/>
              <a:chOff x="430913" y="4013451"/>
              <a:chExt cx="1993633" cy="580252"/>
            </a:xfrm>
          </p:grpSpPr>
          <p:sp>
            <p:nvSpPr>
              <p:cNvPr id="76" name="Forma libre 75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Equipamiento Tecnológico Adquirido. </a:t>
                </a:r>
                <a:endParaRPr lang="es-ES" sz="1050" b="1" dirty="0"/>
              </a:p>
            </p:txBody>
          </p:sp>
          <p:sp>
            <p:nvSpPr>
              <p:cNvPr id="77" name="Rectángulo 76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1" name="Grupo 60"/>
            <p:cNvGrpSpPr/>
            <p:nvPr/>
          </p:nvGrpSpPr>
          <p:grpSpPr>
            <a:xfrm>
              <a:off x="2291910" y="4994169"/>
              <a:ext cx="1993633" cy="580252"/>
              <a:chOff x="430913" y="4013451"/>
              <a:chExt cx="1993633" cy="580252"/>
            </a:xfrm>
          </p:grpSpPr>
          <p:sp>
            <p:nvSpPr>
              <p:cNvPr id="74" name="Forma libre 73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Fortalecimiento de la Red de Radiocomunicación.</a:t>
                </a:r>
              </a:p>
            </p:txBody>
          </p:sp>
          <p:sp>
            <p:nvSpPr>
              <p:cNvPr id="75" name="Rectángulo 74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2" name="Grupo 61"/>
            <p:cNvGrpSpPr/>
            <p:nvPr/>
          </p:nvGrpSpPr>
          <p:grpSpPr>
            <a:xfrm>
              <a:off x="4464169" y="4994169"/>
              <a:ext cx="1993633" cy="580252"/>
              <a:chOff x="430913" y="4013451"/>
              <a:chExt cx="1993633" cy="580252"/>
            </a:xfrm>
          </p:grpSpPr>
          <p:sp>
            <p:nvSpPr>
              <p:cNvPr id="72" name="Forma libre 71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 smtClean="0"/>
                  <a:t>Proyecto Quintana Roo </a:t>
                </a:r>
                <a:r>
                  <a:rPr lang="es-MX" sz="1050" b="1" dirty="0" smtClean="0"/>
                  <a:t>Seguro Fase I.</a:t>
                </a:r>
                <a:endParaRPr lang="es-MX" sz="1050" b="1" dirty="0"/>
              </a:p>
            </p:txBody>
          </p:sp>
          <p:sp>
            <p:nvSpPr>
              <p:cNvPr id="73" name="Rectángulo 72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3" name="Grupo 62"/>
            <p:cNvGrpSpPr/>
            <p:nvPr/>
          </p:nvGrpSpPr>
          <p:grpSpPr>
            <a:xfrm>
              <a:off x="100203" y="5674176"/>
              <a:ext cx="1993633" cy="580252"/>
              <a:chOff x="430913" y="4013451"/>
              <a:chExt cx="1993633" cy="580252"/>
            </a:xfrm>
          </p:grpSpPr>
          <p:sp>
            <p:nvSpPr>
              <p:cNvPr id="70" name="Forma libre 69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50" b="1" dirty="0">
                    <a:solidFill>
                      <a:schemeClr val="tx1"/>
                    </a:solidFill>
                  </a:rPr>
                  <a:t>Puestos de Mando Regionales Equipados e Instalados.</a:t>
                </a:r>
              </a:p>
            </p:txBody>
          </p:sp>
          <p:sp>
            <p:nvSpPr>
              <p:cNvPr id="71" name="Rectángulo 70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4" name="Grupo 63"/>
            <p:cNvGrpSpPr/>
            <p:nvPr/>
          </p:nvGrpSpPr>
          <p:grpSpPr>
            <a:xfrm>
              <a:off x="2291910" y="5674176"/>
              <a:ext cx="1993633" cy="580252"/>
              <a:chOff x="430913" y="4013451"/>
              <a:chExt cx="1993633" cy="580252"/>
            </a:xfrm>
          </p:grpSpPr>
          <p:sp>
            <p:nvSpPr>
              <p:cNvPr id="68" name="Forma libre 67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 smtClean="0">
                    <a:solidFill>
                      <a:schemeClr val="tx1"/>
                    </a:solidFill>
                  </a:rPr>
                  <a:t>Complejo de Seguridad C5</a:t>
                </a:r>
                <a:r>
                  <a:rPr lang="es-MX" sz="1050" b="1" dirty="0" smtClean="0">
                    <a:solidFill>
                      <a:schemeClr val="tx1"/>
                    </a:solidFill>
                  </a:rPr>
                  <a:t>.</a:t>
                </a:r>
                <a:endParaRPr lang="es-MX" sz="105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ángulo 68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5" name="Grupo 64"/>
            <p:cNvGrpSpPr/>
            <p:nvPr/>
          </p:nvGrpSpPr>
          <p:grpSpPr>
            <a:xfrm>
              <a:off x="4464169" y="5674176"/>
              <a:ext cx="1993633" cy="580252"/>
              <a:chOff x="430913" y="4013451"/>
              <a:chExt cx="1993633" cy="580252"/>
            </a:xfrm>
          </p:grpSpPr>
          <p:sp>
            <p:nvSpPr>
              <p:cNvPr id="66" name="Forma libre 65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50" b="1" dirty="0"/>
                  <a:t>Procesos de Calidad Certificados.</a:t>
                </a:r>
              </a:p>
            </p:txBody>
          </p:sp>
          <p:sp>
            <p:nvSpPr>
              <p:cNvPr id="67" name="Rectángulo 66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84" name="CuadroTexto 83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6219876" y="4599493"/>
            <a:ext cx="327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Porcentaje de </a:t>
            </a:r>
          </a:p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avance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o 98">
            <a:extLst>
              <a:ext uri="{FF2B5EF4-FFF2-40B4-BE49-F238E27FC236}">
                <a16:creationId xmlns:a16="http://schemas.microsoft.com/office/drawing/2014/main" id="{D95DE592-59BC-4391-909F-4FACDC0910EB}"/>
              </a:ext>
            </a:extLst>
          </p:cNvPr>
          <p:cNvGrpSpPr/>
          <p:nvPr/>
        </p:nvGrpSpPr>
        <p:grpSpPr>
          <a:xfrm>
            <a:off x="430912" y="188957"/>
            <a:ext cx="11359765" cy="693261"/>
            <a:chOff x="455110" y="218272"/>
            <a:chExt cx="11359765" cy="693261"/>
          </a:xfrm>
        </p:grpSpPr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641D1CE4-9C28-4265-A2FD-ED4C25EA9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170" y="218272"/>
              <a:ext cx="2385705" cy="693261"/>
            </a:xfrm>
            <a:prstGeom prst="rect">
              <a:avLst/>
            </a:prstGeom>
          </p:spPr>
        </p:pic>
        <p:pic>
          <p:nvPicPr>
            <p:cNvPr id="101" name="Imagen 100">
              <a:extLst>
                <a:ext uri="{FF2B5EF4-FFF2-40B4-BE49-F238E27FC236}">
                  <a16:creationId xmlns:a16="http://schemas.microsoft.com/office/drawing/2014/main" id="{DB3D7D97-3C64-4DD7-8DF6-B3CB00C48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10" y="240476"/>
              <a:ext cx="698196" cy="648853"/>
            </a:xfrm>
            <a:prstGeom prst="rect">
              <a:avLst/>
            </a:prstGeom>
          </p:spPr>
        </p:pic>
      </p:grpSp>
      <p:pic>
        <p:nvPicPr>
          <p:cNvPr id="150" name="Imagen 149">
            <a:extLst>
              <a:ext uri="{FF2B5EF4-FFF2-40B4-BE49-F238E27FC236}">
                <a16:creationId xmlns:a16="http://schemas.microsoft.com/office/drawing/2014/main" id="{07A9D129-2D0C-42CF-BD2C-68442630A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2" y="6344007"/>
            <a:ext cx="5027277" cy="4793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840961" y="24009"/>
            <a:ext cx="9362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TEMA 3.- CORRESPONSABILIDAD EN LA </a:t>
            </a:r>
          </a:p>
          <a:p>
            <a:pPr algn="ctr"/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PREVENCIÓN DEL DELITO Y RESPONSABILIDAD VIAL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-153220" y="1208689"/>
            <a:ext cx="2297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Líneas con Metas 2019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1989781" y="1235965"/>
            <a:ext cx="327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Metas Cumplidas</a:t>
            </a:r>
          </a:p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4855232" y="1235966"/>
            <a:ext cx="3644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Metas entre el 79% y 99% de Cumplimiento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8499433" y="1235967"/>
            <a:ext cx="3644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Metas </a:t>
            </a: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enores al 74% de Cumplimiento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423" y="2190072"/>
            <a:ext cx="1459998" cy="13752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021" y="2194572"/>
            <a:ext cx="1459998" cy="13752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2495" y="2190072"/>
            <a:ext cx="1459998" cy="13752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554" y="2190072"/>
            <a:ext cx="1459998" cy="13752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4523" y="3708679"/>
            <a:ext cx="2537798" cy="2390400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609354" y="3536208"/>
            <a:ext cx="550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Principales Resultados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2" name="Grupo 61"/>
          <p:cNvGrpSpPr/>
          <p:nvPr/>
        </p:nvGrpSpPr>
        <p:grpSpPr>
          <a:xfrm>
            <a:off x="122156" y="4155713"/>
            <a:ext cx="6391064" cy="2064978"/>
            <a:chOff x="66738" y="4303576"/>
            <a:chExt cx="6391064" cy="1950852"/>
          </a:xfrm>
        </p:grpSpPr>
        <p:grpSp>
          <p:nvGrpSpPr>
            <p:cNvPr id="63" name="Grupo 62"/>
            <p:cNvGrpSpPr/>
            <p:nvPr/>
          </p:nvGrpSpPr>
          <p:grpSpPr>
            <a:xfrm>
              <a:off x="66738" y="4303576"/>
              <a:ext cx="1993633" cy="580252"/>
              <a:chOff x="430913" y="4013451"/>
              <a:chExt cx="1993633" cy="580252"/>
            </a:xfrm>
          </p:grpSpPr>
          <p:sp>
            <p:nvSpPr>
              <p:cNvPr id="88" name="Forma libre 87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950" b="1" dirty="0"/>
                  <a:t>Coordinación con los Municipios para Establecer un Programa de Prevención.</a:t>
                </a:r>
                <a:endParaRPr lang="es-ES" sz="950" b="1" dirty="0"/>
              </a:p>
            </p:txBody>
          </p:sp>
          <p:sp>
            <p:nvSpPr>
              <p:cNvPr id="89" name="Rectángulo 88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4" name="Grupo 63"/>
            <p:cNvGrpSpPr/>
            <p:nvPr/>
          </p:nvGrpSpPr>
          <p:grpSpPr>
            <a:xfrm>
              <a:off x="2258445" y="4303576"/>
              <a:ext cx="1993633" cy="580252"/>
              <a:chOff x="430913" y="4013451"/>
              <a:chExt cx="1993633" cy="580252"/>
            </a:xfrm>
          </p:grpSpPr>
          <p:sp>
            <p:nvSpPr>
              <p:cNvPr id="86" name="Forma libre 85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50" b="1" dirty="0"/>
                  <a:t>Recorridos en Zonas de Alta Incidencia Delictiva.</a:t>
                </a:r>
              </a:p>
            </p:txBody>
          </p:sp>
          <p:sp>
            <p:nvSpPr>
              <p:cNvPr id="87" name="Rectángulo 86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5" name="Grupo 64"/>
            <p:cNvGrpSpPr/>
            <p:nvPr/>
          </p:nvGrpSpPr>
          <p:grpSpPr>
            <a:xfrm>
              <a:off x="4430704" y="4303576"/>
              <a:ext cx="1993633" cy="580252"/>
              <a:chOff x="430913" y="4013451"/>
              <a:chExt cx="1993633" cy="580252"/>
            </a:xfrm>
          </p:grpSpPr>
          <p:sp>
            <p:nvSpPr>
              <p:cNvPr id="84" name="Forma libre 83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Plan Operativo en Materia Vial Implementado.</a:t>
                </a:r>
              </a:p>
            </p:txBody>
          </p:sp>
          <p:sp>
            <p:nvSpPr>
              <p:cNvPr id="85" name="Rectángulo 84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6" name="Grupo 65"/>
            <p:cNvGrpSpPr/>
            <p:nvPr/>
          </p:nvGrpSpPr>
          <p:grpSpPr>
            <a:xfrm>
              <a:off x="100203" y="4994169"/>
              <a:ext cx="1993633" cy="580252"/>
              <a:chOff x="430913" y="4013451"/>
              <a:chExt cx="1993633" cy="580252"/>
            </a:xfrm>
          </p:grpSpPr>
          <p:sp>
            <p:nvSpPr>
              <p:cNvPr id="82" name="Forma libre 81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50" b="1" dirty="0">
                    <a:solidFill>
                      <a:schemeClr val="tx1"/>
                    </a:solidFill>
                  </a:rPr>
                  <a:t>Presencia Policial Incrementada.</a:t>
                </a:r>
              </a:p>
            </p:txBody>
          </p:sp>
          <p:sp>
            <p:nvSpPr>
              <p:cNvPr id="83" name="Rectángulo 82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7" name="Grupo 66"/>
            <p:cNvGrpSpPr/>
            <p:nvPr/>
          </p:nvGrpSpPr>
          <p:grpSpPr>
            <a:xfrm>
              <a:off x="2291910" y="4994169"/>
              <a:ext cx="1993633" cy="580252"/>
              <a:chOff x="430913" y="4013451"/>
              <a:chExt cx="1993633" cy="580252"/>
            </a:xfrm>
          </p:grpSpPr>
          <p:sp>
            <p:nvSpPr>
              <p:cNvPr id="80" name="Forma libre 79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Programa de Proximidad Ciudadana Implementado.</a:t>
                </a:r>
                <a:endParaRPr lang="es-ES" sz="1050" b="1" dirty="0"/>
              </a:p>
            </p:txBody>
          </p:sp>
          <p:sp>
            <p:nvSpPr>
              <p:cNvPr id="81" name="Rectángulo 80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8" name="Grupo 67"/>
            <p:cNvGrpSpPr/>
            <p:nvPr/>
          </p:nvGrpSpPr>
          <p:grpSpPr>
            <a:xfrm>
              <a:off x="4464169" y="4994169"/>
              <a:ext cx="1993633" cy="580252"/>
              <a:chOff x="430913" y="4013451"/>
              <a:chExt cx="1993633" cy="580252"/>
            </a:xfrm>
          </p:grpSpPr>
          <p:sp>
            <p:nvSpPr>
              <p:cNvPr id="78" name="Forma libre 77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Campañas de Concientización de Prevención del Delito.</a:t>
                </a:r>
              </a:p>
            </p:txBody>
          </p:sp>
          <p:sp>
            <p:nvSpPr>
              <p:cNvPr id="79" name="Rectángulo 78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9" name="Grupo 68"/>
            <p:cNvGrpSpPr/>
            <p:nvPr/>
          </p:nvGrpSpPr>
          <p:grpSpPr>
            <a:xfrm>
              <a:off x="100203" y="5674176"/>
              <a:ext cx="1993633" cy="580252"/>
              <a:chOff x="430913" y="4013451"/>
              <a:chExt cx="1993633" cy="580252"/>
            </a:xfrm>
          </p:grpSpPr>
          <p:sp>
            <p:nvSpPr>
              <p:cNvPr id="76" name="Forma libre 75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Jornadas de Prevención del Delito</a:t>
                </a:r>
                <a:r>
                  <a:rPr lang="es-MX" sz="900" b="1" dirty="0"/>
                  <a:t>. </a:t>
                </a:r>
                <a:endParaRPr lang="es-ES" sz="900" b="1" dirty="0"/>
              </a:p>
            </p:txBody>
          </p:sp>
          <p:sp>
            <p:nvSpPr>
              <p:cNvPr id="77" name="Rectángulo 76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70" name="Grupo 69"/>
            <p:cNvGrpSpPr/>
            <p:nvPr/>
          </p:nvGrpSpPr>
          <p:grpSpPr>
            <a:xfrm>
              <a:off x="2291910" y="5674176"/>
              <a:ext cx="1993633" cy="580252"/>
              <a:chOff x="430913" y="4013451"/>
              <a:chExt cx="1993633" cy="580252"/>
            </a:xfrm>
          </p:grpSpPr>
          <p:sp>
            <p:nvSpPr>
              <p:cNvPr id="74" name="Forma libre 73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900" b="1" dirty="0"/>
                  <a:t>Campañas de Difusión del Servicio de Emergencias 911 y Denuncia Anónima 089.  </a:t>
                </a:r>
                <a:endParaRPr lang="es-ES" sz="900" b="1" dirty="0"/>
              </a:p>
            </p:txBody>
          </p:sp>
          <p:sp>
            <p:nvSpPr>
              <p:cNvPr id="75" name="Rectángulo 74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71" name="Grupo 70"/>
            <p:cNvGrpSpPr/>
            <p:nvPr/>
          </p:nvGrpSpPr>
          <p:grpSpPr>
            <a:xfrm>
              <a:off x="4464169" y="5674176"/>
              <a:ext cx="1993633" cy="580252"/>
              <a:chOff x="430913" y="4013451"/>
              <a:chExt cx="1993633" cy="580252"/>
            </a:xfrm>
          </p:grpSpPr>
          <p:sp>
            <p:nvSpPr>
              <p:cNvPr id="72" name="Forma libre 71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Esquemas de Control de Límites de Velocidad Implementados.</a:t>
                </a:r>
                <a:endParaRPr lang="es-ES" sz="1050" b="1" dirty="0"/>
              </a:p>
            </p:txBody>
          </p:sp>
          <p:sp>
            <p:nvSpPr>
              <p:cNvPr id="73" name="Rectángulo 72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90" name="CuadroTexto 89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6219876" y="4599493"/>
            <a:ext cx="327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Porcentaje de </a:t>
            </a:r>
          </a:p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avance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o 98">
            <a:extLst>
              <a:ext uri="{FF2B5EF4-FFF2-40B4-BE49-F238E27FC236}">
                <a16:creationId xmlns:a16="http://schemas.microsoft.com/office/drawing/2014/main" id="{D95DE592-59BC-4391-909F-4FACDC0910EB}"/>
              </a:ext>
            </a:extLst>
          </p:cNvPr>
          <p:cNvGrpSpPr/>
          <p:nvPr/>
        </p:nvGrpSpPr>
        <p:grpSpPr>
          <a:xfrm>
            <a:off x="430912" y="188957"/>
            <a:ext cx="11359765" cy="693261"/>
            <a:chOff x="455110" y="218272"/>
            <a:chExt cx="11359765" cy="693261"/>
          </a:xfrm>
        </p:grpSpPr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641D1CE4-9C28-4265-A2FD-ED4C25EA9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170" y="218272"/>
              <a:ext cx="2385705" cy="693261"/>
            </a:xfrm>
            <a:prstGeom prst="rect">
              <a:avLst/>
            </a:prstGeom>
          </p:spPr>
        </p:pic>
        <p:pic>
          <p:nvPicPr>
            <p:cNvPr id="101" name="Imagen 100">
              <a:extLst>
                <a:ext uri="{FF2B5EF4-FFF2-40B4-BE49-F238E27FC236}">
                  <a16:creationId xmlns:a16="http://schemas.microsoft.com/office/drawing/2014/main" id="{DB3D7D97-3C64-4DD7-8DF6-B3CB00C48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10" y="240476"/>
              <a:ext cx="698196" cy="648853"/>
            </a:xfrm>
            <a:prstGeom prst="rect">
              <a:avLst/>
            </a:prstGeom>
          </p:spPr>
        </p:pic>
      </p:grpSp>
      <p:pic>
        <p:nvPicPr>
          <p:cNvPr id="150" name="Imagen 149">
            <a:extLst>
              <a:ext uri="{FF2B5EF4-FFF2-40B4-BE49-F238E27FC236}">
                <a16:creationId xmlns:a16="http://schemas.microsoft.com/office/drawing/2014/main" id="{07A9D129-2D0C-42CF-BD2C-68442630A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2" y="6344007"/>
            <a:ext cx="5027277" cy="479326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840961" y="246985"/>
            <a:ext cx="936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TEMA 4.- SISTEMA PENITENCIARIO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-153220" y="1208689"/>
            <a:ext cx="2297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Líneas con Metas 2019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1989781" y="1235965"/>
            <a:ext cx="327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Metas Cumplidas</a:t>
            </a:r>
          </a:p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4855232" y="1235966"/>
            <a:ext cx="3644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Metas entre el 79% y 99% de Cumplimiento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8499433" y="1235967"/>
            <a:ext cx="3644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Metas </a:t>
            </a:r>
            <a:r>
              <a:rPr lang="es-MX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enores al 74% de Cumplimiento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423" y="2194572"/>
            <a:ext cx="1459998" cy="13752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8390" y="2195870"/>
            <a:ext cx="1459998" cy="13752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554" y="2194572"/>
            <a:ext cx="1459998" cy="13752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4523" y="3681591"/>
            <a:ext cx="2537798" cy="23904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7784" y="2194572"/>
            <a:ext cx="1459998" cy="1375200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609354" y="3536208"/>
            <a:ext cx="550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Principales Resultados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2" name="Grupo 61"/>
          <p:cNvGrpSpPr/>
          <p:nvPr/>
        </p:nvGrpSpPr>
        <p:grpSpPr>
          <a:xfrm>
            <a:off x="122156" y="4155714"/>
            <a:ext cx="6391064" cy="2064978"/>
            <a:chOff x="66738" y="4303576"/>
            <a:chExt cx="6391064" cy="1950852"/>
          </a:xfrm>
        </p:grpSpPr>
        <p:grpSp>
          <p:nvGrpSpPr>
            <p:cNvPr id="63" name="Grupo 62"/>
            <p:cNvGrpSpPr/>
            <p:nvPr/>
          </p:nvGrpSpPr>
          <p:grpSpPr>
            <a:xfrm>
              <a:off x="66738" y="4303576"/>
              <a:ext cx="1993633" cy="580252"/>
              <a:chOff x="430913" y="4013451"/>
              <a:chExt cx="1993633" cy="580252"/>
            </a:xfrm>
          </p:grpSpPr>
          <p:sp>
            <p:nvSpPr>
              <p:cNvPr id="88" name="Forma libre 87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50" b="1" dirty="0"/>
                  <a:t>Diagnóstico Penitenciario Realizado.</a:t>
                </a:r>
              </a:p>
            </p:txBody>
          </p:sp>
          <p:sp>
            <p:nvSpPr>
              <p:cNvPr id="89" name="Rectángulo 88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4" name="Grupo 63"/>
            <p:cNvGrpSpPr/>
            <p:nvPr/>
          </p:nvGrpSpPr>
          <p:grpSpPr>
            <a:xfrm>
              <a:off x="2258445" y="4303576"/>
              <a:ext cx="1993633" cy="580252"/>
              <a:chOff x="430913" y="4013451"/>
              <a:chExt cx="1993633" cy="580252"/>
            </a:xfrm>
          </p:grpSpPr>
          <p:sp>
            <p:nvSpPr>
              <p:cNvPr id="86" name="Forma libre 85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Gestiones Realizadas a través del Plan Mérida.</a:t>
                </a:r>
                <a:endParaRPr lang="es-ES" sz="1050" b="1" dirty="0"/>
              </a:p>
            </p:txBody>
          </p:sp>
          <p:sp>
            <p:nvSpPr>
              <p:cNvPr id="87" name="Rectángulo 86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5" name="Grupo 64"/>
            <p:cNvGrpSpPr/>
            <p:nvPr/>
          </p:nvGrpSpPr>
          <p:grpSpPr>
            <a:xfrm>
              <a:off x="4430704" y="4303576"/>
              <a:ext cx="1993633" cy="580252"/>
              <a:chOff x="430913" y="4013451"/>
              <a:chExt cx="1993633" cy="580252"/>
            </a:xfrm>
          </p:grpSpPr>
          <p:sp>
            <p:nvSpPr>
              <p:cNvPr id="84" name="Forma libre 83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00" b="1" dirty="0"/>
                  <a:t>Traslado de Internos Sentenciados por Delitos Federales a CEFERESOS.</a:t>
                </a:r>
              </a:p>
            </p:txBody>
          </p:sp>
          <p:sp>
            <p:nvSpPr>
              <p:cNvPr id="85" name="Rectángulo 84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6" name="Grupo 65"/>
            <p:cNvGrpSpPr/>
            <p:nvPr/>
          </p:nvGrpSpPr>
          <p:grpSpPr>
            <a:xfrm>
              <a:off x="100203" y="4994169"/>
              <a:ext cx="1993633" cy="580252"/>
              <a:chOff x="430913" y="4013451"/>
              <a:chExt cx="1993633" cy="580252"/>
            </a:xfrm>
          </p:grpSpPr>
          <p:sp>
            <p:nvSpPr>
              <p:cNvPr id="82" name="Forma libre 81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050" b="1" dirty="0"/>
                  <a:t>Centros de Reinserción Social en el Estado Equipados.</a:t>
                </a:r>
                <a:endParaRPr lang="es-ES" sz="1050" b="1" dirty="0"/>
              </a:p>
            </p:txBody>
          </p:sp>
          <p:sp>
            <p:nvSpPr>
              <p:cNvPr id="83" name="Rectángulo 82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7" name="Grupo 66"/>
            <p:cNvGrpSpPr/>
            <p:nvPr/>
          </p:nvGrpSpPr>
          <p:grpSpPr>
            <a:xfrm>
              <a:off x="2291910" y="4994169"/>
              <a:ext cx="1993633" cy="580252"/>
              <a:chOff x="430913" y="4013451"/>
              <a:chExt cx="1993633" cy="580252"/>
            </a:xfrm>
          </p:grpSpPr>
          <p:sp>
            <p:nvSpPr>
              <p:cNvPr id="80" name="Forma libre 79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50" b="1" dirty="0"/>
                  <a:t>Infraestructura Penitenciaria Fortalecida. </a:t>
                </a:r>
              </a:p>
            </p:txBody>
          </p:sp>
          <p:sp>
            <p:nvSpPr>
              <p:cNvPr id="81" name="Rectángulo 80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8" name="Grupo 67"/>
            <p:cNvGrpSpPr/>
            <p:nvPr/>
          </p:nvGrpSpPr>
          <p:grpSpPr>
            <a:xfrm>
              <a:off x="4464169" y="4994169"/>
              <a:ext cx="1993633" cy="580252"/>
              <a:chOff x="430913" y="4013451"/>
              <a:chExt cx="1993633" cy="580252"/>
            </a:xfrm>
          </p:grpSpPr>
          <p:sp>
            <p:nvSpPr>
              <p:cNvPr id="78" name="Forma libre 77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50" b="1" dirty="0"/>
                  <a:t>Personal Penitenciario Capacitado.</a:t>
                </a:r>
              </a:p>
            </p:txBody>
          </p:sp>
          <p:sp>
            <p:nvSpPr>
              <p:cNvPr id="79" name="Rectángulo 78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69" name="Grupo 68"/>
            <p:cNvGrpSpPr/>
            <p:nvPr/>
          </p:nvGrpSpPr>
          <p:grpSpPr>
            <a:xfrm>
              <a:off x="100203" y="5674176"/>
              <a:ext cx="1993633" cy="580252"/>
              <a:chOff x="430913" y="4013451"/>
              <a:chExt cx="1993633" cy="580252"/>
            </a:xfrm>
          </p:grpSpPr>
          <p:sp>
            <p:nvSpPr>
              <p:cNvPr id="76" name="Forma libre 75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50" b="1" dirty="0"/>
                  <a:t>Observaciones y Recomendaciones Atendidas.</a:t>
                </a:r>
              </a:p>
            </p:txBody>
          </p:sp>
          <p:sp>
            <p:nvSpPr>
              <p:cNvPr id="77" name="Rectángulo 76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70" name="Grupo 69"/>
            <p:cNvGrpSpPr/>
            <p:nvPr/>
          </p:nvGrpSpPr>
          <p:grpSpPr>
            <a:xfrm>
              <a:off x="2291910" y="5674176"/>
              <a:ext cx="1993633" cy="580252"/>
              <a:chOff x="430913" y="4013451"/>
              <a:chExt cx="1993633" cy="580252"/>
            </a:xfrm>
          </p:grpSpPr>
          <p:sp>
            <p:nvSpPr>
              <p:cNvPr id="74" name="Forma libre 73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050" b="1" dirty="0"/>
                  <a:t>Programa Integral de Reinserción Social Implementado.</a:t>
                </a:r>
              </a:p>
            </p:txBody>
          </p:sp>
          <p:sp>
            <p:nvSpPr>
              <p:cNvPr id="75" name="Rectángulo 74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71" name="Grupo 70"/>
            <p:cNvGrpSpPr/>
            <p:nvPr/>
          </p:nvGrpSpPr>
          <p:grpSpPr>
            <a:xfrm>
              <a:off x="4464169" y="5674176"/>
              <a:ext cx="1993633" cy="580252"/>
              <a:chOff x="430913" y="4013451"/>
              <a:chExt cx="1993633" cy="580252"/>
            </a:xfrm>
          </p:grpSpPr>
          <p:sp>
            <p:nvSpPr>
              <p:cNvPr id="72" name="Forma libre 71"/>
              <p:cNvSpPr/>
              <p:nvPr/>
            </p:nvSpPr>
            <p:spPr>
              <a:xfrm>
                <a:off x="528708" y="4119397"/>
                <a:ext cx="1895838" cy="474306"/>
              </a:xfrm>
              <a:custGeom>
                <a:avLst/>
                <a:gdLst>
                  <a:gd name="connsiteX0" fmla="*/ 0 w 2347089"/>
                  <a:gd name="connsiteY0" fmla="*/ 0 h 733465"/>
                  <a:gd name="connsiteX1" fmla="*/ 2347089 w 2347089"/>
                  <a:gd name="connsiteY1" fmla="*/ 0 h 733465"/>
                  <a:gd name="connsiteX2" fmla="*/ 2347089 w 2347089"/>
                  <a:gd name="connsiteY2" fmla="*/ 733465 h 733465"/>
                  <a:gd name="connsiteX3" fmla="*/ 0 w 2347089"/>
                  <a:gd name="connsiteY3" fmla="*/ 733465 h 733465"/>
                  <a:gd name="connsiteX4" fmla="*/ 0 w 2347089"/>
                  <a:gd name="connsiteY4" fmla="*/ 0 h 7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7089" h="733465">
                    <a:moveTo>
                      <a:pt x="0" y="0"/>
                    </a:moveTo>
                    <a:lnTo>
                      <a:pt x="2347089" y="0"/>
                    </a:lnTo>
                    <a:lnTo>
                      <a:pt x="2347089" y="733465"/>
                    </a:lnTo>
                    <a:lnTo>
                      <a:pt x="0" y="73346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96801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950" b="1" dirty="0"/>
                  <a:t>Integración de los Centros de Retención Municipales para ser Administrados por el Gobierno Estatal.</a:t>
                </a:r>
                <a:endParaRPr lang="es-ES" sz="950" b="1" dirty="0"/>
              </a:p>
            </p:txBody>
          </p:sp>
          <p:sp>
            <p:nvSpPr>
              <p:cNvPr id="73" name="Rectángulo 72"/>
              <p:cNvSpPr/>
              <p:nvPr/>
            </p:nvSpPr>
            <p:spPr>
              <a:xfrm>
                <a:off x="430913" y="4013451"/>
                <a:ext cx="414714" cy="49802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  <p:sp>
        <p:nvSpPr>
          <p:cNvPr id="90" name="CuadroTexto 89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6219876" y="4599493"/>
            <a:ext cx="327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Porcentaje de </a:t>
            </a:r>
          </a:p>
          <a:p>
            <a:pPr algn="ctr"/>
            <a:r>
              <a:rPr lang="es-MX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avance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o 98">
            <a:extLst>
              <a:ext uri="{FF2B5EF4-FFF2-40B4-BE49-F238E27FC236}">
                <a16:creationId xmlns:a16="http://schemas.microsoft.com/office/drawing/2014/main" id="{D95DE592-59BC-4391-909F-4FACDC0910EB}"/>
              </a:ext>
            </a:extLst>
          </p:cNvPr>
          <p:cNvGrpSpPr/>
          <p:nvPr/>
        </p:nvGrpSpPr>
        <p:grpSpPr>
          <a:xfrm>
            <a:off x="430912" y="147394"/>
            <a:ext cx="11359765" cy="693261"/>
            <a:chOff x="455110" y="218272"/>
            <a:chExt cx="11359765" cy="693261"/>
          </a:xfrm>
        </p:grpSpPr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641D1CE4-9C28-4265-A2FD-ED4C25EA9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170" y="218272"/>
              <a:ext cx="2385705" cy="693261"/>
            </a:xfrm>
            <a:prstGeom prst="rect">
              <a:avLst/>
            </a:prstGeom>
          </p:spPr>
        </p:pic>
        <p:pic>
          <p:nvPicPr>
            <p:cNvPr id="101" name="Imagen 100">
              <a:extLst>
                <a:ext uri="{FF2B5EF4-FFF2-40B4-BE49-F238E27FC236}">
                  <a16:creationId xmlns:a16="http://schemas.microsoft.com/office/drawing/2014/main" id="{DB3D7D97-3C64-4DD7-8DF6-B3CB00C48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10" y="240476"/>
              <a:ext cx="698196" cy="648853"/>
            </a:xfrm>
            <a:prstGeom prst="rect">
              <a:avLst/>
            </a:prstGeom>
          </p:spPr>
        </p:pic>
      </p:grpSp>
      <p:pic>
        <p:nvPicPr>
          <p:cNvPr id="150" name="Imagen 149">
            <a:extLst>
              <a:ext uri="{FF2B5EF4-FFF2-40B4-BE49-F238E27FC236}">
                <a16:creationId xmlns:a16="http://schemas.microsoft.com/office/drawing/2014/main" id="{07A9D129-2D0C-42CF-BD2C-68442630A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62" y="6344007"/>
            <a:ext cx="5027277" cy="479326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36569B38-79EF-47BC-9A98-5971BBA7B5C7}"/>
              </a:ext>
            </a:extLst>
          </p:cNvPr>
          <p:cNvSpPr txBox="1"/>
          <p:nvPr/>
        </p:nvSpPr>
        <p:spPr>
          <a:xfrm>
            <a:off x="4723741" y="4679404"/>
            <a:ext cx="9362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udy Old Style" panose="02020502050305020303" pitchFamily="18" charset="0"/>
              </a:rPr>
              <a:t>GRACIAS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2" y="840655"/>
            <a:ext cx="4169441" cy="46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8232</TotalTime>
  <Words>432</Words>
  <Application>Microsoft Office PowerPoint</Application>
  <PresentationFormat>Panorámica</PresentationFormat>
  <Paragraphs>78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Goudy Old Style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vicente antonio barrera broca</cp:lastModifiedBy>
  <cp:revision>737</cp:revision>
  <cp:lastPrinted>2019-10-11T19:23:54Z</cp:lastPrinted>
  <dcterms:created xsi:type="dcterms:W3CDTF">2018-12-26T17:48:44Z</dcterms:created>
  <dcterms:modified xsi:type="dcterms:W3CDTF">2019-12-01T23:23:08Z</dcterms:modified>
</cp:coreProperties>
</file>