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34" r:id="rId2"/>
    <p:sldId id="336" r:id="rId3"/>
    <p:sldId id="383" r:id="rId4"/>
    <p:sldId id="337" r:id="rId5"/>
    <p:sldId id="338" r:id="rId6"/>
    <p:sldId id="313" r:id="rId7"/>
  </p:sldIdLst>
  <p:sldSz cx="12192000" cy="6858000"/>
  <p:notesSz cx="6888163" cy="10020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25254E"/>
    <a:srgbClr val="FEE520"/>
    <a:srgbClr val="0FA2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0" autoAdjust="0"/>
    <p:restoredTop sz="90893" autoAdjust="0"/>
  </p:normalViewPr>
  <p:slideViewPr>
    <p:cSldViewPr snapToGrid="0" showGuides="1">
      <p:cViewPr varScale="1">
        <p:scale>
          <a:sx n="67" d="100"/>
          <a:sy n="67" d="100"/>
        </p:scale>
        <p:origin x="8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282" cy="50152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01343" y="0"/>
            <a:ext cx="2985282" cy="50152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A5BD5E-6BA5-42B8-B2E5-A77B54B21588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8201" y="4822079"/>
            <a:ext cx="5511762" cy="394610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18777"/>
            <a:ext cx="2985282" cy="5015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01343" y="9518777"/>
            <a:ext cx="2985282" cy="5015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47D3E-CC53-44BB-A4BD-1AF137DD6A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7239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5068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8334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5728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9093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1700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986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2097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5868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4956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98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9583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528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390023" y="289891"/>
            <a:ext cx="11411954" cy="1060845"/>
            <a:chOff x="390023" y="331454"/>
            <a:chExt cx="11411954" cy="1060845"/>
          </a:xfrm>
        </p:grpSpPr>
        <p:pic>
          <p:nvPicPr>
            <p:cNvPr id="8" name="Imagen 7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51313" y="331454"/>
              <a:ext cx="3650664" cy="1060845"/>
            </a:xfrm>
            <a:prstGeom prst="rect">
              <a:avLst/>
            </a:prstGeom>
          </p:spPr>
        </p:pic>
        <p:pic>
          <p:nvPicPr>
            <p:cNvPr id="9" name="Imagen 8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sp>
        <p:nvSpPr>
          <p:cNvPr id="16" name="Rectángulo"/>
          <p:cNvSpPr/>
          <p:nvPr/>
        </p:nvSpPr>
        <p:spPr>
          <a:xfrm>
            <a:off x="1" y="2986620"/>
            <a:ext cx="12192000" cy="1847748"/>
          </a:xfrm>
          <a:prstGeom prst="rect">
            <a:avLst/>
          </a:prstGeom>
          <a:solidFill>
            <a:schemeClr val="accent1">
              <a:lumMod val="50000"/>
              <a:alpha val="90196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4" name="CuadroTexto 3"/>
          <p:cNvSpPr txBox="1"/>
          <p:nvPr/>
        </p:nvSpPr>
        <p:spPr>
          <a:xfrm>
            <a:off x="3837709" y="3125664"/>
            <a:ext cx="79642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PRE-CIERRE DE PROGRAMAS, PROYECTOS Y ACCIONES 2019  SECRETARÍA DE SEGURIDAD PÚBLICA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17" y="1745673"/>
            <a:ext cx="2533285" cy="3088695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6383199" y="5890649"/>
            <a:ext cx="59811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Chetumal, Quintana Roo, a 02 de diciembre de 2019. 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4259855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upo 98">
            <a:extLst>
              <a:ext uri="{FF2B5EF4-FFF2-40B4-BE49-F238E27FC236}">
                <a16:creationId xmlns:a16="http://schemas.microsoft.com/office/drawing/2014/main" id="{D95DE592-59BC-4391-909F-4FACDC0910EB}"/>
              </a:ext>
            </a:extLst>
          </p:cNvPr>
          <p:cNvGrpSpPr/>
          <p:nvPr/>
        </p:nvGrpSpPr>
        <p:grpSpPr>
          <a:xfrm>
            <a:off x="430912" y="188957"/>
            <a:ext cx="11359765" cy="693261"/>
            <a:chOff x="455110" y="218272"/>
            <a:chExt cx="11359765" cy="693261"/>
          </a:xfrm>
        </p:grpSpPr>
        <p:pic>
          <p:nvPicPr>
            <p:cNvPr id="100" name="Imagen 99">
              <a:extLst>
                <a:ext uri="{FF2B5EF4-FFF2-40B4-BE49-F238E27FC236}">
                  <a16:creationId xmlns:a16="http://schemas.microsoft.com/office/drawing/2014/main" id="{641D1CE4-9C28-4265-A2FD-ED4C25EA9E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9170" y="218272"/>
              <a:ext cx="2385705" cy="693261"/>
            </a:xfrm>
            <a:prstGeom prst="rect">
              <a:avLst/>
            </a:prstGeom>
          </p:spPr>
        </p:pic>
        <p:pic>
          <p:nvPicPr>
            <p:cNvPr id="101" name="Imagen 100">
              <a:extLst>
                <a:ext uri="{FF2B5EF4-FFF2-40B4-BE49-F238E27FC236}">
                  <a16:creationId xmlns:a16="http://schemas.microsoft.com/office/drawing/2014/main" id="{DB3D7D97-3C64-4DD7-8DF6-B3CB00C488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110" y="240476"/>
              <a:ext cx="698196" cy="648853"/>
            </a:xfrm>
            <a:prstGeom prst="rect">
              <a:avLst/>
            </a:prstGeom>
          </p:spPr>
        </p:pic>
      </p:grpSp>
      <p:pic>
        <p:nvPicPr>
          <p:cNvPr id="150" name="Imagen 149">
            <a:extLst>
              <a:ext uri="{FF2B5EF4-FFF2-40B4-BE49-F238E27FC236}">
                <a16:creationId xmlns:a16="http://schemas.microsoft.com/office/drawing/2014/main" id="{07A9D129-2D0C-42CF-BD2C-68442630A44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362" y="6344007"/>
            <a:ext cx="5027277" cy="479326"/>
          </a:xfrm>
          <a:prstGeom prst="rect">
            <a:avLst/>
          </a:prstGeom>
        </p:spPr>
      </p:pic>
      <p:sp>
        <p:nvSpPr>
          <p:cNvPr id="40" name="CuadroTexto 39">
            <a:extLst>
              <a:ext uri="{FF2B5EF4-FFF2-40B4-BE49-F238E27FC236}">
                <a16:creationId xmlns:a16="http://schemas.microsoft.com/office/drawing/2014/main" id="{36569B38-79EF-47BC-9A98-5971BBA7B5C7}"/>
              </a:ext>
            </a:extLst>
          </p:cNvPr>
          <p:cNvSpPr txBox="1"/>
          <p:nvPr/>
        </p:nvSpPr>
        <p:spPr>
          <a:xfrm>
            <a:off x="1235363" y="2241004"/>
            <a:ext cx="93624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ACADEMIA ESTATAL DE SEGURIDAD PÚBLICA</a:t>
            </a:r>
          </a:p>
        </p:txBody>
      </p:sp>
    </p:spTree>
    <p:extLst>
      <p:ext uri="{BB962C8B-B14F-4D97-AF65-F5344CB8AC3E}">
        <p14:creationId xmlns:p14="http://schemas.microsoft.com/office/powerpoint/2010/main" val="3659583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upo 98">
            <a:extLst>
              <a:ext uri="{FF2B5EF4-FFF2-40B4-BE49-F238E27FC236}">
                <a16:creationId xmlns:a16="http://schemas.microsoft.com/office/drawing/2014/main" id="{D95DE592-59BC-4391-909F-4FACDC0910EB}"/>
              </a:ext>
            </a:extLst>
          </p:cNvPr>
          <p:cNvGrpSpPr/>
          <p:nvPr/>
        </p:nvGrpSpPr>
        <p:grpSpPr>
          <a:xfrm>
            <a:off x="430912" y="188957"/>
            <a:ext cx="11359765" cy="693261"/>
            <a:chOff x="455110" y="218272"/>
            <a:chExt cx="11359765" cy="693261"/>
          </a:xfrm>
        </p:grpSpPr>
        <p:pic>
          <p:nvPicPr>
            <p:cNvPr id="100" name="Imagen 99">
              <a:extLst>
                <a:ext uri="{FF2B5EF4-FFF2-40B4-BE49-F238E27FC236}">
                  <a16:creationId xmlns:a16="http://schemas.microsoft.com/office/drawing/2014/main" id="{641D1CE4-9C28-4265-A2FD-ED4C25EA9E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9170" y="218272"/>
              <a:ext cx="2385705" cy="693261"/>
            </a:xfrm>
            <a:prstGeom prst="rect">
              <a:avLst/>
            </a:prstGeom>
          </p:spPr>
        </p:pic>
        <p:pic>
          <p:nvPicPr>
            <p:cNvPr id="101" name="Imagen 100">
              <a:extLst>
                <a:ext uri="{FF2B5EF4-FFF2-40B4-BE49-F238E27FC236}">
                  <a16:creationId xmlns:a16="http://schemas.microsoft.com/office/drawing/2014/main" id="{DB3D7D97-3C64-4DD7-8DF6-B3CB00C488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110" y="240476"/>
              <a:ext cx="698196" cy="648853"/>
            </a:xfrm>
            <a:prstGeom prst="rect">
              <a:avLst/>
            </a:prstGeom>
          </p:spPr>
        </p:pic>
      </p:grpSp>
      <p:pic>
        <p:nvPicPr>
          <p:cNvPr id="150" name="Imagen 149">
            <a:extLst>
              <a:ext uri="{FF2B5EF4-FFF2-40B4-BE49-F238E27FC236}">
                <a16:creationId xmlns:a16="http://schemas.microsoft.com/office/drawing/2014/main" id="{07A9D129-2D0C-42CF-BD2C-68442630A44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362" y="6344007"/>
            <a:ext cx="5027277" cy="479326"/>
          </a:xfrm>
          <a:prstGeom prst="rect">
            <a:avLst/>
          </a:prstGeom>
        </p:spPr>
      </p:pic>
      <p:sp>
        <p:nvSpPr>
          <p:cNvPr id="40" name="CuadroTexto 39">
            <a:extLst>
              <a:ext uri="{FF2B5EF4-FFF2-40B4-BE49-F238E27FC236}">
                <a16:creationId xmlns:a16="http://schemas.microsoft.com/office/drawing/2014/main" id="{36569B38-79EF-47BC-9A98-5971BBA7B5C7}"/>
              </a:ext>
            </a:extLst>
          </p:cNvPr>
          <p:cNvSpPr txBox="1"/>
          <p:nvPr/>
        </p:nvSpPr>
        <p:spPr>
          <a:xfrm>
            <a:off x="1235363" y="398349"/>
            <a:ext cx="9362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Programas con Recurso: FASP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586641"/>
              </p:ext>
            </p:extLst>
          </p:nvPr>
        </p:nvGraphicFramePr>
        <p:xfrm>
          <a:off x="430912" y="1130961"/>
          <a:ext cx="11359765" cy="4898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4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98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17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34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789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139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No. </a:t>
                      </a:r>
                      <a:endParaRPr lang="es-MX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Nombre del Programa, Proyecto o acción</a:t>
                      </a:r>
                      <a:endParaRPr lang="es-MX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Inversión Asignada</a:t>
                      </a:r>
                      <a:endParaRPr lang="es-MX" sz="20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Estatus</a:t>
                      </a:r>
                      <a:endParaRPr lang="es-MX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Meta Programada</a:t>
                      </a:r>
                      <a:endParaRPr lang="es-MX" sz="20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Meta alcanzada</a:t>
                      </a:r>
                      <a:endParaRPr lang="es-MX" sz="20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8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1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2000" u="none" strike="noStrike" dirty="0">
                          <a:effectLst/>
                        </a:rPr>
                        <a:t>Curso de Formación Inicial para Policía Estatal en Activo.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$8,750,000.00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Comprometido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350 elementos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177 elementos capacitados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39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2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2000" u="none" strike="noStrike">
                          <a:effectLst/>
                        </a:rPr>
                        <a:t>Curso de Formación Inicial para elementos de Nuevo Ingreso.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$2,500,000.00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Comprometido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50 cadetes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50 cadetes capacitados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39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3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2000" u="none" strike="noStrike">
                          <a:effectLst/>
                        </a:rPr>
                        <a:t>Curso de Formación Inicial para Custodios en Activos.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$568,164.50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Comprometido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15 custodios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En proceso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39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4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2000" u="none" strike="noStrike">
                          <a:effectLst/>
                        </a:rPr>
                        <a:t>Curso de Competencias Básicas de la Función Policial.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$1,400,000.00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En trámite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400 elementos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En proceso de contratación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39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5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2000" u="none" strike="noStrike">
                          <a:effectLst/>
                        </a:rPr>
                        <a:t>Evaluación de Competencias Básicas de la Función Policial.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$320,000.00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En trámite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400 elementos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En proceso de contratación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5124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upo 98">
            <a:extLst>
              <a:ext uri="{FF2B5EF4-FFF2-40B4-BE49-F238E27FC236}">
                <a16:creationId xmlns:a16="http://schemas.microsoft.com/office/drawing/2014/main" id="{D95DE592-59BC-4391-909F-4FACDC0910EB}"/>
              </a:ext>
            </a:extLst>
          </p:cNvPr>
          <p:cNvGrpSpPr/>
          <p:nvPr/>
        </p:nvGrpSpPr>
        <p:grpSpPr>
          <a:xfrm>
            <a:off x="430912" y="188957"/>
            <a:ext cx="11359765" cy="693261"/>
            <a:chOff x="455110" y="218272"/>
            <a:chExt cx="11359765" cy="693261"/>
          </a:xfrm>
        </p:grpSpPr>
        <p:pic>
          <p:nvPicPr>
            <p:cNvPr id="100" name="Imagen 99">
              <a:extLst>
                <a:ext uri="{FF2B5EF4-FFF2-40B4-BE49-F238E27FC236}">
                  <a16:creationId xmlns:a16="http://schemas.microsoft.com/office/drawing/2014/main" id="{641D1CE4-9C28-4265-A2FD-ED4C25EA9E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9170" y="218272"/>
              <a:ext cx="2385705" cy="693261"/>
            </a:xfrm>
            <a:prstGeom prst="rect">
              <a:avLst/>
            </a:prstGeom>
          </p:spPr>
        </p:pic>
        <p:pic>
          <p:nvPicPr>
            <p:cNvPr id="101" name="Imagen 100">
              <a:extLst>
                <a:ext uri="{FF2B5EF4-FFF2-40B4-BE49-F238E27FC236}">
                  <a16:creationId xmlns:a16="http://schemas.microsoft.com/office/drawing/2014/main" id="{DB3D7D97-3C64-4DD7-8DF6-B3CB00C488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110" y="240476"/>
              <a:ext cx="698196" cy="648853"/>
            </a:xfrm>
            <a:prstGeom prst="rect">
              <a:avLst/>
            </a:prstGeom>
          </p:spPr>
        </p:pic>
      </p:grpSp>
      <p:pic>
        <p:nvPicPr>
          <p:cNvPr id="150" name="Imagen 149">
            <a:extLst>
              <a:ext uri="{FF2B5EF4-FFF2-40B4-BE49-F238E27FC236}">
                <a16:creationId xmlns:a16="http://schemas.microsoft.com/office/drawing/2014/main" id="{07A9D129-2D0C-42CF-BD2C-68442630A44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362" y="6344007"/>
            <a:ext cx="5027277" cy="479326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36569B38-79EF-47BC-9A98-5971BBA7B5C7}"/>
              </a:ext>
            </a:extLst>
          </p:cNvPr>
          <p:cNvSpPr txBox="1"/>
          <p:nvPr/>
        </p:nvSpPr>
        <p:spPr>
          <a:xfrm>
            <a:off x="1235363" y="398349"/>
            <a:ext cx="9362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Programas con Recurso: FASP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78856"/>
              </p:ext>
            </p:extLst>
          </p:nvPr>
        </p:nvGraphicFramePr>
        <p:xfrm>
          <a:off x="430912" y="1224875"/>
          <a:ext cx="11359764" cy="4645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8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5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18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34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789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391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No. </a:t>
                      </a:r>
                      <a:endParaRPr lang="es-MX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Nombre del Programa, Proyecto o acción</a:t>
                      </a:r>
                      <a:endParaRPr lang="es-MX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Inversión Asignada</a:t>
                      </a:r>
                      <a:endParaRPr lang="es-MX" sz="20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Estatus</a:t>
                      </a:r>
                      <a:endParaRPr lang="es-MX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Meta Programada</a:t>
                      </a:r>
                      <a:endParaRPr lang="es-MX" sz="20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Meta alcanzada</a:t>
                      </a:r>
                      <a:endParaRPr lang="es-MX" sz="20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5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6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2000" u="none" strike="noStrike" dirty="0">
                          <a:effectLst/>
                        </a:rPr>
                        <a:t>Curso Sistema Nacional de Información.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$164,000.00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En trámite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5 elementos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En proceso de contratación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25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7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2000" u="none" strike="noStrike">
                          <a:effectLst/>
                        </a:rPr>
                        <a:t>Curso Atención de Emergencias y Denuncia Ciudadana.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$250,000.00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En trámite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15 elementos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En proceso de contratación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91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8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2000" u="none" strike="noStrike">
                          <a:effectLst/>
                        </a:rPr>
                        <a:t>Formación Inicial UMECAS.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$298,265.00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En trámite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10 elementos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En proceso de contratación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91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9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2000" u="none" strike="noStrike">
                          <a:effectLst/>
                        </a:rPr>
                        <a:t>Curso para Policía Cibernética.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$550,000.00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En trámite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16 elementos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En proceso de contratación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66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10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2000" u="none" strike="noStrike">
                          <a:effectLst/>
                        </a:rPr>
                        <a:t>Curso de formación continua Primer Respondiente.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$1,376,000.00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En trámite de validación SESNSP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172 elementos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En trámite de validación SESNSP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9791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upo 98">
            <a:extLst>
              <a:ext uri="{FF2B5EF4-FFF2-40B4-BE49-F238E27FC236}">
                <a16:creationId xmlns:a16="http://schemas.microsoft.com/office/drawing/2014/main" id="{D95DE592-59BC-4391-909F-4FACDC0910EB}"/>
              </a:ext>
            </a:extLst>
          </p:cNvPr>
          <p:cNvGrpSpPr/>
          <p:nvPr/>
        </p:nvGrpSpPr>
        <p:grpSpPr>
          <a:xfrm>
            <a:off x="430912" y="188957"/>
            <a:ext cx="11359765" cy="693261"/>
            <a:chOff x="455110" y="218272"/>
            <a:chExt cx="11359765" cy="693261"/>
          </a:xfrm>
        </p:grpSpPr>
        <p:pic>
          <p:nvPicPr>
            <p:cNvPr id="100" name="Imagen 99">
              <a:extLst>
                <a:ext uri="{FF2B5EF4-FFF2-40B4-BE49-F238E27FC236}">
                  <a16:creationId xmlns:a16="http://schemas.microsoft.com/office/drawing/2014/main" id="{641D1CE4-9C28-4265-A2FD-ED4C25EA9E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9170" y="218272"/>
              <a:ext cx="2385705" cy="693261"/>
            </a:xfrm>
            <a:prstGeom prst="rect">
              <a:avLst/>
            </a:prstGeom>
          </p:spPr>
        </p:pic>
        <p:pic>
          <p:nvPicPr>
            <p:cNvPr id="101" name="Imagen 100">
              <a:extLst>
                <a:ext uri="{FF2B5EF4-FFF2-40B4-BE49-F238E27FC236}">
                  <a16:creationId xmlns:a16="http://schemas.microsoft.com/office/drawing/2014/main" id="{DB3D7D97-3C64-4DD7-8DF6-B3CB00C488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110" y="240476"/>
              <a:ext cx="698196" cy="648853"/>
            </a:xfrm>
            <a:prstGeom prst="rect">
              <a:avLst/>
            </a:prstGeom>
          </p:spPr>
        </p:pic>
      </p:grpSp>
      <p:pic>
        <p:nvPicPr>
          <p:cNvPr id="150" name="Imagen 149">
            <a:extLst>
              <a:ext uri="{FF2B5EF4-FFF2-40B4-BE49-F238E27FC236}">
                <a16:creationId xmlns:a16="http://schemas.microsoft.com/office/drawing/2014/main" id="{07A9D129-2D0C-42CF-BD2C-68442630A44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362" y="6344007"/>
            <a:ext cx="5027277" cy="479326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36569B38-79EF-47BC-9A98-5971BBA7B5C7}"/>
              </a:ext>
            </a:extLst>
          </p:cNvPr>
          <p:cNvSpPr txBox="1"/>
          <p:nvPr/>
        </p:nvSpPr>
        <p:spPr>
          <a:xfrm>
            <a:off x="1235363" y="398349"/>
            <a:ext cx="9362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Programas con Recurso: FASP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179668"/>
              </p:ext>
            </p:extLst>
          </p:nvPr>
        </p:nvGraphicFramePr>
        <p:xfrm>
          <a:off x="430912" y="1389456"/>
          <a:ext cx="11359765" cy="36604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5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6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46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34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789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018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No. </a:t>
                      </a:r>
                      <a:endParaRPr lang="es-MX" sz="20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Nombre del Programa, Proyecto o acción</a:t>
                      </a:r>
                      <a:endParaRPr lang="es-MX" sz="20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Inversión Asignada</a:t>
                      </a:r>
                      <a:endParaRPr lang="es-MX" sz="20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Estatus</a:t>
                      </a:r>
                      <a:endParaRPr lang="es-MX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Meta Programada</a:t>
                      </a:r>
                      <a:endParaRPr lang="es-MX" sz="20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Meta alcanzada</a:t>
                      </a:r>
                      <a:endParaRPr lang="es-MX" sz="20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296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11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2000" u="none" strike="noStrike">
                          <a:effectLst/>
                        </a:rPr>
                        <a:t>Formación Continua para Guías Técnicos.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$280,000.00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En trámite de validación SESNSP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8 elementos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En trámite de validación SESNSP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298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12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2000" u="none" strike="noStrike">
                          <a:effectLst/>
                        </a:rPr>
                        <a:t>Formación Continua de Videovigilancia.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$450,000.00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En trámite de validación SESNSP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20 elementos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En trámite de validación SESNSP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298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13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2000" u="none" strike="noStrike">
                          <a:effectLst/>
                        </a:rPr>
                        <a:t>Equipo de Cómputo.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$420,000.00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En trámite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40 Piezas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En proceso de adquisición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96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14</a:t>
                      </a:r>
                      <a:endParaRPr lang="es-MX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2000" u="none" strike="noStrike">
                          <a:effectLst/>
                        </a:rPr>
                        <a:t>Mobiliario y Equipo.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$1,747,000.00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En trámite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>
                          <a:effectLst/>
                        </a:rPr>
                        <a:t>433 Piezas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u="none" strike="noStrike" dirty="0">
                          <a:effectLst/>
                        </a:rPr>
                        <a:t>En proceso de adquisición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22" marR="8922" marT="892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3223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upo 98">
            <a:extLst>
              <a:ext uri="{FF2B5EF4-FFF2-40B4-BE49-F238E27FC236}">
                <a16:creationId xmlns:a16="http://schemas.microsoft.com/office/drawing/2014/main" id="{D95DE592-59BC-4391-909F-4FACDC0910EB}"/>
              </a:ext>
            </a:extLst>
          </p:cNvPr>
          <p:cNvGrpSpPr/>
          <p:nvPr/>
        </p:nvGrpSpPr>
        <p:grpSpPr>
          <a:xfrm>
            <a:off x="430912" y="147394"/>
            <a:ext cx="11359765" cy="693261"/>
            <a:chOff x="455110" y="218272"/>
            <a:chExt cx="11359765" cy="693261"/>
          </a:xfrm>
        </p:grpSpPr>
        <p:pic>
          <p:nvPicPr>
            <p:cNvPr id="100" name="Imagen 99">
              <a:extLst>
                <a:ext uri="{FF2B5EF4-FFF2-40B4-BE49-F238E27FC236}">
                  <a16:creationId xmlns:a16="http://schemas.microsoft.com/office/drawing/2014/main" id="{641D1CE4-9C28-4265-A2FD-ED4C25EA9E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9170" y="218272"/>
              <a:ext cx="2385705" cy="693261"/>
            </a:xfrm>
            <a:prstGeom prst="rect">
              <a:avLst/>
            </a:prstGeom>
          </p:spPr>
        </p:pic>
        <p:pic>
          <p:nvPicPr>
            <p:cNvPr id="101" name="Imagen 100">
              <a:extLst>
                <a:ext uri="{FF2B5EF4-FFF2-40B4-BE49-F238E27FC236}">
                  <a16:creationId xmlns:a16="http://schemas.microsoft.com/office/drawing/2014/main" id="{DB3D7D97-3C64-4DD7-8DF6-B3CB00C488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110" y="240476"/>
              <a:ext cx="698196" cy="648853"/>
            </a:xfrm>
            <a:prstGeom prst="rect">
              <a:avLst/>
            </a:prstGeom>
          </p:spPr>
        </p:pic>
      </p:grpSp>
      <p:pic>
        <p:nvPicPr>
          <p:cNvPr id="150" name="Imagen 149">
            <a:extLst>
              <a:ext uri="{FF2B5EF4-FFF2-40B4-BE49-F238E27FC236}">
                <a16:creationId xmlns:a16="http://schemas.microsoft.com/office/drawing/2014/main" id="{07A9D129-2D0C-42CF-BD2C-68442630A44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362" y="6344007"/>
            <a:ext cx="5027277" cy="479326"/>
          </a:xfrm>
          <a:prstGeom prst="rect">
            <a:avLst/>
          </a:prstGeom>
        </p:spPr>
      </p:pic>
      <p:sp>
        <p:nvSpPr>
          <p:cNvPr id="66" name="CuadroTexto 65">
            <a:extLst>
              <a:ext uri="{FF2B5EF4-FFF2-40B4-BE49-F238E27FC236}">
                <a16:creationId xmlns:a16="http://schemas.microsoft.com/office/drawing/2014/main" id="{36569B38-79EF-47BC-9A98-5971BBA7B5C7}"/>
              </a:ext>
            </a:extLst>
          </p:cNvPr>
          <p:cNvSpPr txBox="1"/>
          <p:nvPr/>
        </p:nvSpPr>
        <p:spPr>
          <a:xfrm>
            <a:off x="4723741" y="4679404"/>
            <a:ext cx="93624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oudy Old Style" panose="02020502050305020303" pitchFamily="18" charset="0"/>
              </a:rPr>
              <a:t>GRACIAS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912" y="840655"/>
            <a:ext cx="4169441" cy="464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2052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7713</TotalTime>
  <Words>348</Words>
  <Application>Microsoft Office PowerPoint</Application>
  <PresentationFormat>Panorámica</PresentationFormat>
  <Paragraphs>109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Goudy Old Style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vicente antonio barrera broca</cp:lastModifiedBy>
  <cp:revision>740</cp:revision>
  <cp:lastPrinted>2019-11-26T15:09:40Z</cp:lastPrinted>
  <dcterms:created xsi:type="dcterms:W3CDTF">2018-12-26T17:48:44Z</dcterms:created>
  <dcterms:modified xsi:type="dcterms:W3CDTF">2019-12-05T16:19:25Z</dcterms:modified>
</cp:coreProperties>
</file>