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34" r:id="rId2"/>
    <p:sldId id="366" r:id="rId3"/>
    <p:sldId id="380" r:id="rId4"/>
    <p:sldId id="381" r:id="rId5"/>
    <p:sldId id="402" r:id="rId6"/>
  </p:sldIdLst>
  <p:sldSz cx="12192000" cy="6858000"/>
  <p:notesSz cx="6888163" cy="100203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25254E"/>
    <a:srgbClr val="FEE520"/>
    <a:srgbClr val="0FA2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0" autoAdjust="0"/>
    <p:restoredTop sz="90893" autoAdjust="0"/>
  </p:normalViewPr>
  <p:slideViewPr>
    <p:cSldViewPr snapToGrid="0" showGuides="1">
      <p:cViewPr varScale="1">
        <p:scale>
          <a:sx n="67" d="100"/>
          <a:sy n="67" d="100"/>
        </p:scale>
        <p:origin x="8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282" cy="50152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01343" y="0"/>
            <a:ext cx="2985282" cy="50152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A5BD5E-6BA5-42B8-B2E5-A77B54B21588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8201" y="4822079"/>
            <a:ext cx="5511762" cy="394610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518777"/>
            <a:ext cx="2985282" cy="50152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01343" y="9518777"/>
            <a:ext cx="2985282" cy="50152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147D3E-CC53-44BB-A4BD-1AF137DD6A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7239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5068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8334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5728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9093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1700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9861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2097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5868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4956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988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9583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3528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>
            <a:extLst>
              <a:ext uri="{FF2B5EF4-FFF2-40B4-BE49-F238E27FC236}">
                <a16:creationId xmlns:a16="http://schemas.microsoft.com/office/drawing/2014/main" id="{17DEA7F4-3B00-4EDA-BDFE-1214B9AAB955}"/>
              </a:ext>
            </a:extLst>
          </p:cNvPr>
          <p:cNvGrpSpPr/>
          <p:nvPr/>
        </p:nvGrpSpPr>
        <p:grpSpPr>
          <a:xfrm>
            <a:off x="390023" y="289891"/>
            <a:ext cx="11411954" cy="1060845"/>
            <a:chOff x="390023" y="331454"/>
            <a:chExt cx="11411954" cy="1060845"/>
          </a:xfrm>
        </p:grpSpPr>
        <p:pic>
          <p:nvPicPr>
            <p:cNvPr id="8" name="Imagen 7">
              <a:extLst>
                <a:ext uri="{FF2B5EF4-FFF2-40B4-BE49-F238E27FC236}">
                  <a16:creationId xmlns:a16="http://schemas.microsoft.com/office/drawing/2014/main" id="{883D8C2F-A4AC-4921-AF0F-A960AEAB6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51313" y="331454"/>
              <a:ext cx="3650664" cy="1060845"/>
            </a:xfrm>
            <a:prstGeom prst="rect">
              <a:avLst/>
            </a:prstGeom>
          </p:spPr>
        </p:pic>
        <p:pic>
          <p:nvPicPr>
            <p:cNvPr id="9" name="Imagen 8">
              <a:extLst>
                <a:ext uri="{FF2B5EF4-FFF2-40B4-BE49-F238E27FC236}">
                  <a16:creationId xmlns:a16="http://schemas.microsoft.com/office/drawing/2014/main" id="{FA4C8B44-8EE4-4C74-8C73-5D050B27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23" y="399408"/>
              <a:ext cx="1068397" cy="992891"/>
            </a:xfrm>
            <a:prstGeom prst="rect">
              <a:avLst/>
            </a:prstGeom>
          </p:spPr>
        </p:pic>
      </p:grpSp>
      <p:sp>
        <p:nvSpPr>
          <p:cNvPr id="16" name="Rectángulo"/>
          <p:cNvSpPr/>
          <p:nvPr/>
        </p:nvSpPr>
        <p:spPr>
          <a:xfrm>
            <a:off x="1" y="2986620"/>
            <a:ext cx="12192000" cy="1847748"/>
          </a:xfrm>
          <a:prstGeom prst="rect">
            <a:avLst/>
          </a:prstGeom>
          <a:solidFill>
            <a:schemeClr val="accent1">
              <a:lumMod val="50000"/>
              <a:alpha val="90196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4" name="CuadroTexto 3"/>
          <p:cNvSpPr txBox="1"/>
          <p:nvPr/>
        </p:nvSpPr>
        <p:spPr>
          <a:xfrm>
            <a:off x="3837709" y="3125664"/>
            <a:ext cx="79642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PRE-CIERRE DE PROGRAMAS, PROYECTOS Y ACCIONES 2019  SECRETARÍA DE SEGURIDAD PÚBLICA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417" y="1745673"/>
            <a:ext cx="2533285" cy="3088695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6383199" y="5890649"/>
            <a:ext cx="59811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Chetumal, Quintana Roo, a 02 de diciembre de 2019. 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4259855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rupo 98">
            <a:extLst>
              <a:ext uri="{FF2B5EF4-FFF2-40B4-BE49-F238E27FC236}">
                <a16:creationId xmlns:a16="http://schemas.microsoft.com/office/drawing/2014/main" id="{D95DE592-59BC-4391-909F-4FACDC0910EB}"/>
              </a:ext>
            </a:extLst>
          </p:cNvPr>
          <p:cNvGrpSpPr/>
          <p:nvPr/>
        </p:nvGrpSpPr>
        <p:grpSpPr>
          <a:xfrm>
            <a:off x="430912" y="188957"/>
            <a:ext cx="11359765" cy="693261"/>
            <a:chOff x="455110" y="218272"/>
            <a:chExt cx="11359765" cy="693261"/>
          </a:xfrm>
        </p:grpSpPr>
        <p:pic>
          <p:nvPicPr>
            <p:cNvPr id="100" name="Imagen 99">
              <a:extLst>
                <a:ext uri="{FF2B5EF4-FFF2-40B4-BE49-F238E27FC236}">
                  <a16:creationId xmlns:a16="http://schemas.microsoft.com/office/drawing/2014/main" id="{641D1CE4-9C28-4265-A2FD-ED4C25EA9E2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9170" y="218272"/>
              <a:ext cx="2385705" cy="693261"/>
            </a:xfrm>
            <a:prstGeom prst="rect">
              <a:avLst/>
            </a:prstGeom>
          </p:spPr>
        </p:pic>
        <p:pic>
          <p:nvPicPr>
            <p:cNvPr id="101" name="Imagen 100">
              <a:extLst>
                <a:ext uri="{FF2B5EF4-FFF2-40B4-BE49-F238E27FC236}">
                  <a16:creationId xmlns:a16="http://schemas.microsoft.com/office/drawing/2014/main" id="{DB3D7D97-3C64-4DD7-8DF6-B3CB00C4880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5110" y="240476"/>
              <a:ext cx="698196" cy="648853"/>
            </a:xfrm>
            <a:prstGeom prst="rect">
              <a:avLst/>
            </a:prstGeom>
          </p:spPr>
        </p:pic>
      </p:grpSp>
      <p:pic>
        <p:nvPicPr>
          <p:cNvPr id="150" name="Imagen 149">
            <a:extLst>
              <a:ext uri="{FF2B5EF4-FFF2-40B4-BE49-F238E27FC236}">
                <a16:creationId xmlns:a16="http://schemas.microsoft.com/office/drawing/2014/main" id="{07A9D129-2D0C-42CF-BD2C-68442630A44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2362" y="6344007"/>
            <a:ext cx="5027277" cy="479326"/>
          </a:xfrm>
          <a:prstGeom prst="rect">
            <a:avLst/>
          </a:prstGeom>
        </p:spPr>
      </p:pic>
      <p:sp>
        <p:nvSpPr>
          <p:cNvPr id="40" name="CuadroTexto 39">
            <a:extLst>
              <a:ext uri="{FF2B5EF4-FFF2-40B4-BE49-F238E27FC236}">
                <a16:creationId xmlns:a16="http://schemas.microsoft.com/office/drawing/2014/main" id="{36569B38-79EF-47BC-9A98-5971BBA7B5C7}"/>
              </a:ext>
            </a:extLst>
          </p:cNvPr>
          <p:cNvSpPr txBox="1"/>
          <p:nvPr/>
        </p:nvSpPr>
        <p:spPr>
          <a:xfrm>
            <a:off x="1235363" y="2241004"/>
            <a:ext cx="936246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SUBSECRETARÍA DE EJECUCIÓN DE PENAS Y MEDIDAS DE SEGURIDAD</a:t>
            </a:r>
            <a:br>
              <a:rPr lang="es-MX" sz="5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54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789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rupo 98">
            <a:extLst>
              <a:ext uri="{FF2B5EF4-FFF2-40B4-BE49-F238E27FC236}">
                <a16:creationId xmlns:a16="http://schemas.microsoft.com/office/drawing/2014/main" id="{D95DE592-59BC-4391-909F-4FACDC0910EB}"/>
              </a:ext>
            </a:extLst>
          </p:cNvPr>
          <p:cNvGrpSpPr/>
          <p:nvPr/>
        </p:nvGrpSpPr>
        <p:grpSpPr>
          <a:xfrm>
            <a:off x="430912" y="188957"/>
            <a:ext cx="11359765" cy="693261"/>
            <a:chOff x="455110" y="218272"/>
            <a:chExt cx="11359765" cy="693261"/>
          </a:xfrm>
        </p:grpSpPr>
        <p:pic>
          <p:nvPicPr>
            <p:cNvPr id="100" name="Imagen 99">
              <a:extLst>
                <a:ext uri="{FF2B5EF4-FFF2-40B4-BE49-F238E27FC236}">
                  <a16:creationId xmlns:a16="http://schemas.microsoft.com/office/drawing/2014/main" id="{641D1CE4-9C28-4265-A2FD-ED4C25EA9E2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9170" y="218272"/>
              <a:ext cx="2385705" cy="693261"/>
            </a:xfrm>
            <a:prstGeom prst="rect">
              <a:avLst/>
            </a:prstGeom>
          </p:spPr>
        </p:pic>
        <p:pic>
          <p:nvPicPr>
            <p:cNvPr id="101" name="Imagen 100">
              <a:extLst>
                <a:ext uri="{FF2B5EF4-FFF2-40B4-BE49-F238E27FC236}">
                  <a16:creationId xmlns:a16="http://schemas.microsoft.com/office/drawing/2014/main" id="{DB3D7D97-3C64-4DD7-8DF6-B3CB00C4880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5110" y="240476"/>
              <a:ext cx="698196" cy="648853"/>
            </a:xfrm>
            <a:prstGeom prst="rect">
              <a:avLst/>
            </a:prstGeom>
          </p:spPr>
        </p:pic>
      </p:grpSp>
      <p:pic>
        <p:nvPicPr>
          <p:cNvPr id="150" name="Imagen 149">
            <a:extLst>
              <a:ext uri="{FF2B5EF4-FFF2-40B4-BE49-F238E27FC236}">
                <a16:creationId xmlns:a16="http://schemas.microsoft.com/office/drawing/2014/main" id="{07A9D129-2D0C-42CF-BD2C-68442630A44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2362" y="6344007"/>
            <a:ext cx="5027277" cy="479326"/>
          </a:xfrm>
          <a:prstGeom prst="rect">
            <a:avLst/>
          </a:prstGeom>
        </p:spPr>
      </p:pic>
      <p:sp>
        <p:nvSpPr>
          <p:cNvPr id="40" name="CuadroTexto 39">
            <a:extLst>
              <a:ext uri="{FF2B5EF4-FFF2-40B4-BE49-F238E27FC236}">
                <a16:creationId xmlns:a16="http://schemas.microsoft.com/office/drawing/2014/main" id="{36569B38-79EF-47BC-9A98-5971BBA7B5C7}"/>
              </a:ext>
            </a:extLst>
          </p:cNvPr>
          <p:cNvSpPr txBox="1"/>
          <p:nvPr/>
        </p:nvSpPr>
        <p:spPr>
          <a:xfrm>
            <a:off x="1235363" y="398349"/>
            <a:ext cx="9362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Programas con Recurso: </a:t>
            </a:r>
            <a:r>
              <a:rPr lang="es-MX" sz="28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FASP, FAFEF y Estatal</a:t>
            </a:r>
            <a:r>
              <a:rPr lang="es-MX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65313"/>
              </p:ext>
            </p:extLst>
          </p:nvPr>
        </p:nvGraphicFramePr>
        <p:xfrm>
          <a:off x="430911" y="1260398"/>
          <a:ext cx="11359765" cy="4660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09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92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3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14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147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3355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No. </a:t>
                      </a:r>
                      <a:endParaRPr lang="es-MX" sz="2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Nombre del Programa, Proyecto o acción</a:t>
                      </a:r>
                      <a:endParaRPr lang="es-MX" sz="2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Inversión Asignada</a:t>
                      </a:r>
                      <a:endParaRPr lang="es-MX" sz="20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Estatus</a:t>
                      </a:r>
                      <a:endParaRPr lang="es-MX" sz="2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Meta Programada</a:t>
                      </a:r>
                      <a:endParaRPr lang="es-MX" sz="2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Meta alcanzada</a:t>
                      </a:r>
                      <a:endParaRPr lang="es-MX" sz="2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9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1</a:t>
                      </a:r>
                      <a:endParaRPr lang="es-MX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2000" u="none" strike="noStrike" dirty="0">
                          <a:effectLst/>
                        </a:rPr>
                        <a:t>Vestuarios y uniformes.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$1,032,750.00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Comprometido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1,530 Piezas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1,530 Piezas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355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2</a:t>
                      </a:r>
                      <a:endParaRPr lang="es-MX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MX" sz="2000" u="none" strike="noStrike">
                          <a:effectLst/>
                        </a:rPr>
                        <a:t>Equipo de Cómputo.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$709,124.26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En trámite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32 Piezas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En proceso de adquisición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355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3</a:t>
                      </a:r>
                      <a:endParaRPr lang="es-MX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MX" sz="2000" u="none" strike="noStrike">
                          <a:effectLst/>
                        </a:rPr>
                        <a:t>Instrumental Médico y de Laboratorio.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$366,000.00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Comprometido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47 Piezas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En proceso de entrega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55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4</a:t>
                      </a:r>
                      <a:endParaRPr lang="es-MX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MX" sz="2000" u="none" strike="noStrike">
                          <a:effectLst/>
                        </a:rPr>
                        <a:t>Equipos de Generación Electrica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$530,000.00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En trámite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50 Piezas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En proceso de adquisición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355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5</a:t>
                      </a:r>
                      <a:endParaRPr lang="es-MX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MX" sz="2000" u="none" strike="noStrike">
                          <a:effectLst/>
                        </a:rPr>
                        <a:t>Vehículos y equipo de Transporte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$4,400,000.00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En trámite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7 Unidades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En proceso de adquisición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9665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rupo 98">
            <a:extLst>
              <a:ext uri="{FF2B5EF4-FFF2-40B4-BE49-F238E27FC236}">
                <a16:creationId xmlns:a16="http://schemas.microsoft.com/office/drawing/2014/main" id="{D95DE592-59BC-4391-909F-4FACDC0910EB}"/>
              </a:ext>
            </a:extLst>
          </p:cNvPr>
          <p:cNvGrpSpPr/>
          <p:nvPr/>
        </p:nvGrpSpPr>
        <p:grpSpPr>
          <a:xfrm>
            <a:off x="430912" y="188957"/>
            <a:ext cx="11359765" cy="693261"/>
            <a:chOff x="455110" y="218272"/>
            <a:chExt cx="11359765" cy="693261"/>
          </a:xfrm>
        </p:grpSpPr>
        <p:pic>
          <p:nvPicPr>
            <p:cNvPr id="100" name="Imagen 99">
              <a:extLst>
                <a:ext uri="{FF2B5EF4-FFF2-40B4-BE49-F238E27FC236}">
                  <a16:creationId xmlns:a16="http://schemas.microsoft.com/office/drawing/2014/main" id="{641D1CE4-9C28-4265-A2FD-ED4C25EA9E2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9170" y="218272"/>
              <a:ext cx="2385705" cy="693261"/>
            </a:xfrm>
            <a:prstGeom prst="rect">
              <a:avLst/>
            </a:prstGeom>
          </p:spPr>
        </p:pic>
        <p:pic>
          <p:nvPicPr>
            <p:cNvPr id="101" name="Imagen 100">
              <a:extLst>
                <a:ext uri="{FF2B5EF4-FFF2-40B4-BE49-F238E27FC236}">
                  <a16:creationId xmlns:a16="http://schemas.microsoft.com/office/drawing/2014/main" id="{DB3D7D97-3C64-4DD7-8DF6-B3CB00C4880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5110" y="240476"/>
              <a:ext cx="698196" cy="648853"/>
            </a:xfrm>
            <a:prstGeom prst="rect">
              <a:avLst/>
            </a:prstGeom>
          </p:spPr>
        </p:pic>
      </p:grpSp>
      <p:pic>
        <p:nvPicPr>
          <p:cNvPr id="150" name="Imagen 149">
            <a:extLst>
              <a:ext uri="{FF2B5EF4-FFF2-40B4-BE49-F238E27FC236}">
                <a16:creationId xmlns:a16="http://schemas.microsoft.com/office/drawing/2014/main" id="{07A9D129-2D0C-42CF-BD2C-68442630A44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2362" y="6344007"/>
            <a:ext cx="5027277" cy="479326"/>
          </a:xfrm>
          <a:prstGeom prst="rect">
            <a:avLst/>
          </a:prstGeom>
        </p:spPr>
      </p:pic>
      <p:sp>
        <p:nvSpPr>
          <p:cNvPr id="40" name="CuadroTexto 39">
            <a:extLst>
              <a:ext uri="{FF2B5EF4-FFF2-40B4-BE49-F238E27FC236}">
                <a16:creationId xmlns:a16="http://schemas.microsoft.com/office/drawing/2014/main" id="{36569B38-79EF-47BC-9A98-5971BBA7B5C7}"/>
              </a:ext>
            </a:extLst>
          </p:cNvPr>
          <p:cNvSpPr txBox="1"/>
          <p:nvPr/>
        </p:nvSpPr>
        <p:spPr>
          <a:xfrm>
            <a:off x="1235363" y="398349"/>
            <a:ext cx="9362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Programas con Recurso: </a:t>
            </a:r>
            <a:r>
              <a:rPr lang="es-MX" sz="28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FASP, FAFEF y Estatal</a:t>
            </a:r>
            <a:r>
              <a:rPr lang="es-MX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107436"/>
              </p:ext>
            </p:extLst>
          </p:nvPr>
        </p:nvGraphicFramePr>
        <p:xfrm>
          <a:off x="430913" y="1207065"/>
          <a:ext cx="11359764" cy="4564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1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696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78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88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834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789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606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No. </a:t>
                      </a:r>
                      <a:endParaRPr lang="es-MX" sz="2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Nombre del Programa, Proyecto o acción</a:t>
                      </a:r>
                      <a:endParaRPr lang="es-MX" sz="2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Inversión Asignada</a:t>
                      </a:r>
                      <a:endParaRPr lang="es-MX" sz="20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Estatus</a:t>
                      </a:r>
                      <a:endParaRPr lang="es-MX" sz="2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Meta Programada</a:t>
                      </a:r>
                      <a:endParaRPr lang="es-MX" sz="20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Meta alcanzada</a:t>
                      </a:r>
                      <a:endParaRPr lang="es-MX" sz="20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06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6</a:t>
                      </a:r>
                      <a:endParaRPr lang="es-MX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MX" sz="2000" u="none" strike="noStrike" dirty="0">
                          <a:effectLst/>
                        </a:rPr>
                        <a:t>Mobiliario y Equipo.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$223,000.00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En trámite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17 Piezas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En proceso de adquisición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06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7</a:t>
                      </a:r>
                      <a:endParaRPr lang="es-MX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2000" u="none" strike="noStrike">
                          <a:effectLst/>
                        </a:rPr>
                        <a:t>Equipos de rayos X.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$2,700,000.00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En trámite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2 Equipos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En proceso de adquisición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06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8</a:t>
                      </a:r>
                      <a:endParaRPr lang="es-MX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MX" sz="2000" u="none" strike="noStrike">
                          <a:effectLst/>
                        </a:rPr>
                        <a:t>Circuto cerrado de Televisión (CCTV).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$5,000,000.00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Comprometido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3 Sistemas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3 Sistemas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06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9</a:t>
                      </a:r>
                      <a:endParaRPr lang="es-MX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MX" sz="2000" u="none" strike="noStrike">
                          <a:effectLst/>
                        </a:rPr>
                        <a:t>Control de acceso de visita familiar.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$674,000.00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Comprometido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1 Sistema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1 Sistema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06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10</a:t>
                      </a:r>
                      <a:endParaRPr lang="es-MX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MX" sz="2000" u="none" strike="noStrike">
                          <a:effectLst/>
                        </a:rPr>
                        <a:t>Construcción de UMECAS Cancún.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$450,173.50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Comprometido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1 Obra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Obra con avance físico del 70%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565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rupo 98">
            <a:extLst>
              <a:ext uri="{FF2B5EF4-FFF2-40B4-BE49-F238E27FC236}">
                <a16:creationId xmlns:a16="http://schemas.microsoft.com/office/drawing/2014/main" id="{D95DE592-59BC-4391-909F-4FACDC0910EB}"/>
              </a:ext>
            </a:extLst>
          </p:cNvPr>
          <p:cNvGrpSpPr/>
          <p:nvPr/>
        </p:nvGrpSpPr>
        <p:grpSpPr>
          <a:xfrm>
            <a:off x="430912" y="188957"/>
            <a:ext cx="11359765" cy="693261"/>
            <a:chOff x="455110" y="218272"/>
            <a:chExt cx="11359765" cy="693261"/>
          </a:xfrm>
        </p:grpSpPr>
        <p:pic>
          <p:nvPicPr>
            <p:cNvPr id="100" name="Imagen 99">
              <a:extLst>
                <a:ext uri="{FF2B5EF4-FFF2-40B4-BE49-F238E27FC236}">
                  <a16:creationId xmlns:a16="http://schemas.microsoft.com/office/drawing/2014/main" id="{641D1CE4-9C28-4265-A2FD-ED4C25EA9E2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9170" y="218272"/>
              <a:ext cx="2385705" cy="693261"/>
            </a:xfrm>
            <a:prstGeom prst="rect">
              <a:avLst/>
            </a:prstGeom>
          </p:spPr>
        </p:pic>
        <p:pic>
          <p:nvPicPr>
            <p:cNvPr id="101" name="Imagen 100">
              <a:extLst>
                <a:ext uri="{FF2B5EF4-FFF2-40B4-BE49-F238E27FC236}">
                  <a16:creationId xmlns:a16="http://schemas.microsoft.com/office/drawing/2014/main" id="{DB3D7D97-3C64-4DD7-8DF6-B3CB00C4880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5110" y="240476"/>
              <a:ext cx="698196" cy="648853"/>
            </a:xfrm>
            <a:prstGeom prst="rect">
              <a:avLst/>
            </a:prstGeom>
          </p:spPr>
        </p:pic>
      </p:grpSp>
      <p:pic>
        <p:nvPicPr>
          <p:cNvPr id="150" name="Imagen 149">
            <a:extLst>
              <a:ext uri="{FF2B5EF4-FFF2-40B4-BE49-F238E27FC236}">
                <a16:creationId xmlns:a16="http://schemas.microsoft.com/office/drawing/2014/main" id="{07A9D129-2D0C-42CF-BD2C-68442630A44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2362" y="6344007"/>
            <a:ext cx="5027277" cy="479326"/>
          </a:xfrm>
          <a:prstGeom prst="rect">
            <a:avLst/>
          </a:prstGeom>
        </p:spPr>
      </p:pic>
      <p:sp>
        <p:nvSpPr>
          <p:cNvPr id="40" name="CuadroTexto 39">
            <a:extLst>
              <a:ext uri="{FF2B5EF4-FFF2-40B4-BE49-F238E27FC236}">
                <a16:creationId xmlns:a16="http://schemas.microsoft.com/office/drawing/2014/main" id="{36569B38-79EF-47BC-9A98-5971BBA7B5C7}"/>
              </a:ext>
            </a:extLst>
          </p:cNvPr>
          <p:cNvSpPr txBox="1"/>
          <p:nvPr/>
        </p:nvSpPr>
        <p:spPr>
          <a:xfrm>
            <a:off x="1235363" y="398349"/>
            <a:ext cx="9362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Programas con Recurso: </a:t>
            </a:r>
            <a:r>
              <a:rPr lang="es-MX" sz="28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FASP, FAFEF y Estatal</a:t>
            </a:r>
            <a:r>
              <a:rPr lang="es-MX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490643"/>
              </p:ext>
            </p:extLst>
          </p:nvPr>
        </p:nvGraphicFramePr>
        <p:xfrm>
          <a:off x="494286" y="1227154"/>
          <a:ext cx="11296392" cy="4589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9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28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8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79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40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679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9339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No. </a:t>
                      </a:r>
                      <a:endParaRPr lang="es-MX" sz="2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Nombre del Programa, Proyecto o acción</a:t>
                      </a:r>
                      <a:endParaRPr lang="es-MX" sz="2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Inversión Asignada</a:t>
                      </a:r>
                      <a:endParaRPr lang="es-MX" sz="2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Estatus</a:t>
                      </a:r>
                      <a:endParaRPr lang="es-MX" sz="2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Meta Programada</a:t>
                      </a:r>
                      <a:endParaRPr lang="es-MX" sz="20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Meta alcanzada</a:t>
                      </a:r>
                      <a:endParaRPr lang="es-MX" sz="20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600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11</a:t>
                      </a:r>
                      <a:endParaRPr lang="es-MX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MX" sz="2000" u="none" strike="noStrike" dirty="0">
                          <a:effectLst/>
                        </a:rPr>
                        <a:t>Mejoramiento y/o Ampliación del </a:t>
                      </a:r>
                      <a:r>
                        <a:rPr lang="es-MX" sz="2000" u="none" strike="noStrike" dirty="0" err="1">
                          <a:effectLst/>
                        </a:rPr>
                        <a:t>Cereso</a:t>
                      </a:r>
                      <a:r>
                        <a:rPr lang="es-MX" sz="2000" u="none" strike="noStrike" dirty="0">
                          <a:effectLst/>
                        </a:rPr>
                        <a:t> Cancún.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$500,000.00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Comprometido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1 Obra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Obra con  avance físico del  50%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16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12</a:t>
                      </a:r>
                      <a:endParaRPr lang="es-MX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MX" sz="2000" u="none" strike="noStrike">
                          <a:effectLst/>
                        </a:rPr>
                        <a:t>Mejoramiento y/o Ampliación del Cereso Chetumal.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$500,000.00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Comprometido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1 Obra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Obra con  avance físico del  50%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67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13</a:t>
                      </a:r>
                      <a:endParaRPr lang="es-MX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MX" sz="2000" u="none" strike="noStrike">
                          <a:effectLst/>
                        </a:rPr>
                        <a:t>Rehabilitación y modernización de la planta de tratamiento de aguas residuales del CERESO Chetumal.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$16,176,562.50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Comprometido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1 Rehabilitación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Obra con  avance físico del  55.8%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11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14</a:t>
                      </a:r>
                      <a:endParaRPr lang="es-MX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MX" sz="2000" u="none" strike="noStrike">
                          <a:effectLst/>
                        </a:rPr>
                        <a:t>Arrendamiento de un sistema de monitoreo electrónico de internos a distancia.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$4,000,000.00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Comprometido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50 Piezas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50 Piezas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8169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7714</TotalTime>
  <Words>349</Words>
  <Application>Microsoft Office PowerPoint</Application>
  <PresentationFormat>Panorámica</PresentationFormat>
  <Paragraphs>108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vicente antonio barrera broca</cp:lastModifiedBy>
  <cp:revision>740</cp:revision>
  <cp:lastPrinted>2019-11-26T15:09:40Z</cp:lastPrinted>
  <dcterms:created xsi:type="dcterms:W3CDTF">2018-12-26T17:48:44Z</dcterms:created>
  <dcterms:modified xsi:type="dcterms:W3CDTF">2019-12-05T16:17:16Z</dcterms:modified>
</cp:coreProperties>
</file>