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95" r:id="rId2"/>
    <p:sldMasterId id="2147483719" r:id="rId3"/>
  </p:sldMasterIdLst>
  <p:notesMasterIdLst>
    <p:notesMasterId r:id="rId20"/>
  </p:notesMasterIdLst>
  <p:handoutMasterIdLst>
    <p:handoutMasterId r:id="rId21"/>
  </p:handoutMasterIdLst>
  <p:sldIdLst>
    <p:sldId id="413" r:id="rId4"/>
    <p:sldId id="457" r:id="rId5"/>
    <p:sldId id="455" r:id="rId6"/>
    <p:sldId id="456" r:id="rId7"/>
    <p:sldId id="458" r:id="rId8"/>
    <p:sldId id="410" r:id="rId9"/>
    <p:sldId id="444" r:id="rId10"/>
    <p:sldId id="446" r:id="rId11"/>
    <p:sldId id="447" r:id="rId12"/>
    <p:sldId id="448" r:id="rId13"/>
    <p:sldId id="449" r:id="rId14"/>
    <p:sldId id="450" r:id="rId15"/>
    <p:sldId id="451" r:id="rId16"/>
    <p:sldId id="452" r:id="rId17"/>
    <p:sldId id="453" r:id="rId18"/>
    <p:sldId id="454" r:id="rId19"/>
  </p:sldIdLst>
  <p:sldSz cx="9144000" cy="6858000" type="letter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00CCFF"/>
    <a:srgbClr val="0099CC"/>
    <a:srgbClr val="003366"/>
    <a:srgbClr val="EEECE1"/>
    <a:srgbClr val="494529"/>
    <a:srgbClr val="FFFF00"/>
    <a:srgbClr val="BFBFBF"/>
    <a:srgbClr val="F2F2F2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0" autoAdjust="0"/>
    <p:restoredTop sz="97680" autoAdjust="0"/>
  </p:normalViewPr>
  <p:slideViewPr>
    <p:cSldViewPr>
      <p:cViewPr varScale="1">
        <p:scale>
          <a:sx n="69" d="100"/>
          <a:sy n="69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70" y="-96"/>
      </p:cViewPr>
      <p:guideLst>
        <p:guide orient="horz" pos="2957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SPE_QR\ENSU\Tablas%20y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000" b="1"/>
              <a:t>CANCÚN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percepcion_1!$F$9</c:f>
              <c:strCache>
                <c:ptCount val="1"/>
                <c:pt idx="0">
                  <c:v>Seguro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percepcion_1!$O$7:$W$8</c:f>
              <c:multiLvlStrCache>
                <c:ptCount val="9"/>
                <c:lvl>
                  <c:pt idx="0">
                    <c:v>marzo</c:v>
                  </c:pt>
                  <c:pt idx="1">
                    <c:v>junio</c:v>
                  </c:pt>
                  <c:pt idx="2">
                    <c:v>septiembre</c:v>
                  </c:pt>
                  <c:pt idx="3">
                    <c:v>diciembre</c:v>
                  </c:pt>
                  <c:pt idx="4">
                    <c:v>marzo</c:v>
                  </c:pt>
                  <c:pt idx="5">
                    <c:v>junio</c:v>
                  </c:pt>
                  <c:pt idx="6">
                    <c:v>septiembre</c:v>
                  </c:pt>
                  <c:pt idx="7">
                    <c:v>diciembre</c:v>
                  </c:pt>
                  <c:pt idx="8">
                    <c:v>marzo</c:v>
                  </c:pt>
                </c:lvl>
                <c:lvl>
                  <c:pt idx="0">
                    <c:v>2018</c:v>
                  </c:pt>
                  <c:pt idx="4">
                    <c:v>2019</c:v>
                  </c:pt>
                  <c:pt idx="8">
                    <c:v>2020</c:v>
                  </c:pt>
                </c:lvl>
              </c:multiLvlStrCache>
            </c:multiLvlStrRef>
          </c:cat>
          <c:val>
            <c:numRef>
              <c:f>percepcion_1!$O$9:$W$9</c:f>
              <c:numCache>
                <c:formatCode>0.0</c:formatCode>
                <c:ptCount val="9"/>
                <c:pt idx="0">
                  <c:v>6.8462311134213296</c:v>
                </c:pt>
                <c:pt idx="1">
                  <c:v>5.7402616070145198</c:v>
                </c:pt>
                <c:pt idx="2">
                  <c:v>6.42819081562235</c:v>
                </c:pt>
                <c:pt idx="3">
                  <c:v>11.0301085608373</c:v>
                </c:pt>
                <c:pt idx="4">
                  <c:v>6.5996906448069197</c:v>
                </c:pt>
                <c:pt idx="5">
                  <c:v>11.200000000000003</c:v>
                </c:pt>
                <c:pt idx="6">
                  <c:v>13.786002709845301</c:v>
                </c:pt>
                <c:pt idx="7">
                  <c:v>9.8000000000000007</c:v>
                </c:pt>
                <c:pt idx="8">
                  <c:v>14.441644418939299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2F-4406-B4ED-7D1725652797}"/>
            </c:ext>
          </c:extLst>
        </c:ser>
        <c:ser>
          <c:idx val="1"/>
          <c:order val="1"/>
          <c:tx>
            <c:strRef>
              <c:f>percepcion_1!$F$10</c:f>
              <c:strCache>
                <c:ptCount val="1"/>
                <c:pt idx="0">
                  <c:v>Inseguro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percepcion_1!$O$7:$W$8</c:f>
              <c:multiLvlStrCache>
                <c:ptCount val="9"/>
                <c:lvl>
                  <c:pt idx="0">
                    <c:v>marzo</c:v>
                  </c:pt>
                  <c:pt idx="1">
                    <c:v>junio</c:v>
                  </c:pt>
                  <c:pt idx="2">
                    <c:v>septiembre</c:v>
                  </c:pt>
                  <c:pt idx="3">
                    <c:v>diciembre</c:v>
                  </c:pt>
                  <c:pt idx="4">
                    <c:v>marzo</c:v>
                  </c:pt>
                  <c:pt idx="5">
                    <c:v>junio</c:v>
                  </c:pt>
                  <c:pt idx="6">
                    <c:v>septiembre</c:v>
                  </c:pt>
                  <c:pt idx="7">
                    <c:v>diciembre</c:v>
                  </c:pt>
                  <c:pt idx="8">
                    <c:v>marzo</c:v>
                  </c:pt>
                </c:lvl>
                <c:lvl>
                  <c:pt idx="0">
                    <c:v>2018</c:v>
                  </c:pt>
                  <c:pt idx="4">
                    <c:v>2019</c:v>
                  </c:pt>
                  <c:pt idx="8">
                    <c:v>2020</c:v>
                  </c:pt>
                </c:lvl>
              </c:multiLvlStrCache>
            </c:multiLvlStrRef>
          </c:cat>
          <c:val>
            <c:numRef>
              <c:f>percepcion_1!$O$10:$W$10</c:f>
              <c:numCache>
                <c:formatCode>0.0</c:formatCode>
                <c:ptCount val="9"/>
                <c:pt idx="0">
                  <c:v>93.153768886578703</c:v>
                </c:pt>
                <c:pt idx="1">
                  <c:v>94.142949547218606</c:v>
                </c:pt>
                <c:pt idx="2">
                  <c:v>92.848869205167802</c:v>
                </c:pt>
                <c:pt idx="3">
                  <c:v>88.969891439162694</c:v>
                </c:pt>
                <c:pt idx="4">
                  <c:v>93.280947828995494</c:v>
                </c:pt>
                <c:pt idx="5">
                  <c:v>88.8</c:v>
                </c:pt>
                <c:pt idx="6">
                  <c:v>86.213997290154694</c:v>
                </c:pt>
                <c:pt idx="7">
                  <c:v>89.6</c:v>
                </c:pt>
                <c:pt idx="8">
                  <c:v>85.558355581060695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2F-4406-B4ED-7D17256527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879344064"/>
        <c:axId val="-879346240"/>
      </c:barChart>
      <c:catAx>
        <c:axId val="-879344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879346240"/>
        <c:crosses val="autoZero"/>
        <c:auto val="1"/>
        <c:lblAlgn val="ctr"/>
        <c:lblOffset val="100"/>
        <c:noMultiLvlLbl val="0"/>
      </c:catAx>
      <c:valAx>
        <c:axId val="-87934624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-879344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697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2485" y="0"/>
            <a:ext cx="3078383" cy="4697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D6DBE-2AA1-44DE-942C-26E1DDB850FC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7128"/>
            <a:ext cx="3078383" cy="4697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2485" y="8917128"/>
            <a:ext cx="3078383" cy="4697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DB694-C618-458E-B500-77CCD9BE1C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8644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40" cy="469424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40" cy="469424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F753E23-DE25-484F-BB22-A9ED77637C74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2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40" cy="469424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40" cy="469424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FFF01814-69A9-4F27-BCF2-B2D5EEF77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7541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3911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226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28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762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267124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35496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>
                <a:latin typeface="Calibri" pitchFamily="34" charset="0"/>
                <a:cs typeface="Calibri" pitchFamily="34" charset="0"/>
              </a:rPr>
              <a:t>Fuente:</a:t>
            </a:r>
            <a:r>
              <a:rPr lang="es-MX" sz="800" baseline="0" dirty="0">
                <a:latin typeface="Calibri" pitchFamily="34" charset="0"/>
                <a:cs typeface="Calibri" pitchFamily="34" charset="0"/>
              </a:rPr>
              <a:t> </a:t>
            </a:r>
            <a:r>
              <a:rPr lang="es-MX" sz="800" b="1" baseline="0" dirty="0">
                <a:latin typeface="Calibri" pitchFamily="34" charset="0"/>
                <a:cs typeface="Calibri" pitchFamily="34" charset="0"/>
              </a:rPr>
              <a:t>Secretariado Ejecutivo del Sistema Nacional de Seguridad Pública.</a:t>
            </a:r>
            <a:endParaRPr lang="es-MX" sz="8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4260" y="6813376"/>
            <a:ext cx="9144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78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848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2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35496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>
                <a:latin typeface="Calibri" pitchFamily="34" charset="0"/>
                <a:cs typeface="Calibri" pitchFamily="34" charset="0"/>
              </a:rPr>
              <a:t>Fuente:</a:t>
            </a:r>
            <a:r>
              <a:rPr lang="es-MX" sz="800" baseline="0" dirty="0">
                <a:latin typeface="Calibri" pitchFamily="34" charset="0"/>
                <a:cs typeface="Calibri" pitchFamily="34" charset="0"/>
              </a:rPr>
              <a:t> </a:t>
            </a:r>
            <a:r>
              <a:rPr lang="es-MX" sz="800" b="1" baseline="0" dirty="0">
                <a:latin typeface="Calibri" pitchFamily="34" charset="0"/>
                <a:cs typeface="Calibri" pitchFamily="34" charset="0"/>
              </a:rPr>
              <a:t>Servicio de Emergencias 9-1-1.</a:t>
            </a:r>
            <a:endParaRPr lang="es-MX" sz="8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4260" y="6813376"/>
            <a:ext cx="9144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05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2348880"/>
            <a:ext cx="9144000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0000000-0008-0000-0600-000006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6147" cy="7200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730" y="0"/>
            <a:ext cx="855270" cy="720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0D932AF-520F-4E75-A027-4CFBAC862B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809000"/>
            <a:ext cx="2473013" cy="324000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C6435A3F-10A3-4070-990C-D151C797B85B}"/>
              </a:ext>
            </a:extLst>
          </p:cNvPr>
          <p:cNvSpPr txBox="1"/>
          <p:nvPr/>
        </p:nvSpPr>
        <p:spPr>
          <a:xfrm>
            <a:off x="0" y="6290156"/>
            <a:ext cx="4139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anose="020F0704030504030204" pitchFamily="34" charset="0"/>
              </a:rPr>
              <a:t>Lic. Jesús Alberto Capella Ibarra</a:t>
            </a:r>
          </a:p>
          <a:p>
            <a:r>
              <a:rPr lang="es-E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anose="020F0704030504030204" pitchFamily="34" charset="0"/>
              </a:rPr>
              <a:t>Secretario de Seguridad Pública del Estado</a:t>
            </a:r>
            <a:endParaRPr lang="es-MX" sz="1400" dirty="0">
              <a:solidFill>
                <a:schemeClr val="tx1">
                  <a:lumMod val="85000"/>
                  <a:lumOff val="15000"/>
                </a:schemeClr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15" name="12 Conector recto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1401831" y="6785992"/>
            <a:ext cx="1401831" cy="72008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2803662" y="6785992"/>
            <a:ext cx="1401831" cy="72008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4205493" y="6791970"/>
            <a:ext cx="1401831" cy="72008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5607324" y="6785992"/>
            <a:ext cx="1401831" cy="72008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0" y="6785992"/>
            <a:ext cx="1401831" cy="72008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7014333" y="6785992"/>
            <a:ext cx="1401831" cy="7200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645" y="6095998"/>
            <a:ext cx="1673355" cy="762002"/>
          </a:xfrm>
          <a:prstGeom prst="rect">
            <a:avLst/>
          </a:prstGeom>
        </p:spPr>
      </p:pic>
      <p:sp>
        <p:nvSpPr>
          <p:cNvPr id="24" name="CuadroTexto 23"/>
          <p:cNvSpPr txBox="1"/>
          <p:nvPr/>
        </p:nvSpPr>
        <p:spPr>
          <a:xfrm>
            <a:off x="2627784" y="2536448"/>
            <a:ext cx="6408712" cy="178510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INDICADORES DE SEGURIDAD PÚBLICA</a:t>
            </a:r>
          </a:p>
          <a:p>
            <a:pPr algn="ctr"/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PERIODO: ENE – JUN 2020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0" y="118373"/>
            <a:ext cx="9144000" cy="646331"/>
          </a:xfrm>
          <a:prstGeom prst="rect">
            <a:avLst/>
          </a:prstGeom>
          <a:noFill/>
          <a:effectLst/>
        </p:spPr>
        <p:txBody>
          <a:bodyPr vert="horz"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anose="020F0704030504030204" pitchFamily="34" charset="0"/>
              </a:rPr>
              <a:t>2da SESIÓN ORDINARIA</a:t>
            </a:r>
          </a:p>
          <a:p>
            <a:pPr algn="ctr"/>
            <a:r>
              <a:rPr lang="es-MX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anose="020F0704030504030204" pitchFamily="34" charset="0"/>
              </a:rPr>
              <a:t>DEL SUBCOMITÉ SECTORIAL</a:t>
            </a:r>
          </a:p>
          <a:p>
            <a:pPr algn="ctr"/>
            <a:r>
              <a:rPr lang="es-MX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anose="020F0704030504030204" pitchFamily="34" charset="0"/>
              </a:rPr>
              <a:t>DE SEGURIDAD Y PAZ SOCIAL 2020</a:t>
            </a:r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454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-1" y="756000"/>
            <a:ext cx="5400000" cy="540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0" y="666835"/>
            <a:ext cx="5400000" cy="646331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ROBO DE VEHÍCULO SIN VIOLENCIA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QUINTANA ROO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2020 VS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904940"/>
              </p:ext>
            </p:extLst>
          </p:nvPr>
        </p:nvGraphicFramePr>
        <p:xfrm>
          <a:off x="1152000" y="3600000"/>
          <a:ext cx="6840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VARIACIÓN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PORCENTUAL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ROBO DE VEHÍCULO</a:t>
                      </a:r>
                      <a:r>
                        <a:rPr lang="es-MX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SIN VIOLENCIA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11560" y="21600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delito de robo de vehículo sin violencia disminuyo 11% en el periodo que comprenden enero-junio del año 2020 en comparación al mismo periodo del año anterior.</a:t>
            </a:r>
          </a:p>
          <a:p>
            <a:pPr algn="just"/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estado de Quintana Roo ocupa la posición </a:t>
            </a:r>
            <a:r>
              <a:rPr lang="es-MX" sz="1600">
                <a:latin typeface="Calibri" panose="020F0502020204030204" pitchFamily="34" charset="0"/>
                <a:cs typeface="Calibri" panose="020F0502020204030204" pitchFamily="34" charset="0"/>
              </a:rPr>
              <a:t>numero 2</a:t>
            </a:r>
            <a:r>
              <a:rPr lang="es-MX" sz="16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a nivel nacional para este delito.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3B471CEA-A19A-49E1-BE76-202FFD6D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312922"/>
              </p:ext>
            </p:extLst>
          </p:nvPr>
        </p:nvGraphicFramePr>
        <p:xfrm>
          <a:off x="3420000" y="5040000"/>
          <a:ext cx="2304000" cy="121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17436766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35560381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Ultimas 2 posiciones a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nivel nacional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1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Junio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450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2682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lang="es-MX" sz="8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(Tasa por 100 mil hab.)</a:t>
                      </a:r>
                      <a:endParaRPr lang="es-MX" sz="8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7560000" y="720000"/>
            <a:ext cx="1405468" cy="1091278"/>
            <a:chOff x="6112931" y="1211235"/>
            <a:chExt cx="1405468" cy="1091278"/>
          </a:xfrm>
        </p:grpSpPr>
        <p:sp>
          <p:nvSpPr>
            <p:cNvPr id="17" name="Rectángulo: esquinas superiores redondeadas 34">
              <a:extLst>
                <a:ext uri="{FF2B5EF4-FFF2-40B4-BE49-F238E27FC236}">
                  <a16:creationId xmlns:a16="http://schemas.microsoft.com/office/drawing/2014/main" id="{4AE36C3B-F4AF-4A57-8F50-19B08C2477B1}"/>
                </a:ext>
              </a:extLst>
            </p:cNvPr>
            <p:cNvSpPr/>
            <p:nvPr/>
          </p:nvSpPr>
          <p:spPr>
            <a:xfrm rot="10800000">
              <a:off x="6112931" y="1715294"/>
              <a:ext cx="1405467" cy="587219"/>
            </a:xfrm>
            <a:prstGeom prst="round2SameRect">
              <a:avLst>
                <a:gd name="adj1" fmla="val 29643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251C8AAC-5029-4554-B356-29B122BC7BA5}"/>
                </a:ext>
              </a:extLst>
            </p:cNvPr>
            <p:cNvSpPr txBox="1"/>
            <p:nvPr/>
          </p:nvSpPr>
          <p:spPr>
            <a:xfrm>
              <a:off x="6112932" y="1711966"/>
              <a:ext cx="1405467" cy="59054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2400" b="1" dirty="0">
                  <a:latin typeface="Arial Nova Light" panose="020B0304020202020204" pitchFamily="34" charset="0"/>
                </a:rPr>
                <a:t>2</a:t>
              </a:r>
              <a:endParaRPr lang="es-MX" sz="2400" b="1" dirty="0">
                <a:latin typeface="Arial Nova Light" panose="020B0304020202020204" pitchFamily="34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1B1C6AAE-425E-48E0-B7B2-1CF043AA770E}"/>
                </a:ext>
              </a:extLst>
            </p:cNvPr>
            <p:cNvSpPr txBox="1"/>
            <p:nvPr/>
          </p:nvSpPr>
          <p:spPr>
            <a:xfrm>
              <a:off x="6112932" y="1211235"/>
              <a:ext cx="1405467" cy="50073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POSICIÓN ACTUAL A NIVEL NACIONAL</a:t>
              </a:r>
              <a:endParaRPr lang="es-MX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52870890-3736-4D81-9FE8-5B605841D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538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-1" y="756000"/>
            <a:ext cx="5400000" cy="540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0" y="695465"/>
            <a:ext cx="5400000" cy="589072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ROBO A NEGOCIO CON VIOLENCIA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QUINTANA ROO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2020 VS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39157"/>
              </p:ext>
            </p:extLst>
          </p:nvPr>
        </p:nvGraphicFramePr>
        <p:xfrm>
          <a:off x="1152000" y="3600000"/>
          <a:ext cx="6840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VARIACIÓN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PORCENTUAL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ROBO A</a:t>
                      </a:r>
                      <a:r>
                        <a:rPr lang="es-MX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NEGOCIO CON </a:t>
                      </a:r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VIOLENCIA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1,784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11560" y="21600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delito de robo a negocio con violencia disminuyo 13% en el periodo que comprenden enero-junio del año 2020 en comparación al mismo periodo del año anterior.</a:t>
            </a:r>
          </a:p>
          <a:p>
            <a:pPr algn="just"/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estado de Quintana Roo ocupa la posición numero 1 a nivel nacional para este delito.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3B471CEA-A19A-49E1-BE76-202FFD6D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664033"/>
              </p:ext>
            </p:extLst>
          </p:nvPr>
        </p:nvGraphicFramePr>
        <p:xfrm>
          <a:off x="3420000" y="5040000"/>
          <a:ext cx="2304000" cy="121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17436766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35560381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Ultimas 2 posiciones a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nivel nacional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1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Junio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450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2682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lang="es-MX" sz="8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(Tasa por 100 mil hab.)</a:t>
                      </a:r>
                      <a:endParaRPr lang="es-MX" sz="8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7560000" y="720000"/>
            <a:ext cx="1405468" cy="1091278"/>
            <a:chOff x="6112931" y="1211235"/>
            <a:chExt cx="1405468" cy="1091278"/>
          </a:xfrm>
        </p:grpSpPr>
        <p:sp>
          <p:nvSpPr>
            <p:cNvPr id="17" name="Rectángulo: esquinas superiores redondeadas 34">
              <a:extLst>
                <a:ext uri="{FF2B5EF4-FFF2-40B4-BE49-F238E27FC236}">
                  <a16:creationId xmlns:a16="http://schemas.microsoft.com/office/drawing/2014/main" id="{4AE36C3B-F4AF-4A57-8F50-19B08C2477B1}"/>
                </a:ext>
              </a:extLst>
            </p:cNvPr>
            <p:cNvSpPr/>
            <p:nvPr/>
          </p:nvSpPr>
          <p:spPr>
            <a:xfrm rot="10800000">
              <a:off x="6112931" y="1715294"/>
              <a:ext cx="1405467" cy="587219"/>
            </a:xfrm>
            <a:prstGeom prst="round2SameRect">
              <a:avLst>
                <a:gd name="adj1" fmla="val 29643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251C8AAC-5029-4554-B356-29B122BC7BA5}"/>
                </a:ext>
              </a:extLst>
            </p:cNvPr>
            <p:cNvSpPr txBox="1"/>
            <p:nvPr/>
          </p:nvSpPr>
          <p:spPr>
            <a:xfrm>
              <a:off x="6112932" y="1711966"/>
              <a:ext cx="1405467" cy="59054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2400" b="1" dirty="0">
                  <a:latin typeface="Arial Nova Light" panose="020B0304020202020204" pitchFamily="34" charset="0"/>
                </a:rPr>
                <a:t>1</a:t>
              </a:r>
              <a:endParaRPr lang="es-MX" sz="2400" b="1" dirty="0">
                <a:latin typeface="Arial Nova Light" panose="020B0304020202020204" pitchFamily="34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1B1C6AAE-425E-48E0-B7B2-1CF043AA770E}"/>
                </a:ext>
              </a:extLst>
            </p:cNvPr>
            <p:cNvSpPr txBox="1"/>
            <p:nvPr/>
          </p:nvSpPr>
          <p:spPr>
            <a:xfrm>
              <a:off x="6112932" y="1211235"/>
              <a:ext cx="1405467" cy="50073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POSICIÓN ACTUAL A NIVEL NACIONAL</a:t>
              </a:r>
              <a:endParaRPr lang="es-MX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1C08CAE6-9A99-4FB0-8978-EFEB144AF9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280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-1" y="756000"/>
            <a:ext cx="5400000" cy="540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0" y="695465"/>
            <a:ext cx="5400000" cy="589072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ROBO A NEGOCIO SIN VIOLENCIA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QUINTANA ROO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2020 VS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15678"/>
              </p:ext>
            </p:extLst>
          </p:nvPr>
        </p:nvGraphicFramePr>
        <p:xfrm>
          <a:off x="1152000" y="3600000"/>
          <a:ext cx="6840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VARIACIÓN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PORCENTUAL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ROBO A</a:t>
                      </a:r>
                      <a:r>
                        <a:rPr lang="es-MX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NEGOCIO SIN </a:t>
                      </a:r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VIOLENCIA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11560" y="21600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delito de robo a negocio sin violencia disminuyo 38% en el periodo que comprenden enero-junio del año 2020 en comparación al mismo periodo del año anterior.</a:t>
            </a:r>
          </a:p>
          <a:p>
            <a:pPr algn="just"/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estado de Quintana Roo ocupa la posición numero 3 a nivel nacional para este delito.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3B471CEA-A19A-49E1-BE76-202FFD6D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357297"/>
              </p:ext>
            </p:extLst>
          </p:nvPr>
        </p:nvGraphicFramePr>
        <p:xfrm>
          <a:off x="3420000" y="5040000"/>
          <a:ext cx="2304000" cy="121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17436766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35560381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Ultimas 2 posiciones a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nivel nacional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1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Junio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450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2682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lang="es-MX" sz="8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(Tasa por 100 mil hab.)</a:t>
                      </a:r>
                      <a:endParaRPr lang="es-MX" sz="8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7560000" y="720000"/>
            <a:ext cx="1405468" cy="1091278"/>
            <a:chOff x="6112931" y="1211235"/>
            <a:chExt cx="1405468" cy="1091278"/>
          </a:xfrm>
        </p:grpSpPr>
        <p:sp>
          <p:nvSpPr>
            <p:cNvPr id="17" name="Rectángulo: esquinas superiores redondeadas 34">
              <a:extLst>
                <a:ext uri="{FF2B5EF4-FFF2-40B4-BE49-F238E27FC236}">
                  <a16:creationId xmlns:a16="http://schemas.microsoft.com/office/drawing/2014/main" id="{4AE36C3B-F4AF-4A57-8F50-19B08C2477B1}"/>
                </a:ext>
              </a:extLst>
            </p:cNvPr>
            <p:cNvSpPr/>
            <p:nvPr/>
          </p:nvSpPr>
          <p:spPr>
            <a:xfrm rot="10800000">
              <a:off x="6112931" y="1715294"/>
              <a:ext cx="1405467" cy="587219"/>
            </a:xfrm>
            <a:prstGeom prst="round2SameRect">
              <a:avLst>
                <a:gd name="adj1" fmla="val 29643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251C8AAC-5029-4554-B356-29B122BC7BA5}"/>
                </a:ext>
              </a:extLst>
            </p:cNvPr>
            <p:cNvSpPr txBox="1"/>
            <p:nvPr/>
          </p:nvSpPr>
          <p:spPr>
            <a:xfrm>
              <a:off x="6112932" y="1711966"/>
              <a:ext cx="1405467" cy="59054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2400" b="1" dirty="0">
                  <a:latin typeface="Arial Nova Light" panose="020B0304020202020204" pitchFamily="34" charset="0"/>
                </a:rPr>
                <a:t>3</a:t>
              </a:r>
              <a:endParaRPr lang="es-MX" sz="2400" b="1" dirty="0">
                <a:latin typeface="Arial Nova Light" panose="020B0304020202020204" pitchFamily="34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1B1C6AAE-425E-48E0-B7B2-1CF043AA770E}"/>
                </a:ext>
              </a:extLst>
            </p:cNvPr>
            <p:cNvSpPr txBox="1"/>
            <p:nvPr/>
          </p:nvSpPr>
          <p:spPr>
            <a:xfrm>
              <a:off x="6112932" y="1211235"/>
              <a:ext cx="1405467" cy="50073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POSICIÓN ACTUAL A NIVEL NACIONAL</a:t>
              </a:r>
              <a:endParaRPr lang="es-MX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33994960-1CD1-4FBC-B0D3-51868DDA3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651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-1" y="756000"/>
            <a:ext cx="5400000" cy="540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0" y="666837"/>
            <a:ext cx="5400000" cy="646331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ROBO A TRANSEÚNTE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QUINTANA ROO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2020 VS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712189"/>
              </p:ext>
            </p:extLst>
          </p:nvPr>
        </p:nvGraphicFramePr>
        <p:xfrm>
          <a:off x="1152000" y="3600000"/>
          <a:ext cx="68400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VARIACIÓN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PORCENTUAL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ROBO A</a:t>
                      </a:r>
                      <a:r>
                        <a:rPr lang="es-MX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TRANSEÚNTE</a:t>
                      </a:r>
                      <a:endParaRPr lang="es-MX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11560" y="21600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delito de robo a transeúnte disminuyo 29% en el periodo que comprenden enero-junio del año 2020 en comparación al mismo periodo del año anterior.</a:t>
            </a:r>
          </a:p>
          <a:p>
            <a:pPr algn="just"/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estado de Quintana Roo ocupa la posición numero 6 a nivel nacional para este delito.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3B471CEA-A19A-49E1-BE76-202FFD6D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311250"/>
              </p:ext>
            </p:extLst>
          </p:nvPr>
        </p:nvGraphicFramePr>
        <p:xfrm>
          <a:off x="3420000" y="5040000"/>
          <a:ext cx="2304000" cy="121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17436766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35560381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Ultimas 2 posiciones a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nivel nacional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1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Junio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450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2682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lang="es-MX" sz="8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(Tasa por 100 mil hab.)</a:t>
                      </a:r>
                      <a:endParaRPr lang="es-MX" sz="8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7560000" y="720000"/>
            <a:ext cx="1405468" cy="1091278"/>
            <a:chOff x="6112931" y="1211235"/>
            <a:chExt cx="1405468" cy="1091278"/>
          </a:xfrm>
        </p:grpSpPr>
        <p:sp>
          <p:nvSpPr>
            <p:cNvPr id="17" name="Rectángulo: esquinas superiores redondeadas 34">
              <a:extLst>
                <a:ext uri="{FF2B5EF4-FFF2-40B4-BE49-F238E27FC236}">
                  <a16:creationId xmlns:a16="http://schemas.microsoft.com/office/drawing/2014/main" id="{4AE36C3B-F4AF-4A57-8F50-19B08C2477B1}"/>
                </a:ext>
              </a:extLst>
            </p:cNvPr>
            <p:cNvSpPr/>
            <p:nvPr/>
          </p:nvSpPr>
          <p:spPr>
            <a:xfrm rot="10800000">
              <a:off x="6112931" y="1715294"/>
              <a:ext cx="1405467" cy="587219"/>
            </a:xfrm>
            <a:prstGeom prst="round2SameRect">
              <a:avLst>
                <a:gd name="adj1" fmla="val 29643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251C8AAC-5029-4554-B356-29B122BC7BA5}"/>
                </a:ext>
              </a:extLst>
            </p:cNvPr>
            <p:cNvSpPr txBox="1"/>
            <p:nvPr/>
          </p:nvSpPr>
          <p:spPr>
            <a:xfrm>
              <a:off x="6112932" y="1711966"/>
              <a:ext cx="1405467" cy="59054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2400" b="1" dirty="0">
                  <a:latin typeface="Arial Nova Light" panose="020B0304020202020204" pitchFamily="34" charset="0"/>
                </a:rPr>
                <a:t>6</a:t>
              </a:r>
              <a:endParaRPr lang="es-MX" sz="2400" b="1" dirty="0">
                <a:latin typeface="Arial Nova Light" panose="020B0304020202020204" pitchFamily="34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1B1C6AAE-425E-48E0-B7B2-1CF043AA770E}"/>
                </a:ext>
              </a:extLst>
            </p:cNvPr>
            <p:cNvSpPr txBox="1"/>
            <p:nvPr/>
          </p:nvSpPr>
          <p:spPr>
            <a:xfrm>
              <a:off x="6112932" y="1211235"/>
              <a:ext cx="1405467" cy="50073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POSICIÓN ACTUAL A NIVEL NACIONAL</a:t>
              </a:r>
              <a:endParaRPr lang="es-MX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3824CEF4-488C-445B-96AC-26AC2E5D2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975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-1" y="756000"/>
            <a:ext cx="5400000" cy="540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0" y="695466"/>
            <a:ext cx="5400000" cy="589072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ROBO A TRANSPORTE PUB. PASAJEROS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QUINTANA ROO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2020 VS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921028"/>
              </p:ext>
            </p:extLst>
          </p:nvPr>
        </p:nvGraphicFramePr>
        <p:xfrm>
          <a:off x="1152000" y="3600000"/>
          <a:ext cx="6840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VARIACIÓN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PORCENTUAL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ROBO A</a:t>
                      </a:r>
                      <a:r>
                        <a:rPr lang="es-MX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TRANSPORTE PUB. DE PASAJEROS</a:t>
                      </a:r>
                      <a:endParaRPr lang="es-MX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11560" y="21600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delito de robo a transporte publico de pasajeros disminuyo 44% en el periodo que comprenden enero-junio del año 2020 en comparación al mismo periodo del año anterior.</a:t>
            </a:r>
          </a:p>
          <a:p>
            <a:pPr algn="just"/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estado de Quintana Roo ocupa la posición numero 4 a nivel nacional para este delito.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3B471CEA-A19A-49E1-BE76-202FFD6D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599191"/>
              </p:ext>
            </p:extLst>
          </p:nvPr>
        </p:nvGraphicFramePr>
        <p:xfrm>
          <a:off x="3420000" y="5040000"/>
          <a:ext cx="2304000" cy="121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17436766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35560381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Ultimas 2 posiciones a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nivel nacional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1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Junio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450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2682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lang="es-MX" sz="8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(Tasa por 100 mil hab.)</a:t>
                      </a:r>
                      <a:endParaRPr lang="es-MX" sz="8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7560000" y="720000"/>
            <a:ext cx="1405468" cy="1091278"/>
            <a:chOff x="6112931" y="1211235"/>
            <a:chExt cx="1405468" cy="1091278"/>
          </a:xfrm>
        </p:grpSpPr>
        <p:sp>
          <p:nvSpPr>
            <p:cNvPr id="17" name="Rectángulo: esquinas superiores redondeadas 34">
              <a:extLst>
                <a:ext uri="{FF2B5EF4-FFF2-40B4-BE49-F238E27FC236}">
                  <a16:creationId xmlns:a16="http://schemas.microsoft.com/office/drawing/2014/main" id="{4AE36C3B-F4AF-4A57-8F50-19B08C2477B1}"/>
                </a:ext>
              </a:extLst>
            </p:cNvPr>
            <p:cNvSpPr/>
            <p:nvPr/>
          </p:nvSpPr>
          <p:spPr>
            <a:xfrm rot="10800000">
              <a:off x="6112931" y="1715294"/>
              <a:ext cx="1405467" cy="587219"/>
            </a:xfrm>
            <a:prstGeom prst="round2SameRect">
              <a:avLst>
                <a:gd name="adj1" fmla="val 29643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251C8AAC-5029-4554-B356-29B122BC7BA5}"/>
                </a:ext>
              </a:extLst>
            </p:cNvPr>
            <p:cNvSpPr txBox="1"/>
            <p:nvPr/>
          </p:nvSpPr>
          <p:spPr>
            <a:xfrm>
              <a:off x="6112932" y="1711966"/>
              <a:ext cx="1405467" cy="59054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2400" b="1" dirty="0">
                  <a:latin typeface="Arial Nova Light" panose="020B0304020202020204" pitchFamily="34" charset="0"/>
                </a:rPr>
                <a:t>4</a:t>
              </a:r>
              <a:endParaRPr lang="es-MX" sz="2400" b="1" dirty="0">
                <a:latin typeface="Arial Nova Light" panose="020B0304020202020204" pitchFamily="34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1B1C6AAE-425E-48E0-B7B2-1CF043AA770E}"/>
                </a:ext>
              </a:extLst>
            </p:cNvPr>
            <p:cNvSpPr txBox="1"/>
            <p:nvPr/>
          </p:nvSpPr>
          <p:spPr>
            <a:xfrm>
              <a:off x="6112932" y="1211235"/>
              <a:ext cx="1405467" cy="50073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POSICIÓN ACTUAL A NIVEL NACIONAL</a:t>
              </a:r>
              <a:endParaRPr lang="es-MX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072B5C8F-BE54-4F5F-BA67-8151F1C20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57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-1" y="756000"/>
            <a:ext cx="5400000" cy="540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0" y="666837"/>
            <a:ext cx="5400000" cy="646331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ROBO A TRANSPORTISTA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QUINTANA ROO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2020 VS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95029"/>
              </p:ext>
            </p:extLst>
          </p:nvPr>
        </p:nvGraphicFramePr>
        <p:xfrm>
          <a:off x="1152000" y="3600000"/>
          <a:ext cx="68400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VARIACIÓN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PORCENTUAL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ROBO A</a:t>
                      </a:r>
                      <a:r>
                        <a:rPr lang="es-MX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TRANSPORTISTA</a:t>
                      </a:r>
                      <a:endParaRPr lang="es-MX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11560" y="21600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delito de robo a transportista aumento 17% en el periodo que comprenden enero-junio del año 2020 en comparación al mismo periodo del año anterior.</a:t>
            </a:r>
          </a:p>
          <a:p>
            <a:pPr algn="just"/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estado de Quintana Roo ocupa la posición numero 9 a nivel nacional para este delito.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3B471CEA-A19A-49E1-BE76-202FFD6D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852697"/>
              </p:ext>
            </p:extLst>
          </p:nvPr>
        </p:nvGraphicFramePr>
        <p:xfrm>
          <a:off x="3420000" y="5040000"/>
          <a:ext cx="2304000" cy="121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17436766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35560381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Ultimas 2 posiciones a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nivel nacional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1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Junio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450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2682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lang="es-MX" sz="8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(Tasa por 100 mil hab.)</a:t>
                      </a:r>
                      <a:endParaRPr lang="es-MX" sz="8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7560000" y="720000"/>
            <a:ext cx="1405468" cy="1091278"/>
            <a:chOff x="6112931" y="1211235"/>
            <a:chExt cx="1405468" cy="1091278"/>
          </a:xfrm>
        </p:grpSpPr>
        <p:sp>
          <p:nvSpPr>
            <p:cNvPr id="17" name="Rectángulo: esquinas superiores redondeadas 34">
              <a:extLst>
                <a:ext uri="{FF2B5EF4-FFF2-40B4-BE49-F238E27FC236}">
                  <a16:creationId xmlns:a16="http://schemas.microsoft.com/office/drawing/2014/main" id="{4AE36C3B-F4AF-4A57-8F50-19B08C2477B1}"/>
                </a:ext>
              </a:extLst>
            </p:cNvPr>
            <p:cNvSpPr/>
            <p:nvPr/>
          </p:nvSpPr>
          <p:spPr>
            <a:xfrm rot="10800000">
              <a:off x="6112931" y="1715294"/>
              <a:ext cx="1405467" cy="587219"/>
            </a:xfrm>
            <a:prstGeom prst="round2SameRect">
              <a:avLst>
                <a:gd name="adj1" fmla="val 29643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251C8AAC-5029-4554-B356-29B122BC7BA5}"/>
                </a:ext>
              </a:extLst>
            </p:cNvPr>
            <p:cNvSpPr txBox="1"/>
            <p:nvPr/>
          </p:nvSpPr>
          <p:spPr>
            <a:xfrm>
              <a:off x="6112932" y="1711966"/>
              <a:ext cx="1405467" cy="59054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2400" b="1" dirty="0">
                  <a:latin typeface="Arial Nova Light" panose="020B0304020202020204" pitchFamily="34" charset="0"/>
                </a:rPr>
                <a:t>9</a:t>
              </a:r>
              <a:endParaRPr lang="es-MX" sz="2400" b="1" dirty="0">
                <a:latin typeface="Arial Nova Light" panose="020B0304020202020204" pitchFamily="34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1B1C6AAE-425E-48E0-B7B2-1CF043AA770E}"/>
                </a:ext>
              </a:extLst>
            </p:cNvPr>
            <p:cNvSpPr txBox="1"/>
            <p:nvPr/>
          </p:nvSpPr>
          <p:spPr>
            <a:xfrm>
              <a:off x="6112932" y="1211235"/>
              <a:ext cx="1405467" cy="50073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POSICIÓN ACTUAL A NIVEL NACIONAL</a:t>
              </a:r>
              <a:endParaRPr lang="es-MX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6857F86B-6B77-4B21-8D41-9F4A93605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731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-1" y="756000"/>
            <a:ext cx="5400000" cy="540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0" y="695466"/>
            <a:ext cx="5400000" cy="589072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VIOLENCIA FAMILIAR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QUINTANA ROO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2020 VS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316650"/>
              </p:ext>
            </p:extLst>
          </p:nvPr>
        </p:nvGraphicFramePr>
        <p:xfrm>
          <a:off x="1152000" y="3600000"/>
          <a:ext cx="68400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VARIACIÓN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PORCENTUAL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VIOLENCIA FAMILIAR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2,970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2,207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11560" y="21600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delito de violencia familiar disminuyo 26% en el periodo que comprenden enero-junio del año 2020 en comparación al mismo periodo del año anterior.</a:t>
            </a:r>
          </a:p>
          <a:p>
            <a:pPr algn="just"/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estado de Quintana Roo ocupa la posición numero 10 a nivel nacional para este delito.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3B471CEA-A19A-49E1-BE76-202FFD6D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883142"/>
              </p:ext>
            </p:extLst>
          </p:nvPr>
        </p:nvGraphicFramePr>
        <p:xfrm>
          <a:off x="3420000" y="5040000"/>
          <a:ext cx="2304000" cy="121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17436766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35560381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Ultimas 2 posiciones a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nivel nacional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1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Junio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450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2682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lang="es-MX" sz="8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(Tasa por 100 mil hab.)</a:t>
                      </a:r>
                      <a:endParaRPr lang="es-MX" sz="8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7560000" y="720000"/>
            <a:ext cx="1405468" cy="1091278"/>
            <a:chOff x="6112931" y="1211235"/>
            <a:chExt cx="1405468" cy="1091278"/>
          </a:xfrm>
        </p:grpSpPr>
        <p:sp>
          <p:nvSpPr>
            <p:cNvPr id="17" name="Rectángulo: esquinas superiores redondeadas 34">
              <a:extLst>
                <a:ext uri="{FF2B5EF4-FFF2-40B4-BE49-F238E27FC236}">
                  <a16:creationId xmlns:a16="http://schemas.microsoft.com/office/drawing/2014/main" id="{4AE36C3B-F4AF-4A57-8F50-19B08C2477B1}"/>
                </a:ext>
              </a:extLst>
            </p:cNvPr>
            <p:cNvSpPr/>
            <p:nvPr/>
          </p:nvSpPr>
          <p:spPr>
            <a:xfrm rot="10800000">
              <a:off x="6112931" y="1715294"/>
              <a:ext cx="1405467" cy="587219"/>
            </a:xfrm>
            <a:prstGeom prst="round2SameRect">
              <a:avLst>
                <a:gd name="adj1" fmla="val 29643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251C8AAC-5029-4554-B356-29B122BC7BA5}"/>
                </a:ext>
              </a:extLst>
            </p:cNvPr>
            <p:cNvSpPr txBox="1"/>
            <p:nvPr/>
          </p:nvSpPr>
          <p:spPr>
            <a:xfrm>
              <a:off x="6112932" y="1711966"/>
              <a:ext cx="1405467" cy="59054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2400" b="1" dirty="0">
                  <a:latin typeface="Arial Nova Light" panose="020B0304020202020204" pitchFamily="34" charset="0"/>
                </a:rPr>
                <a:t>10</a:t>
              </a:r>
              <a:endParaRPr lang="es-MX" sz="2400" b="1" dirty="0">
                <a:latin typeface="Arial Nova Light" panose="020B0304020202020204" pitchFamily="34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1B1C6AAE-425E-48E0-B7B2-1CF043AA770E}"/>
                </a:ext>
              </a:extLst>
            </p:cNvPr>
            <p:cNvSpPr txBox="1"/>
            <p:nvPr/>
          </p:nvSpPr>
          <p:spPr>
            <a:xfrm>
              <a:off x="6112932" y="1211235"/>
              <a:ext cx="1405467" cy="50073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POSICIÓN ACTUAL A NIVEL NACIONAL</a:t>
              </a:r>
              <a:endParaRPr lang="es-MX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2F7B9B88-7F9E-4D44-B503-63AB49A51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6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991F718-0280-42EA-A138-117F46EF0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506"/>
            <a:ext cx="9144000" cy="514898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AD31AB9-2FFE-4465-B37D-DD5633CD1C4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1401831" y="6785992"/>
            <a:ext cx="1401831" cy="7200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9690231-A501-479B-846E-AE618471D3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2803662" y="6785992"/>
            <a:ext cx="1401831" cy="7200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21C36938-492B-4D14-8981-D41AE23458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4205493" y="6791970"/>
            <a:ext cx="1401831" cy="7200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7DA38024-EF8E-47A5-A78C-49637B285C9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5607324" y="6785992"/>
            <a:ext cx="1401831" cy="72008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D696BD6-3872-45F6-ABD8-F0087FF2C6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0" y="6785992"/>
            <a:ext cx="1401831" cy="72008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5AFBB22D-85E8-4797-8227-3C4EC7FFB9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7014333" y="6785992"/>
            <a:ext cx="1401831" cy="72008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C035266A-CBA4-4FC6-8F6E-51877739DB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645" y="6095998"/>
            <a:ext cx="1673355" cy="762002"/>
          </a:xfrm>
          <a:prstGeom prst="rect">
            <a:avLst/>
          </a:prstGeom>
        </p:spPr>
      </p:pic>
      <p:cxnSp>
        <p:nvCxnSpPr>
          <p:cNvPr id="20" name="12 Conector recto">
            <a:extLst>
              <a:ext uri="{FF2B5EF4-FFF2-40B4-BE49-F238E27FC236}">
                <a16:creationId xmlns:a16="http://schemas.microsoft.com/office/drawing/2014/main" id="{76BE4B54-217F-42FB-A104-31694F6420B5}"/>
              </a:ext>
            </a:extLst>
          </p:cNvPr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781691" y="54968"/>
            <a:ext cx="5580619" cy="85375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PERCEPCIÓN DE SEGURIDAD</a:t>
            </a:r>
          </a:p>
          <a:p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ENCUESTA NACIONAL DE SEGURIDAD PÚBLICA URBANA (</a:t>
            </a:r>
            <a:r>
              <a:rPr lang="es-MX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ENSU</a:t>
            </a:r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)</a:t>
            </a:r>
            <a:endParaRPr lang="es-MX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r>
              <a: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PRIMER TRIMESTRE 2020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B9A00E4-CEEE-49C2-871F-FD8E6773BAB8}"/>
              </a:ext>
            </a:extLst>
          </p:cNvPr>
          <p:cNvSpPr txBox="1"/>
          <p:nvPr/>
        </p:nvSpPr>
        <p:spPr>
          <a:xfrm>
            <a:off x="593812" y="1065645"/>
            <a:ext cx="7956376" cy="1355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encuesta </a:t>
            </a:r>
            <a:r>
              <a:rPr lang="es-MX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</a:t>
            </a:r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su primer trimestre del año 2020, reporta para la ciudad de Cancún una percepción de SEGURIDAD del </a:t>
            </a:r>
            <a:r>
              <a:rPr lang="es-MX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14.4%</a:t>
            </a:r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de </a:t>
            </a:r>
            <a:r>
              <a:rPr lang="es-MX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85.6%</a:t>
            </a:r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inseguridad.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Cabe mencionar que este nivel de percepción de SEGURIDAD, es el nivel más alto reportado desde el año 2018.</a:t>
            </a:r>
          </a:p>
          <a:p>
            <a:pPr algn="just"/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último trimestre del año 2019 la encuesta </a:t>
            </a:r>
            <a:r>
              <a:rPr lang="es-MX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</a:t>
            </a:r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reporto una percepción de seguridad del 9.8%, y se inseguridad de 89.6%, durante el año 2019 la cifra más alta reportada fue en el tercer trimestre con 13.8% de seguridad y 86.2% de inseguridad.</a:t>
            </a:r>
            <a:endParaRPr lang="es-MX" sz="1200"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2EDF440E-A65F-4809-9A60-0E116B8006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3362940"/>
              </p:ext>
            </p:extLst>
          </p:nvPr>
        </p:nvGraphicFramePr>
        <p:xfrm>
          <a:off x="1872298" y="2565484"/>
          <a:ext cx="5399405" cy="3959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1 CuadroTexto">
            <a:extLst>
              <a:ext uri="{FF2B5EF4-FFF2-40B4-BE49-F238E27FC236}">
                <a16:creationId xmlns:a16="http://schemas.microsoft.com/office/drawing/2014/main" id="{5804EA35-10F9-4C79-8578-0D79A1C69189}"/>
              </a:ext>
            </a:extLst>
          </p:cNvPr>
          <p:cNvSpPr txBox="1"/>
          <p:nvPr/>
        </p:nvSpPr>
        <p:spPr>
          <a:xfrm>
            <a:off x="35496" y="6597932"/>
            <a:ext cx="7633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>
                <a:latin typeface="Calibri" pitchFamily="34" charset="0"/>
                <a:cs typeface="Calibri" pitchFamily="34" charset="0"/>
              </a:rPr>
              <a:t>Fuente:</a:t>
            </a:r>
            <a:r>
              <a:rPr lang="es-MX" sz="800" baseline="0" dirty="0">
                <a:latin typeface="Calibri" pitchFamily="34" charset="0"/>
                <a:cs typeface="Calibri" pitchFamily="34" charset="0"/>
              </a:rPr>
              <a:t> </a:t>
            </a:r>
            <a:r>
              <a:rPr lang="es-MX" sz="800" b="1" baseline="0" dirty="0">
                <a:latin typeface="Calibri" pitchFamily="34" charset="0"/>
                <a:cs typeface="Calibri" pitchFamily="34" charset="0"/>
              </a:rPr>
              <a:t>INEGI</a:t>
            </a:r>
            <a:endParaRPr lang="es-MX" sz="8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7B6E2189-2084-4645-B1DF-9ED12EBC8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  <p:cxnSp>
        <p:nvCxnSpPr>
          <p:cNvPr id="16" name="12 Conector recto">
            <a:extLst>
              <a:ext uri="{FF2B5EF4-FFF2-40B4-BE49-F238E27FC236}">
                <a16:creationId xmlns:a16="http://schemas.microsoft.com/office/drawing/2014/main" id="{A69580D7-B498-47B3-A7D8-2F8D31EE8647}"/>
              </a:ext>
            </a:extLst>
          </p:cNvPr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95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781691" y="54968"/>
            <a:ext cx="5580619" cy="85375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PERCEPCIÓN DE SEGURIDAD</a:t>
            </a:r>
          </a:p>
          <a:p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ENCUESTA NACIONAL DE SEGURIDAD PÚBLICA URBANA (</a:t>
            </a:r>
            <a:r>
              <a:rPr lang="es-MX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ENSU</a:t>
            </a:r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)</a:t>
            </a:r>
            <a:endParaRPr lang="es-MX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r>
              <a: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PRIMER TRIMESTRE 2020</a:t>
            </a:r>
          </a:p>
        </p:txBody>
      </p:sp>
      <p:sp>
        <p:nvSpPr>
          <p:cNvPr id="13" name="1 CuadroTexto">
            <a:extLst>
              <a:ext uri="{FF2B5EF4-FFF2-40B4-BE49-F238E27FC236}">
                <a16:creationId xmlns:a16="http://schemas.microsoft.com/office/drawing/2014/main" id="{5804EA35-10F9-4C79-8578-0D79A1C69189}"/>
              </a:ext>
            </a:extLst>
          </p:cNvPr>
          <p:cNvSpPr txBox="1"/>
          <p:nvPr/>
        </p:nvSpPr>
        <p:spPr>
          <a:xfrm>
            <a:off x="35496" y="6597932"/>
            <a:ext cx="7633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>
                <a:latin typeface="Calibri" pitchFamily="34" charset="0"/>
                <a:cs typeface="Calibri" pitchFamily="34" charset="0"/>
              </a:rPr>
              <a:t>Fuente:</a:t>
            </a:r>
            <a:r>
              <a:rPr lang="es-MX" sz="800" baseline="0" dirty="0">
                <a:latin typeface="Calibri" pitchFamily="34" charset="0"/>
                <a:cs typeface="Calibri" pitchFamily="34" charset="0"/>
              </a:rPr>
              <a:t> </a:t>
            </a:r>
            <a:r>
              <a:rPr lang="es-MX" sz="800" b="1" baseline="0" dirty="0">
                <a:latin typeface="Calibri" pitchFamily="34" charset="0"/>
                <a:cs typeface="Calibri" pitchFamily="34" charset="0"/>
              </a:rPr>
              <a:t>INEGI</a:t>
            </a:r>
            <a:endParaRPr lang="es-MX" sz="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AD4ED9B-D7CA-419A-BEF5-A3784299838E}"/>
              </a:ext>
            </a:extLst>
          </p:cNvPr>
          <p:cNvSpPr txBox="1"/>
          <p:nvPr/>
        </p:nvSpPr>
        <p:spPr>
          <a:xfrm>
            <a:off x="540000" y="1440000"/>
            <a:ext cx="3538463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PERCEPCIÓN DE INSEGURIDAD POR CIUDAD DE INTERÉS </a:t>
            </a:r>
            <a:r>
              <a:rPr lang="es-MX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</a:t>
            </a:r>
            <a:r>
              <a:rPr lang="es-MX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2020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7CE0F8-EEFA-4B5D-9028-C32948DC1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944946"/>
              </p:ext>
            </p:extLst>
          </p:nvPr>
        </p:nvGraphicFramePr>
        <p:xfrm>
          <a:off x="5400000" y="1440000"/>
          <a:ext cx="3420000" cy="4923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3811863682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6832979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20374254"/>
                    </a:ext>
                  </a:extLst>
                </a:gridCol>
              </a:tblGrid>
              <a:tr h="288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PRIMER TRIMESTRE 2020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343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Entidad</a:t>
                      </a:r>
                      <a:b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Federativa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Inseguro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885886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Ecatepec de Morelos (</a:t>
                      </a:r>
                      <a:r>
                        <a:rPr lang="es-MX" sz="9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MÉX</a:t>
                      </a: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94.4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93055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Uruapan (</a:t>
                      </a:r>
                      <a:r>
                        <a:rPr lang="es-MX" sz="9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MICH</a:t>
                      </a: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94.1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448710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Coatzacoalcos (VER)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92.1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5835588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Fresnillo (ZAC)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91.4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595453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Oriente Iztapalapa (CDMX)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91.3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7974723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Villahermosa (</a:t>
                      </a:r>
                      <a:r>
                        <a:rPr lang="es-MX" sz="9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TAB</a:t>
                      </a: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91.1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737026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Chilpancingo de los Bravo (GRO)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90.3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21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León de los Aldama (GTO)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89.6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577717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Cuernavaca (MOR)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89.1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9945401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Naucalpan de Juárez (</a:t>
                      </a:r>
                      <a:r>
                        <a:rPr lang="es-MX" sz="9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MÉX</a:t>
                      </a: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88.5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663515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Toluca de Lerdo (</a:t>
                      </a:r>
                      <a:r>
                        <a:rPr lang="es-MX" sz="9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MÉX</a:t>
                      </a: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88.4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572573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Cuautitlán (</a:t>
                      </a:r>
                      <a:r>
                        <a:rPr lang="es-MX" sz="9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MÉX</a:t>
                      </a: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87.7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6598928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San Luis Potosí (</a:t>
                      </a:r>
                      <a:r>
                        <a:rPr lang="es-MX" sz="9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SLP</a:t>
                      </a: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87.0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47746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Heroica Puebla de Zaragoza (PUE)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86.8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462496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Tapachula (CHIS)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86.6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7354135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Oriente Tláhuac (CDMX)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86.1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4295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Tijuana (</a:t>
                      </a:r>
                      <a:r>
                        <a:rPr lang="es-MX" sz="9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BC</a:t>
                      </a: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85.6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45741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s-MX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Cancún (</a:t>
                      </a:r>
                      <a:r>
                        <a:rPr lang="es-MX" sz="900" b="1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QROO</a:t>
                      </a: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MX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85.6</a:t>
                      </a:r>
                      <a:endParaRPr lang="es-MX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8405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Morelia (</a:t>
                      </a:r>
                      <a:r>
                        <a:rPr lang="es-MX" sz="9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MICH</a:t>
                      </a: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85.0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887352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Guadalajara (JAL)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83.9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75319192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2BA1A397-1E4C-483F-A1B8-D7230E9D87E0}"/>
              </a:ext>
            </a:extLst>
          </p:cNvPr>
          <p:cNvSpPr txBox="1"/>
          <p:nvPr/>
        </p:nvSpPr>
        <p:spPr>
          <a:xfrm>
            <a:off x="540000" y="2348880"/>
            <a:ext cx="3544320" cy="211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Analizando los resultados sobre percepción de INSEGURIDAD publicados de la encuesta </a:t>
            </a:r>
            <a:r>
              <a:rPr lang="es-MX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</a:t>
            </a:r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 cierre del año 2019 Cancún ocupaba la posición número 8 de las ciudades con la percepción de INSEGURIDAD más alta del total de ciudades encuestadas.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el primer trimestre del año 2020, Cancún paso al lugar número 18, logrando una disminución de 10 posiciones con respecto a la última encuesta </a:t>
            </a:r>
            <a:r>
              <a:rPr lang="es-MX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</a:t>
            </a:r>
            <a:r>
              <a:rPr lang="es-MX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5A5A684B-B0BA-4972-BCB6-3ECDDCF10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  <p:cxnSp>
        <p:nvCxnSpPr>
          <p:cNvPr id="16" name="12 Conector recto">
            <a:extLst>
              <a:ext uri="{FF2B5EF4-FFF2-40B4-BE49-F238E27FC236}">
                <a16:creationId xmlns:a16="http://schemas.microsoft.com/office/drawing/2014/main" id="{E6A9C04A-767E-4CAA-B9C9-7073B6FE05BC}"/>
              </a:ext>
            </a:extLst>
          </p:cNvPr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16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EADC6AC-0CC4-4DE3-A007-7B04EBC7C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7" y="928836"/>
            <a:ext cx="8353425" cy="552450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AD31AB9-2FFE-4465-B37D-DD5633CD1C4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1401831" y="6785992"/>
            <a:ext cx="1401831" cy="7200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9690231-A501-479B-846E-AE618471D3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2803662" y="6785992"/>
            <a:ext cx="1401831" cy="7200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21C36938-492B-4D14-8981-D41AE23458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4205493" y="6791970"/>
            <a:ext cx="1401831" cy="7200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7DA38024-EF8E-47A5-A78C-49637B285C9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5607324" y="6785992"/>
            <a:ext cx="1401831" cy="72008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D696BD6-3872-45F6-ABD8-F0087FF2C6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0" y="6785992"/>
            <a:ext cx="1401831" cy="72008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5AFBB22D-85E8-4797-8227-3C4EC7FFB9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7" t="89815" b="735"/>
          <a:stretch/>
        </p:blipFill>
        <p:spPr>
          <a:xfrm>
            <a:off x="7014333" y="6785992"/>
            <a:ext cx="1401831" cy="72008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C035266A-CBA4-4FC6-8F6E-51877739DB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645" y="6095998"/>
            <a:ext cx="1673355" cy="762002"/>
          </a:xfrm>
          <a:prstGeom prst="rect">
            <a:avLst/>
          </a:prstGeom>
        </p:spPr>
      </p:pic>
      <p:cxnSp>
        <p:nvCxnSpPr>
          <p:cNvPr id="20" name="12 Conector recto">
            <a:extLst>
              <a:ext uri="{FF2B5EF4-FFF2-40B4-BE49-F238E27FC236}">
                <a16:creationId xmlns:a16="http://schemas.microsoft.com/office/drawing/2014/main" id="{76BE4B54-217F-42FB-A104-31694F6420B5}"/>
              </a:ext>
            </a:extLst>
          </p:cNvPr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19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143508" y="672385"/>
            <a:ext cx="8856984" cy="73866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400" dirty="0">
                <a:latin typeface="Calibri" panose="020F0502020204030204" pitchFamily="34" charset="0"/>
              </a:rPr>
              <a:t>El estado de Quintana Roo se encuentra colocado en la </a:t>
            </a:r>
            <a:r>
              <a:rPr lang="es-MX" sz="1400" b="1" dirty="0">
                <a:latin typeface="Calibri" panose="020F0502020204030204" pitchFamily="34" charset="0"/>
              </a:rPr>
              <a:t>posición numero 5</a:t>
            </a:r>
            <a:r>
              <a:rPr lang="es-MX" sz="1400" dirty="0">
                <a:latin typeface="Calibri" panose="020F0502020204030204" pitchFamily="34" charset="0"/>
              </a:rPr>
              <a:t> a nivel nacional en total de delitos, lo anterior en base a la medición </a:t>
            </a:r>
            <a:r>
              <a:rPr lang="es-MX" sz="1400" b="1" dirty="0">
                <a:latin typeface="Calibri" panose="020F0502020204030204" pitchFamily="34" charset="0"/>
              </a:rPr>
              <a:t>tasa por cada 100 mil habitantes</a:t>
            </a:r>
            <a:r>
              <a:rPr lang="es-MX" sz="14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GENERAL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A NIVEL NACIONAL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39420"/>
              </p:ext>
            </p:extLst>
          </p:nvPr>
        </p:nvGraphicFramePr>
        <p:xfrm>
          <a:off x="1332000" y="1934552"/>
          <a:ext cx="64800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DE DELITOS</a:t>
                      </a:r>
                    </a:p>
                    <a:p>
                      <a:pPr algn="ctr"/>
                      <a:r>
                        <a:rPr lang="es-MX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TASA POR 100 MIL HAB.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POSICIÓN A NIVEL NACIONAL</a:t>
                      </a:r>
                    </a:p>
                    <a:p>
                      <a:pPr algn="ctr"/>
                      <a:r>
                        <a:rPr lang="es-MX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</a:t>
                      </a:r>
                      <a:r>
                        <a:rPr lang="es-MX" sz="11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MES DE JUNIO 2020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COLIMA</a:t>
                      </a: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12,245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1,559.57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BAJA CALIFORNIA</a:t>
                      </a: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44,323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1,219.38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AGUASCALIENTES</a:t>
                      </a: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1,199.40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BAJA CALIFORNIA SUR</a:t>
                      </a: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9,027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1,121.77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19,320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1,121.13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QUERÉTARO</a:t>
                      </a: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25,381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1,113.38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CIUDAD DE MÉXICO</a:t>
                      </a: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95,220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1,055.81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GUANAJUATO</a:t>
                      </a: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60,882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977.53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MORELOS</a:t>
                      </a: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19,121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935.44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MÉXICO</a:t>
                      </a: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162,985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935.20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Flecha a la derecha con muesca 3"/>
          <p:cNvSpPr/>
          <p:nvPr/>
        </p:nvSpPr>
        <p:spPr>
          <a:xfrm>
            <a:off x="143508" y="3933056"/>
            <a:ext cx="1152128" cy="504056"/>
          </a:xfrm>
          <a:prstGeom prst="notched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8EC990D-BF00-4244-85C8-0CD6FB25B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77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-1" y="756000"/>
            <a:ext cx="5400000" cy="540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0" y="720000"/>
            <a:ext cx="5400000" cy="54000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HOMICIDIO DOLOSO (VICTIMAS)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QUINTANA ROO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2020 VS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25364"/>
              </p:ext>
            </p:extLst>
          </p:nvPr>
        </p:nvGraphicFramePr>
        <p:xfrm>
          <a:off x="1152000" y="3600000"/>
          <a:ext cx="6840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VARIACIÓN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PORCENTUAL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HOMICIDIO DOLOSO (VICTIMAS)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11560" y="21600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Las victimas por el delito de homicidio doloso disminuyeron 6% en el periodo que comprenden enero-junio del año 2020 en comparación al mismo periodo del año anterior.</a:t>
            </a:r>
          </a:p>
          <a:p>
            <a:pPr algn="just"/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estado de Quintana Roo ocupa la posición numero 8 a nivel nacional para este delito.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3B471CEA-A19A-49E1-BE76-202FFD6D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418921"/>
              </p:ext>
            </p:extLst>
          </p:nvPr>
        </p:nvGraphicFramePr>
        <p:xfrm>
          <a:off x="3420000" y="5040000"/>
          <a:ext cx="2304000" cy="121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17436766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35560381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Ultimas 2 posiciones a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nivel nacional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1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Junio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450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2682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lang="es-MX" sz="800" b="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Fuente: SESNSP</a:t>
                      </a:r>
                      <a:r>
                        <a:rPr lang="es-MX" sz="8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(Tasa por 100 mil hab.)</a:t>
                      </a:r>
                      <a:endParaRPr lang="es-MX" sz="8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7560000" y="720000"/>
            <a:ext cx="1405468" cy="1091278"/>
            <a:chOff x="6112931" y="1211235"/>
            <a:chExt cx="1405468" cy="1091278"/>
          </a:xfrm>
        </p:grpSpPr>
        <p:sp>
          <p:nvSpPr>
            <p:cNvPr id="17" name="Rectángulo: esquinas superiores redondeadas 34">
              <a:extLst>
                <a:ext uri="{FF2B5EF4-FFF2-40B4-BE49-F238E27FC236}">
                  <a16:creationId xmlns:a16="http://schemas.microsoft.com/office/drawing/2014/main" id="{4AE36C3B-F4AF-4A57-8F50-19B08C2477B1}"/>
                </a:ext>
              </a:extLst>
            </p:cNvPr>
            <p:cNvSpPr/>
            <p:nvPr/>
          </p:nvSpPr>
          <p:spPr>
            <a:xfrm rot="10800000">
              <a:off x="6112931" y="1715294"/>
              <a:ext cx="1405467" cy="587219"/>
            </a:xfrm>
            <a:prstGeom prst="round2SameRect">
              <a:avLst>
                <a:gd name="adj1" fmla="val 29643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251C8AAC-5029-4554-B356-29B122BC7BA5}"/>
                </a:ext>
              </a:extLst>
            </p:cNvPr>
            <p:cNvSpPr txBox="1"/>
            <p:nvPr/>
          </p:nvSpPr>
          <p:spPr>
            <a:xfrm>
              <a:off x="6112932" y="1711966"/>
              <a:ext cx="1405467" cy="59054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2400" b="1" dirty="0">
                  <a:latin typeface="Arial Nova Light" panose="020B0304020202020204" pitchFamily="34" charset="0"/>
                </a:rPr>
                <a:t>9</a:t>
              </a:r>
              <a:endParaRPr lang="es-MX" sz="2400" b="1" dirty="0">
                <a:latin typeface="Arial Nova Light" panose="020B0304020202020204" pitchFamily="34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1B1C6AAE-425E-48E0-B7B2-1CF043AA770E}"/>
                </a:ext>
              </a:extLst>
            </p:cNvPr>
            <p:cNvSpPr txBox="1"/>
            <p:nvPr/>
          </p:nvSpPr>
          <p:spPr>
            <a:xfrm>
              <a:off x="6112932" y="1211235"/>
              <a:ext cx="1405467" cy="50073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POSICIÓN ACTUAL A NIVEL NACIONAL</a:t>
              </a:r>
              <a:endParaRPr lang="es-MX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33FD344A-C828-491B-BDEB-FC7E8A962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83079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-1" y="756000"/>
            <a:ext cx="5400000" cy="540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0" y="695464"/>
            <a:ext cx="5400000" cy="589072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ROBO A CASA HAB. CON VIOLENCIA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QUINTANA ROO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2020 VS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420023"/>
              </p:ext>
            </p:extLst>
          </p:nvPr>
        </p:nvGraphicFramePr>
        <p:xfrm>
          <a:off x="1152000" y="3600000"/>
          <a:ext cx="6840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VARIACIÓN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PORCENTUAL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ROBO A CASA HAB. CON VIOLENCIA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11560" y="21600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delito de robo a casa habitación con violencia disminuyo 6% en el periodo que comprenden enero-junio del año 2020 en comparación al mismo periodo del año anterior.</a:t>
            </a:r>
          </a:p>
          <a:p>
            <a:pPr algn="just"/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estado de Quintana Roo ocupa la posición numero 3 a nivel nacional para este delito.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3B471CEA-A19A-49E1-BE76-202FFD6D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788767"/>
              </p:ext>
            </p:extLst>
          </p:nvPr>
        </p:nvGraphicFramePr>
        <p:xfrm>
          <a:off x="3420000" y="5040000"/>
          <a:ext cx="2304000" cy="121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17436766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35560381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Ultimas 2 posiciones a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nivel nacional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1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Junio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450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2682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lang="es-MX" sz="8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(Tasa por 100 mil hab.)</a:t>
                      </a:r>
                      <a:endParaRPr lang="es-MX" sz="8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7560000" y="720000"/>
            <a:ext cx="1405468" cy="1091278"/>
            <a:chOff x="6112931" y="1211235"/>
            <a:chExt cx="1405468" cy="1091278"/>
          </a:xfrm>
        </p:grpSpPr>
        <p:sp>
          <p:nvSpPr>
            <p:cNvPr id="17" name="Rectángulo: esquinas superiores redondeadas 34">
              <a:extLst>
                <a:ext uri="{FF2B5EF4-FFF2-40B4-BE49-F238E27FC236}">
                  <a16:creationId xmlns:a16="http://schemas.microsoft.com/office/drawing/2014/main" id="{4AE36C3B-F4AF-4A57-8F50-19B08C2477B1}"/>
                </a:ext>
              </a:extLst>
            </p:cNvPr>
            <p:cNvSpPr/>
            <p:nvPr/>
          </p:nvSpPr>
          <p:spPr>
            <a:xfrm rot="10800000">
              <a:off x="6112931" y="1715294"/>
              <a:ext cx="1405467" cy="587219"/>
            </a:xfrm>
            <a:prstGeom prst="round2SameRect">
              <a:avLst>
                <a:gd name="adj1" fmla="val 29643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251C8AAC-5029-4554-B356-29B122BC7BA5}"/>
                </a:ext>
              </a:extLst>
            </p:cNvPr>
            <p:cNvSpPr txBox="1"/>
            <p:nvPr/>
          </p:nvSpPr>
          <p:spPr>
            <a:xfrm>
              <a:off x="6112932" y="1711966"/>
              <a:ext cx="1405467" cy="59054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MX" sz="2400" b="1" dirty="0">
                  <a:latin typeface="Arial Nova Light" panose="020B0304020202020204" pitchFamily="34" charset="0"/>
                </a:rPr>
                <a:t>2</a:t>
              </a: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1B1C6AAE-425E-48E0-B7B2-1CF043AA770E}"/>
                </a:ext>
              </a:extLst>
            </p:cNvPr>
            <p:cNvSpPr txBox="1"/>
            <p:nvPr/>
          </p:nvSpPr>
          <p:spPr>
            <a:xfrm>
              <a:off x="6112932" y="1211235"/>
              <a:ext cx="1405467" cy="50073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POSICIÓN ACTUAL A NIVEL NACIONAL</a:t>
              </a:r>
              <a:endParaRPr lang="es-MX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1B4D9C33-38BD-402D-A9AF-EFFAAA439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521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-1" y="756000"/>
            <a:ext cx="5400000" cy="540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" name="2 CuadroTexto">
            <a:extLst>
              <a:ext uri="{FF2B5EF4-FFF2-40B4-BE49-F238E27FC236}">
                <a16:creationId xmlns:a16="http://schemas.microsoft.com/office/drawing/2014/main" id="{6101DB9B-FDE0-4054-9D77-16ED986C82E2}"/>
              </a:ext>
            </a:extLst>
          </p:cNvPr>
          <p:cNvSpPr txBox="1"/>
          <p:nvPr/>
        </p:nvSpPr>
        <p:spPr>
          <a:xfrm>
            <a:off x="0" y="666835"/>
            <a:ext cx="5400000" cy="646331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ROBO A CASA HAB. SIN VIOLENCIA</a:t>
            </a:r>
          </a:p>
        </p:txBody>
      </p:sp>
      <p:sp>
        <p:nvSpPr>
          <p:cNvPr id="38" name="2 Título">
            <a:extLst>
              <a:ext uri="{FF2B5EF4-FFF2-40B4-BE49-F238E27FC236}">
                <a16:creationId xmlns:a16="http://schemas.microsoft.com/office/drawing/2014/main" id="{719754F0-28E4-4560-B61D-06B7C344F723}"/>
              </a:ext>
            </a:extLst>
          </p:cNvPr>
          <p:cNvSpPr txBox="1">
            <a:spLocks/>
          </p:cNvSpPr>
          <p:nvPr/>
        </p:nvSpPr>
        <p:spPr>
          <a:xfrm>
            <a:off x="1871701" y="54968"/>
            <a:ext cx="5400599" cy="565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INCIDENCIA DELICTIVA QUINTANA ROO</a:t>
            </a:r>
          </a:p>
          <a:p>
            <a:r>
              <a:rPr lang="es-MX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COMPARATIVA 2020 VS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08889"/>
              </p:ext>
            </p:extLst>
          </p:nvPr>
        </p:nvGraphicFramePr>
        <p:xfrm>
          <a:off x="1152000" y="3600000"/>
          <a:ext cx="6840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ENE-JUN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VARIACIÓN</a:t>
                      </a:r>
                    </a:p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PORCENTUAL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ROBO A CASA HAB. SIN VIOLENCIA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11560" y="21600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delito de robo a casa habitación sin violencia disminuyo 42% en el periodo que comprenden enero-junio del año 2020 en comparación al mismo periodo del año anterior.</a:t>
            </a:r>
          </a:p>
          <a:p>
            <a:pPr algn="just"/>
            <a:endParaRPr lang="es-MX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El estado de Quintana Roo ocupa la posición numero 7 a nivel nacional para este delito.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3B471CEA-A19A-49E1-BE76-202FFD6D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508695"/>
              </p:ext>
            </p:extLst>
          </p:nvPr>
        </p:nvGraphicFramePr>
        <p:xfrm>
          <a:off x="3420000" y="5040000"/>
          <a:ext cx="2304000" cy="121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17436766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35560381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QUINTANA ROO</a:t>
                      </a:r>
                    </a:p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Ultimas 2 posiciones a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nivel nacional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1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Junio 2020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450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2682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lang="es-MX" sz="8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(Tasa por 100 mil hab.)</a:t>
                      </a:r>
                      <a:endParaRPr lang="es-MX" sz="8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7560000" y="720000"/>
            <a:ext cx="1405468" cy="1091278"/>
            <a:chOff x="6112931" y="1211235"/>
            <a:chExt cx="1405468" cy="1091278"/>
          </a:xfrm>
        </p:grpSpPr>
        <p:sp>
          <p:nvSpPr>
            <p:cNvPr id="17" name="Rectángulo: esquinas superiores redondeadas 34">
              <a:extLst>
                <a:ext uri="{FF2B5EF4-FFF2-40B4-BE49-F238E27FC236}">
                  <a16:creationId xmlns:a16="http://schemas.microsoft.com/office/drawing/2014/main" id="{4AE36C3B-F4AF-4A57-8F50-19B08C2477B1}"/>
                </a:ext>
              </a:extLst>
            </p:cNvPr>
            <p:cNvSpPr/>
            <p:nvPr/>
          </p:nvSpPr>
          <p:spPr>
            <a:xfrm rot="10800000">
              <a:off x="6112931" y="1715294"/>
              <a:ext cx="1405467" cy="587219"/>
            </a:xfrm>
            <a:prstGeom prst="round2SameRect">
              <a:avLst>
                <a:gd name="adj1" fmla="val 29643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251C8AAC-5029-4554-B356-29B122BC7BA5}"/>
                </a:ext>
              </a:extLst>
            </p:cNvPr>
            <p:cNvSpPr txBox="1"/>
            <p:nvPr/>
          </p:nvSpPr>
          <p:spPr>
            <a:xfrm>
              <a:off x="6112932" y="1711966"/>
              <a:ext cx="1405467" cy="59054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2400" b="1" dirty="0">
                  <a:latin typeface="Arial Nova Light" panose="020B0304020202020204" pitchFamily="34" charset="0"/>
                </a:rPr>
                <a:t>7</a:t>
              </a:r>
              <a:endParaRPr lang="es-MX" sz="2400" b="1" dirty="0">
                <a:latin typeface="Arial Nova Light" panose="020B0304020202020204" pitchFamily="34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1B1C6AAE-425E-48E0-B7B2-1CF043AA770E}"/>
                </a:ext>
              </a:extLst>
            </p:cNvPr>
            <p:cNvSpPr txBox="1"/>
            <p:nvPr/>
          </p:nvSpPr>
          <p:spPr>
            <a:xfrm>
              <a:off x="6112932" y="1211235"/>
              <a:ext cx="1405467" cy="50073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POSICIÓN ACTUAL A NIVEL NACIONAL</a:t>
              </a:r>
              <a:endParaRPr lang="es-MX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D9383184-2DA7-4C5D-9DF1-BFA6BA0FA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71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76049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17894</TotalTime>
  <Words>1548</Words>
  <Application>Microsoft Office PowerPoint</Application>
  <PresentationFormat>Carta (216 x 279 mm)</PresentationFormat>
  <Paragraphs>396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Arial</vt:lpstr>
      <vt:lpstr>Arial Nova Light</vt:lpstr>
      <vt:lpstr>Arial Rounded MT Bold</vt:lpstr>
      <vt:lpstr>Calibri</vt:lpstr>
      <vt:lpstr>Times New Roman</vt:lpstr>
      <vt:lpstr>2_Tema de Office</vt:lpstr>
      <vt:lpstr>Diseño personalizado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Fco</dc:creator>
  <cp:lastModifiedBy>vicente antonio barrera broca</cp:lastModifiedBy>
  <cp:revision>1762</cp:revision>
  <cp:lastPrinted>2020-08-05T17:55:44Z</cp:lastPrinted>
  <dcterms:created xsi:type="dcterms:W3CDTF">2014-10-10T22:06:41Z</dcterms:created>
  <dcterms:modified xsi:type="dcterms:W3CDTF">2020-08-05T17:55:51Z</dcterms:modified>
</cp:coreProperties>
</file>