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  <p:sldMasterId id="2147483703" r:id="rId3"/>
  </p:sldMasterIdLst>
  <p:notesMasterIdLst>
    <p:notesMasterId r:id="rId16"/>
  </p:notesMasterIdLst>
  <p:sldIdLst>
    <p:sldId id="328" r:id="rId4"/>
    <p:sldId id="329" r:id="rId5"/>
    <p:sldId id="330" r:id="rId6"/>
    <p:sldId id="331" r:id="rId7"/>
    <p:sldId id="283" r:id="rId8"/>
    <p:sldId id="294" r:id="rId9"/>
    <p:sldId id="324" r:id="rId10"/>
    <p:sldId id="327" r:id="rId11"/>
    <p:sldId id="292" r:id="rId12"/>
    <p:sldId id="319" r:id="rId13"/>
    <p:sldId id="326" r:id="rId14"/>
    <p:sldId id="325" r:id="rId15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8280"/>
    <a:srgbClr val="3B4171"/>
    <a:srgbClr val="021EAA"/>
    <a:srgbClr val="133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845CAD9-6E18-4A5E-8873-ECB3A61779A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6"/>
            <a:ext cx="5681980" cy="3696712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6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6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B463D90-A284-4285-8B94-D63D1CF8DE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20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3081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8282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28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691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1800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929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4728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5182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f391192_073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3372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588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77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85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388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-917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099867" y="-200"/>
            <a:ext cx="247200" cy="6858000"/>
          </a:xfrm>
          <a:prstGeom prst="rect">
            <a:avLst/>
          </a:prstGeom>
          <a:gradFill>
            <a:gsLst>
              <a:gs pos="0">
                <a:srgbClr val="000014">
                  <a:alpha val="49803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130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69467" y="378933"/>
            <a:ext cx="2698800" cy="4904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69467" y="5310733"/>
            <a:ext cx="2698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</p:spTree>
    <p:extLst>
      <p:ext uri="{BB962C8B-B14F-4D97-AF65-F5344CB8AC3E}">
        <p14:creationId xmlns:p14="http://schemas.microsoft.com/office/powerpoint/2010/main" val="3801493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6091216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62067" y="2652667"/>
            <a:ext cx="4329200" cy="2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  <p:sp>
        <p:nvSpPr>
          <p:cNvPr id="23" name="Google Shape;23;p4"/>
          <p:cNvSpPr/>
          <p:nvPr/>
        </p:nvSpPr>
        <p:spPr>
          <a:xfrm flipH="1">
            <a:off x="59404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840300" y="1354667"/>
            <a:ext cx="4627600" cy="413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800"/>
              <a:buAutoNum type="arabicPeriod"/>
              <a:defRPr sz="2400"/>
            </a:lvl1pPr>
            <a:lvl2pPr marL="1219170" lvl="1" indent="-423323" rtl="0">
              <a:spcBef>
                <a:spcPts val="1333"/>
              </a:spcBef>
              <a:spcAft>
                <a:spcPts val="0"/>
              </a:spcAft>
              <a:buSzPts val="1400"/>
              <a:buAutoNum type="alphaLcPeriod"/>
              <a:defRPr>
                <a:solidFill>
                  <a:srgbClr val="999999"/>
                </a:solidFill>
              </a:defRPr>
            </a:lvl2pPr>
            <a:lvl3pPr marL="1828754" lvl="2" indent="-423323" rtl="0">
              <a:spcBef>
                <a:spcPts val="1333"/>
              </a:spcBef>
              <a:spcAft>
                <a:spcPts val="0"/>
              </a:spcAft>
              <a:buSzPts val="1400"/>
              <a:buAutoNum type="romanLcPeriod"/>
              <a:defRPr>
                <a:solidFill>
                  <a:srgbClr val="999999"/>
                </a:solidFill>
              </a:defRPr>
            </a:lvl3pPr>
            <a:lvl4pPr marL="2438339" lvl="3" indent="-423323" rtl="0">
              <a:spcBef>
                <a:spcPts val="1333"/>
              </a:spcBef>
              <a:spcAft>
                <a:spcPts val="0"/>
              </a:spcAft>
              <a:buSzPts val="1400"/>
              <a:buAutoNum type="arabicPeriod"/>
              <a:defRPr>
                <a:solidFill>
                  <a:srgbClr val="999999"/>
                </a:solidFill>
              </a:defRPr>
            </a:lvl4pPr>
            <a:lvl5pPr marL="3047924" lvl="4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5pPr>
            <a:lvl6pPr marL="3657509" lvl="5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6pPr>
            <a:lvl7pPr marL="4267093" lvl="6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rabicPeriod"/>
              <a:defRPr>
                <a:solidFill>
                  <a:srgbClr val="999999"/>
                </a:solidFill>
              </a:defRPr>
            </a:lvl7pPr>
            <a:lvl8pPr marL="4876678" lvl="7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8pPr>
            <a:lvl9pPr marL="5486263" lvl="8" indent="-423323" rtl="0">
              <a:spcBef>
                <a:spcPts val="1333"/>
              </a:spcBef>
              <a:spcAft>
                <a:spcPts val="1333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62097" y="1354667"/>
            <a:ext cx="4329200" cy="1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4734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 + 1 column with intro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7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120833" y="767333"/>
            <a:ext cx="7461600" cy="161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▪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120833" y="2672417"/>
            <a:ext cx="7461600" cy="340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▪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35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left">
  <p:cSld name="Title + 1 column lef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5" name="Google Shape;55;p9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181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312600" y="2672433"/>
            <a:ext cx="2728400" cy="340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 rtl="0">
              <a:spcBef>
                <a:spcPts val="800"/>
              </a:spcBef>
              <a:spcAft>
                <a:spcPts val="0"/>
              </a:spcAft>
              <a:buSzPts val="1200"/>
              <a:buChar char="▪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6916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 + 1 column half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 flipH="1">
            <a:off x="-917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6099871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81900" y="767333"/>
            <a:ext cx="4689600" cy="129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81900" y="2131467"/>
            <a:ext cx="4689600" cy="394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 rtl="0">
              <a:spcBef>
                <a:spcPts val="800"/>
              </a:spcBef>
              <a:spcAft>
                <a:spcPts val="0"/>
              </a:spcAft>
              <a:buSzPts val="1200"/>
              <a:buChar char="▪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06655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1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082933" y="767333"/>
            <a:ext cx="36400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97923">
              <a:spcBef>
                <a:spcPts val="800"/>
              </a:spcBef>
              <a:spcAft>
                <a:spcPts val="0"/>
              </a:spcAft>
              <a:buSzPts val="1100"/>
              <a:buChar char="▪"/>
              <a:defRPr sz="1467"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7942268" y="767333"/>
            <a:ext cx="36400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97923">
              <a:spcBef>
                <a:spcPts val="800"/>
              </a:spcBef>
              <a:spcAft>
                <a:spcPts val="0"/>
              </a:spcAft>
              <a:buSzPts val="1100"/>
              <a:buChar char="▪"/>
              <a:defRPr sz="1467"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</p:spTree>
    <p:extLst>
      <p:ext uri="{BB962C8B-B14F-4D97-AF65-F5344CB8AC3E}">
        <p14:creationId xmlns:p14="http://schemas.microsoft.com/office/powerpoint/2010/main" val="3505129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</p:spTree>
    <p:extLst>
      <p:ext uri="{BB962C8B-B14F-4D97-AF65-F5344CB8AC3E}">
        <p14:creationId xmlns:p14="http://schemas.microsoft.com/office/powerpoint/2010/main" val="10071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5423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</p:spTree>
    <p:extLst>
      <p:ext uri="{BB962C8B-B14F-4D97-AF65-F5344CB8AC3E}">
        <p14:creationId xmlns:p14="http://schemas.microsoft.com/office/powerpoint/2010/main" val="10250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-917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400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099867" y="-200"/>
            <a:ext cx="247200" cy="6858000"/>
          </a:xfrm>
          <a:prstGeom prst="rect">
            <a:avLst/>
          </a:prstGeom>
          <a:gradFill>
            <a:gsLst>
              <a:gs pos="0">
                <a:srgbClr val="000014">
                  <a:alpha val="49803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5403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69467" y="378933"/>
            <a:ext cx="2698800" cy="4904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69467" y="5310733"/>
            <a:ext cx="2698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24605512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6091216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62067" y="2652667"/>
            <a:ext cx="4329200" cy="2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4000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  <p:sp>
        <p:nvSpPr>
          <p:cNvPr id="23" name="Google Shape;23;p4"/>
          <p:cNvSpPr/>
          <p:nvPr/>
        </p:nvSpPr>
        <p:spPr>
          <a:xfrm flipH="1">
            <a:off x="59404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840300" y="1354667"/>
            <a:ext cx="4627600" cy="413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800"/>
              <a:buAutoNum type="arabicPeriod"/>
              <a:defRPr sz="2400"/>
            </a:lvl1pPr>
            <a:lvl2pPr marL="1219170" lvl="1" indent="-423323" rtl="0">
              <a:spcBef>
                <a:spcPts val="1333"/>
              </a:spcBef>
              <a:spcAft>
                <a:spcPts val="0"/>
              </a:spcAft>
              <a:buSzPts val="1400"/>
              <a:buAutoNum type="alphaLcPeriod"/>
              <a:defRPr>
                <a:solidFill>
                  <a:srgbClr val="999999"/>
                </a:solidFill>
              </a:defRPr>
            </a:lvl2pPr>
            <a:lvl3pPr marL="1828754" lvl="2" indent="-423323" rtl="0">
              <a:spcBef>
                <a:spcPts val="1333"/>
              </a:spcBef>
              <a:spcAft>
                <a:spcPts val="0"/>
              </a:spcAft>
              <a:buSzPts val="1400"/>
              <a:buAutoNum type="romanLcPeriod"/>
              <a:defRPr>
                <a:solidFill>
                  <a:srgbClr val="999999"/>
                </a:solidFill>
              </a:defRPr>
            </a:lvl3pPr>
            <a:lvl4pPr marL="2438339" lvl="3" indent="-423323" rtl="0">
              <a:spcBef>
                <a:spcPts val="1333"/>
              </a:spcBef>
              <a:spcAft>
                <a:spcPts val="0"/>
              </a:spcAft>
              <a:buSzPts val="1400"/>
              <a:buAutoNum type="arabicPeriod"/>
              <a:defRPr>
                <a:solidFill>
                  <a:srgbClr val="999999"/>
                </a:solidFill>
              </a:defRPr>
            </a:lvl4pPr>
            <a:lvl5pPr marL="3047924" lvl="4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5pPr>
            <a:lvl6pPr marL="3657509" lvl="5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6pPr>
            <a:lvl7pPr marL="4267093" lvl="6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rabicPeriod"/>
              <a:defRPr>
                <a:solidFill>
                  <a:srgbClr val="999999"/>
                </a:solidFill>
              </a:defRPr>
            </a:lvl7pPr>
            <a:lvl8pPr marL="4876678" lvl="7" indent="-423323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8pPr>
            <a:lvl9pPr marL="5486263" lvl="8" indent="-423323" rtl="0">
              <a:spcBef>
                <a:spcPts val="1333"/>
              </a:spcBef>
              <a:spcAft>
                <a:spcPts val="1333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62097" y="1354667"/>
            <a:ext cx="4329200" cy="1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7810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rot="5400000" flipH="1">
            <a:off x="6025267" y="-4481167"/>
            <a:ext cx="150800" cy="122016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-9500" y="1695033"/>
            <a:ext cx="12201600" cy="516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463033" y="2272800"/>
            <a:ext cx="7266000" cy="361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507987" algn="ctr" rtl="0">
              <a:spcBef>
                <a:spcPts val="800"/>
              </a:spcBef>
              <a:spcAft>
                <a:spcPts val="0"/>
              </a:spcAft>
              <a:buSzPts val="2400"/>
              <a:buFont typeface="Georgia"/>
              <a:buChar char="▪"/>
              <a:defRPr sz="3200" i="1">
                <a:latin typeface="Georgia"/>
                <a:ea typeface="Georgia"/>
                <a:cs typeface="Georgia"/>
                <a:sym typeface="Georgia"/>
              </a:defRPr>
            </a:lvl1pPr>
            <a:lvl2pPr marL="1219170" lvl="1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2pPr>
            <a:lvl3pPr marL="1828754" lvl="2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3pPr>
            <a:lvl4pPr marL="2438339" lvl="3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4pPr>
            <a:lvl5pPr marL="3047924" lvl="4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5pPr>
            <a:lvl6pPr marL="3657509" lvl="5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6pPr>
            <a:lvl7pPr marL="4267093" lvl="6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7pPr>
            <a:lvl8pPr marL="4876678" lvl="7" indent="-507987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8pPr>
            <a:lvl9pPr marL="5486263" lvl="8" indent="-507987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3200" i="1"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/>
          <p:nvPr/>
        </p:nvSpPr>
        <p:spPr>
          <a:xfrm>
            <a:off x="4791200" y="303632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9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unito Sans"/>
                <a:ea typeface="Nunito Sans"/>
                <a:cs typeface="Nunito Sans"/>
                <a:sym typeface="Nunito Sans"/>
              </a:rPr>
              <a:t>“</a:t>
            </a:r>
            <a:endParaRPr kumimoji="0" sz="9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20614613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6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120833" y="767333"/>
            <a:ext cx="74616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800"/>
              </a:spcBef>
              <a:spcAft>
                <a:spcPts val="0"/>
              </a:spcAft>
              <a:buSzPts val="1400"/>
              <a:buChar char="▪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1630607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 + 1 column with intro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7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120833" y="767333"/>
            <a:ext cx="7461600" cy="161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▪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sz="2133" i="1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120833" y="2672417"/>
            <a:ext cx="7461600" cy="340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▪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39227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left">
  <p:cSld name="Title + 1 column lef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55" name="Google Shape;55;p9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181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312600" y="2672433"/>
            <a:ext cx="2728400" cy="340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 rtl="0">
              <a:spcBef>
                <a:spcPts val="800"/>
              </a:spcBef>
              <a:spcAft>
                <a:spcPts val="0"/>
              </a:spcAft>
              <a:buSzPts val="1200"/>
              <a:buChar char="▪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617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 + 1 column half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 flipH="1">
            <a:off x="-917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6099871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81900" y="767333"/>
            <a:ext cx="4689600" cy="129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81900" y="2131467"/>
            <a:ext cx="4689600" cy="394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 rtl="0">
              <a:spcBef>
                <a:spcPts val="800"/>
              </a:spcBef>
              <a:spcAft>
                <a:spcPts val="0"/>
              </a:spcAft>
              <a:buSzPts val="1200"/>
              <a:buChar char="▪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29957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1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082933" y="767333"/>
            <a:ext cx="36400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97923">
              <a:spcBef>
                <a:spcPts val="800"/>
              </a:spcBef>
              <a:spcAft>
                <a:spcPts val="0"/>
              </a:spcAft>
              <a:buSzPts val="1100"/>
              <a:buChar char="▪"/>
              <a:defRPr sz="1467"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7942268" y="767333"/>
            <a:ext cx="36400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97923">
              <a:spcBef>
                <a:spcPts val="800"/>
              </a:spcBef>
              <a:spcAft>
                <a:spcPts val="0"/>
              </a:spcAft>
              <a:buSzPts val="1100"/>
              <a:buChar char="▪"/>
              <a:defRPr sz="1467"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-"/>
              <a:defRPr sz="1467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401553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8741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2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4092433" y="767333"/>
            <a:ext cx="2386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80990" rtl="0">
              <a:spcBef>
                <a:spcPts val="800"/>
              </a:spcBef>
              <a:spcAft>
                <a:spcPts val="0"/>
              </a:spcAft>
              <a:buSzPts val="900"/>
              <a:buChar char="▪"/>
              <a:defRPr sz="1200"/>
            </a:lvl1pPr>
            <a:lvl2pPr marL="1219170" lvl="1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2pPr>
            <a:lvl3pPr marL="1828754" lvl="2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3pPr>
            <a:lvl4pPr marL="2438339" lvl="3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4pPr>
            <a:lvl5pPr marL="3047924" lvl="4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5pPr>
            <a:lvl6pPr marL="3657509" lvl="5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6pPr>
            <a:lvl7pPr marL="4267093" lvl="6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7pPr>
            <a:lvl8pPr marL="4876678" lvl="7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8pPr>
            <a:lvl9pPr marL="5486263" lvl="8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2"/>
          </p:nvPr>
        </p:nvSpPr>
        <p:spPr>
          <a:xfrm>
            <a:off x="6601341" y="767333"/>
            <a:ext cx="2386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80990" rtl="0">
              <a:spcBef>
                <a:spcPts val="800"/>
              </a:spcBef>
              <a:spcAft>
                <a:spcPts val="0"/>
              </a:spcAft>
              <a:buSzPts val="900"/>
              <a:buChar char="▪"/>
              <a:defRPr sz="1200"/>
            </a:lvl1pPr>
            <a:lvl2pPr marL="1219170" lvl="1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2pPr>
            <a:lvl3pPr marL="1828754" lvl="2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3pPr>
            <a:lvl4pPr marL="2438339" lvl="3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4pPr>
            <a:lvl5pPr marL="3047924" lvl="4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5pPr>
            <a:lvl6pPr marL="3657509" lvl="5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6pPr>
            <a:lvl7pPr marL="4267093" lvl="6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7pPr>
            <a:lvl8pPr marL="4876678" lvl="7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8pPr>
            <a:lvl9pPr marL="5486263" lvl="8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3"/>
          </p:nvPr>
        </p:nvSpPr>
        <p:spPr>
          <a:xfrm>
            <a:off x="9110248" y="767333"/>
            <a:ext cx="2386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380990" rtl="0">
              <a:spcBef>
                <a:spcPts val="800"/>
              </a:spcBef>
              <a:spcAft>
                <a:spcPts val="0"/>
              </a:spcAft>
              <a:buSzPts val="900"/>
              <a:buChar char="▪"/>
              <a:defRPr sz="1200"/>
            </a:lvl1pPr>
            <a:lvl2pPr marL="1219170" lvl="1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2pPr>
            <a:lvl3pPr marL="1828754" lvl="2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3pPr>
            <a:lvl4pPr marL="2438339" lvl="3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4pPr>
            <a:lvl5pPr marL="3047924" lvl="4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5pPr>
            <a:lvl6pPr marL="3657509" lvl="5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6pPr>
            <a:lvl7pPr marL="4267093" lvl="6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7pPr>
            <a:lvl8pPr marL="4876678" lvl="7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8pPr>
            <a:lvl9pPr marL="5486263" lvl="8" indent="-38099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1200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631904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29096956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244948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60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252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53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92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99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52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52E85-56E5-4DFD-B71B-D3DE9A719B06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D8B4-D2AC-4541-9399-1643F6891E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37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703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20833" y="767333"/>
            <a:ext cx="7461600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▪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s-MX" kern="0" smtClean="0"/>
              <a:pPr defTabSz="1219170">
                <a:buClr>
                  <a:srgbClr val="000000"/>
                </a:buClr>
              </a:pPr>
              <a:t>‹Nº›</a:t>
            </a:fld>
            <a:endParaRPr lang="es-MX" kern="0"/>
          </a:p>
        </p:txBody>
      </p:sp>
    </p:spTree>
    <p:extLst>
      <p:ext uri="{BB962C8B-B14F-4D97-AF65-F5344CB8AC3E}">
        <p14:creationId xmlns:p14="http://schemas.microsoft.com/office/powerpoint/2010/main" val="21964141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5" r:id="rId4"/>
    <p:sldLayoutId id="2147483697" r:id="rId5"/>
    <p:sldLayoutId id="2147483698" r:id="rId6"/>
    <p:sldLayoutId id="2147483699" r:id="rId7"/>
    <p:sldLayoutId id="2147483701" r:id="rId8"/>
    <p:sldLayoutId id="2147483702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703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20833" y="767333"/>
            <a:ext cx="7461600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▪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algn="r">
              <a:buNone/>
              <a:defRPr sz="1333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s-MX" sz="1333" b="0" i="0" u="none" strike="noStrike" kern="0" cap="none" spc="0" normalizeH="0" baseline="0" noProof="0" smtClean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Nunito Sans"/>
                <a:sym typeface="Nunito San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333" b="0" i="0" u="none" strike="noStrike" kern="0" cap="none" spc="0" normalizeH="0" baseline="0" noProof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Nunito Sans"/>
              <a:sym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9716306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2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29" y="3696788"/>
            <a:ext cx="261257" cy="31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rma libre 9"/>
          <p:cNvSpPr/>
          <p:nvPr/>
        </p:nvSpPr>
        <p:spPr>
          <a:xfrm>
            <a:off x="1257641" y="0"/>
            <a:ext cx="3526847" cy="6858000"/>
          </a:xfrm>
          <a:custGeom>
            <a:avLst/>
            <a:gdLst>
              <a:gd name="connsiteX0" fmla="*/ 313360 w 1364134"/>
              <a:gd name="connsiteY0" fmla="*/ 0 h 3004457"/>
              <a:gd name="connsiteX1" fmla="*/ 700892 w 1364134"/>
              <a:gd name="connsiteY1" fmla="*/ 0 h 3004457"/>
              <a:gd name="connsiteX2" fmla="*/ 822752 w 1364134"/>
              <a:gd name="connsiteY2" fmla="*/ 109188 h 3004457"/>
              <a:gd name="connsiteX3" fmla="*/ 1364134 w 1364134"/>
              <a:gd name="connsiteY3" fmla="*/ 1397727 h 3004457"/>
              <a:gd name="connsiteX4" fmla="*/ 396794 w 1364134"/>
              <a:gd name="connsiteY4" fmla="*/ 3000058 h 3004457"/>
              <a:gd name="connsiteX5" fmla="*/ 387532 w 1364134"/>
              <a:gd name="connsiteY5" fmla="*/ 3004457 h 3004457"/>
              <a:gd name="connsiteX6" fmla="*/ 0 w 1364134"/>
              <a:gd name="connsiteY6" fmla="*/ 3004457 h 3004457"/>
              <a:gd name="connsiteX7" fmla="*/ 9262 w 1364134"/>
              <a:gd name="connsiteY7" fmla="*/ 3000058 h 3004457"/>
              <a:gd name="connsiteX8" fmla="*/ 976602 w 1364134"/>
              <a:gd name="connsiteY8" fmla="*/ 1397727 h 3004457"/>
              <a:gd name="connsiteX9" fmla="*/ 435220 w 1364134"/>
              <a:gd name="connsiteY9" fmla="*/ 109188 h 3004457"/>
              <a:gd name="connsiteX10" fmla="*/ 313360 w 1364134"/>
              <a:gd name="connsiteY10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4134" h="3004457">
                <a:moveTo>
                  <a:pt x="313360" y="0"/>
                </a:moveTo>
                <a:lnTo>
                  <a:pt x="700892" y="0"/>
                </a:lnTo>
                <a:lnTo>
                  <a:pt x="822752" y="109188"/>
                </a:lnTo>
                <a:cubicBezTo>
                  <a:pt x="1157246" y="438954"/>
                  <a:pt x="1364134" y="894522"/>
                  <a:pt x="1364134" y="1397727"/>
                </a:cubicBezTo>
                <a:cubicBezTo>
                  <a:pt x="1364134" y="2089635"/>
                  <a:pt x="972986" y="2691476"/>
                  <a:pt x="396794" y="3000058"/>
                </a:cubicBezTo>
                <a:lnTo>
                  <a:pt x="387532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 8"/>
          <p:cNvSpPr/>
          <p:nvPr/>
        </p:nvSpPr>
        <p:spPr>
          <a:xfrm>
            <a:off x="3571082" y="0"/>
            <a:ext cx="8620918" cy="6858000"/>
          </a:xfrm>
          <a:custGeom>
            <a:avLst/>
            <a:gdLst>
              <a:gd name="connsiteX0" fmla="*/ 313360 w 3334448"/>
              <a:gd name="connsiteY0" fmla="*/ 0 h 3004457"/>
              <a:gd name="connsiteX1" fmla="*/ 3334448 w 3334448"/>
              <a:gd name="connsiteY1" fmla="*/ 0 h 3004457"/>
              <a:gd name="connsiteX2" fmla="*/ 3334448 w 3334448"/>
              <a:gd name="connsiteY2" fmla="*/ 3004457 h 3004457"/>
              <a:gd name="connsiteX3" fmla="*/ 0 w 3334448"/>
              <a:gd name="connsiteY3" fmla="*/ 3004457 h 3004457"/>
              <a:gd name="connsiteX4" fmla="*/ 9262 w 3334448"/>
              <a:gd name="connsiteY4" fmla="*/ 3000058 h 3004457"/>
              <a:gd name="connsiteX5" fmla="*/ 976602 w 3334448"/>
              <a:gd name="connsiteY5" fmla="*/ 1397727 h 3004457"/>
              <a:gd name="connsiteX6" fmla="*/ 435220 w 3334448"/>
              <a:gd name="connsiteY6" fmla="*/ 109188 h 3004457"/>
              <a:gd name="connsiteX7" fmla="*/ 313360 w 3334448"/>
              <a:gd name="connsiteY7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4448" h="3004457">
                <a:moveTo>
                  <a:pt x="313360" y="0"/>
                </a:moveTo>
                <a:lnTo>
                  <a:pt x="3334448" y="0"/>
                </a:lnTo>
                <a:lnTo>
                  <a:pt x="3334448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CuadroTexto 21"/>
          <p:cNvSpPr txBox="1"/>
          <p:nvPr/>
        </p:nvSpPr>
        <p:spPr>
          <a:xfrm>
            <a:off x="6353881" y="2321004"/>
            <a:ext cx="5495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ysClr val="windowText" lastClr="000000"/>
                </a:solidFill>
                <a:latin typeface="Arial Rounded MT Bold" panose="020F0704030504030204" pitchFamily="34" charset="0"/>
              </a:rPr>
              <a:t>PROYECTOS </a:t>
            </a:r>
          </a:p>
        </p:txBody>
      </p:sp>
      <p:sp>
        <p:nvSpPr>
          <p:cNvPr id="23" name="Elipse 22"/>
          <p:cNvSpPr/>
          <p:nvPr/>
        </p:nvSpPr>
        <p:spPr>
          <a:xfrm>
            <a:off x="6020559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2</a:t>
            </a:r>
          </a:p>
        </p:txBody>
      </p:sp>
      <p:sp>
        <p:nvSpPr>
          <p:cNvPr id="24" name="Elipse 23"/>
          <p:cNvSpPr/>
          <p:nvPr/>
        </p:nvSpPr>
        <p:spPr>
          <a:xfrm>
            <a:off x="8866638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2</a:t>
            </a:r>
          </a:p>
        </p:txBody>
      </p:sp>
      <p:sp>
        <p:nvSpPr>
          <p:cNvPr id="25" name="Elipse 24"/>
          <p:cNvSpPr/>
          <p:nvPr/>
        </p:nvSpPr>
        <p:spPr>
          <a:xfrm>
            <a:off x="10292011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/>
              <a:t>0</a:t>
            </a:r>
          </a:p>
        </p:txBody>
      </p:sp>
      <p:sp>
        <p:nvSpPr>
          <p:cNvPr id="11" name="Elipse 10"/>
          <p:cNvSpPr/>
          <p:nvPr/>
        </p:nvSpPr>
        <p:spPr>
          <a:xfrm>
            <a:off x="7441265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47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77143" y="1441271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9,897,860.00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FORTALECIMIENTO AL SISTEMA PENITENCIARIO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NACIONAL</a:t>
            </a:r>
            <a:endParaRPr lang="es-MX" sz="1400" b="1" kern="0" dirty="0"/>
          </a:p>
        </p:txBody>
      </p:sp>
      <p:sp>
        <p:nvSpPr>
          <p:cNvPr id="18" name="Google Shape;345;p32"/>
          <p:cNvSpPr txBox="1">
            <a:spLocks/>
          </p:cNvSpPr>
          <p:nvPr/>
        </p:nvSpPr>
        <p:spPr>
          <a:xfrm>
            <a:off x="4377143" y="3239641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1,268,000.00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 FORTALECIMIENTO DE LA AUTORIDAD ADMINISTRATIVA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ESPECIALIZADA DEL SISTEMA DE JUSTICIA PENAL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PARA ADOLESCENTES</a:t>
            </a:r>
            <a:endParaRPr lang="es-MX" sz="1400" b="1" kern="0" dirty="0"/>
          </a:p>
        </p:txBody>
      </p:sp>
      <p:sp>
        <p:nvSpPr>
          <p:cNvPr id="24" name="Google Shape;345;p32"/>
          <p:cNvSpPr txBox="1">
            <a:spLocks/>
          </p:cNvSpPr>
          <p:nvPr/>
        </p:nvSpPr>
        <p:spPr>
          <a:xfrm>
            <a:off x="4377143" y="5038013"/>
            <a:ext cx="6743700" cy="16922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588,686.00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ACREDITACIÓN (CERTIFICACIÓN) DE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ESTABLECIMIENTOS PENITENCIARIOS</a:t>
            </a:r>
            <a:endParaRPr lang="es-MX" sz="1400" b="1" kern="0" dirty="0"/>
          </a:p>
        </p:txBody>
      </p:sp>
      <p:sp>
        <p:nvSpPr>
          <p:cNvPr id="31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r>
              <a:rPr lang="es-MX" b="1" kern="0" dirty="0" smtClean="0"/>
              <a:t>FORTALECIMIENTO AL SISTEMA PENITENCIARIO NACIONAL Y DE EJECUCIÓN DE MEDIDAS PARA ADOLESCENTES</a:t>
            </a:r>
            <a:endParaRPr lang="es-MX" b="1" kern="0" dirty="0"/>
          </a:p>
        </p:txBody>
      </p:sp>
      <p:grpSp>
        <p:nvGrpSpPr>
          <p:cNvPr id="32" name="Grupo 31"/>
          <p:cNvGrpSpPr/>
          <p:nvPr/>
        </p:nvGrpSpPr>
        <p:grpSpPr>
          <a:xfrm>
            <a:off x="309474" y="3985398"/>
            <a:ext cx="2808800" cy="2808800"/>
            <a:chOff x="9008754" y="2970334"/>
            <a:chExt cx="2808800" cy="2808800"/>
          </a:xfrm>
        </p:grpSpPr>
        <p:sp>
          <p:nvSpPr>
            <p:cNvPr id="33" name="Google Shape;255;p28"/>
            <p:cNvSpPr/>
            <p:nvPr/>
          </p:nvSpPr>
          <p:spPr>
            <a:xfrm>
              <a:off x="9008754" y="2970334"/>
              <a:ext cx="2808800" cy="2808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600" b="1" kern="0" dirty="0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endParaRPr>
            </a:p>
          </p:txBody>
        </p:sp>
        <p:sp>
          <p:nvSpPr>
            <p:cNvPr id="34" name="Google Shape;256;p28"/>
            <p:cNvSpPr/>
            <p:nvPr/>
          </p:nvSpPr>
          <p:spPr>
            <a:xfrm>
              <a:off x="9193754" y="3155334"/>
              <a:ext cx="2438800" cy="2438800"/>
            </a:xfrm>
            <a:prstGeom prst="donut">
              <a:avLst>
                <a:gd name="adj" fmla="val 11468"/>
              </a:avLst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5" name="CuadroTexto 34"/>
          <p:cNvSpPr txBox="1"/>
          <p:nvPr/>
        </p:nvSpPr>
        <p:spPr>
          <a:xfrm>
            <a:off x="252476" y="5097410"/>
            <a:ext cx="3144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$</a:t>
            </a:r>
            <a:r>
              <a:rPr lang="es-MX" sz="3200" b="1" dirty="0" smtClean="0"/>
              <a:t>11,754,546.00</a:t>
            </a:r>
            <a:endParaRPr lang="es-MX" sz="3200" b="1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1441270"/>
            <a:ext cx="1859455" cy="1692275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493" y="3239641"/>
            <a:ext cx="1859455" cy="1692275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5038012"/>
            <a:ext cx="1859455" cy="16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773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77143" y="1441271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12,626,672.68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SISTEMA NACIONAL DE INFORMACIÓN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 (BASE DE DATOS) DEL SNSP</a:t>
            </a:r>
            <a:endParaRPr lang="es-MX" sz="1400" b="1" kern="0" dirty="0"/>
          </a:p>
        </p:txBody>
      </p:sp>
      <p:sp>
        <p:nvSpPr>
          <p:cNvPr id="18" name="Google Shape;345;p32"/>
          <p:cNvSpPr txBox="1">
            <a:spLocks/>
          </p:cNvSpPr>
          <p:nvPr/>
        </p:nvSpPr>
        <p:spPr>
          <a:xfrm>
            <a:off x="4377143" y="3239641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16,019,209.06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 SISTEMA NACIONAL DE ATENCIÓN DE LLAMADAS DE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 EMERGENCIA Y DENUNCIA CIUDADANA</a:t>
            </a:r>
            <a:endParaRPr lang="es-MX" sz="1400" b="1" kern="0" dirty="0"/>
          </a:p>
        </p:txBody>
      </p:sp>
      <p:sp>
        <p:nvSpPr>
          <p:cNvPr id="24" name="Google Shape;345;p32"/>
          <p:cNvSpPr txBox="1">
            <a:spLocks/>
          </p:cNvSpPr>
          <p:nvPr/>
        </p:nvSpPr>
        <p:spPr>
          <a:xfrm>
            <a:off x="4377143" y="5038013"/>
            <a:ext cx="6743700" cy="16922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13,431,527.82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RED NACIONAL DE RADIOCOMUNICACIÓN</a:t>
            </a:r>
            <a:endParaRPr lang="es-MX" sz="1400" b="1" kern="0" dirty="0"/>
          </a:p>
        </p:txBody>
      </p:sp>
      <p:sp>
        <p:nvSpPr>
          <p:cNvPr id="31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endParaRPr lang="en" b="1" kern="0" dirty="0" smtClean="0"/>
          </a:p>
          <a:p>
            <a:pPr algn="ctr"/>
            <a:endParaRPr lang="en" b="1" kern="0" dirty="0"/>
          </a:p>
          <a:p>
            <a:pPr algn="ctr"/>
            <a:endParaRPr lang="en" b="1" kern="0" dirty="0" smtClean="0"/>
          </a:p>
          <a:p>
            <a:pPr algn="ctr"/>
            <a:r>
              <a:rPr lang="es-MX" b="1" kern="0" dirty="0" smtClean="0"/>
              <a:t>SISTEMA NACIONAL DE INFORMACIÓN </a:t>
            </a:r>
            <a:endParaRPr lang="es-MX" b="1" kern="0" dirty="0"/>
          </a:p>
        </p:txBody>
      </p:sp>
      <p:grpSp>
        <p:nvGrpSpPr>
          <p:cNvPr id="32" name="Grupo 31"/>
          <p:cNvGrpSpPr/>
          <p:nvPr/>
        </p:nvGrpSpPr>
        <p:grpSpPr>
          <a:xfrm>
            <a:off x="309474" y="3985398"/>
            <a:ext cx="2808800" cy="2808800"/>
            <a:chOff x="9008754" y="2970334"/>
            <a:chExt cx="2808800" cy="2808800"/>
          </a:xfrm>
        </p:grpSpPr>
        <p:sp>
          <p:nvSpPr>
            <p:cNvPr id="33" name="Google Shape;255;p28"/>
            <p:cNvSpPr/>
            <p:nvPr/>
          </p:nvSpPr>
          <p:spPr>
            <a:xfrm>
              <a:off x="9008754" y="2970334"/>
              <a:ext cx="2808800" cy="2808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600" b="1" kern="0" dirty="0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endParaRPr>
            </a:p>
          </p:txBody>
        </p:sp>
        <p:sp>
          <p:nvSpPr>
            <p:cNvPr id="34" name="Google Shape;256;p28"/>
            <p:cNvSpPr/>
            <p:nvPr/>
          </p:nvSpPr>
          <p:spPr>
            <a:xfrm>
              <a:off x="9193754" y="3155334"/>
              <a:ext cx="2438800" cy="2438800"/>
            </a:xfrm>
            <a:prstGeom prst="donut">
              <a:avLst>
                <a:gd name="adj" fmla="val 11468"/>
              </a:avLst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5" name="CuadroTexto 34"/>
          <p:cNvSpPr txBox="1"/>
          <p:nvPr/>
        </p:nvSpPr>
        <p:spPr>
          <a:xfrm>
            <a:off x="252476" y="5097410"/>
            <a:ext cx="3144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$</a:t>
            </a:r>
            <a:r>
              <a:rPr lang="es-MX" sz="3200" b="1" dirty="0" smtClean="0"/>
              <a:t>42,077,409.56</a:t>
            </a:r>
            <a:endParaRPr lang="es-MX" sz="3200" b="1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1441271"/>
            <a:ext cx="1859455" cy="1692275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493" y="3239641"/>
            <a:ext cx="1859455" cy="1692275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5038012"/>
            <a:ext cx="1859455" cy="16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499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377915" y="1263721"/>
            <a:ext cx="2728400" cy="530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 dirty="0" smtClean="0"/>
              <a:t/>
            </a:r>
            <a:br>
              <a:rPr lang="en" b="1" dirty="0" smtClean="0"/>
            </a:br>
            <a:endParaRPr sz="2800" b="1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4397169" y="5094399"/>
            <a:ext cx="9362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udy Old Style" panose="02020502050305020303" pitchFamily="18" charset="0"/>
              </a:rPr>
              <a:t>GRACIAS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11" y="1974412"/>
            <a:ext cx="2704012" cy="32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217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2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29" y="3696788"/>
            <a:ext cx="261257" cy="31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rma libre 9"/>
          <p:cNvSpPr/>
          <p:nvPr/>
        </p:nvSpPr>
        <p:spPr>
          <a:xfrm>
            <a:off x="1257641" y="0"/>
            <a:ext cx="3526847" cy="6858000"/>
          </a:xfrm>
          <a:custGeom>
            <a:avLst/>
            <a:gdLst>
              <a:gd name="connsiteX0" fmla="*/ 313360 w 1364134"/>
              <a:gd name="connsiteY0" fmla="*/ 0 h 3004457"/>
              <a:gd name="connsiteX1" fmla="*/ 700892 w 1364134"/>
              <a:gd name="connsiteY1" fmla="*/ 0 h 3004457"/>
              <a:gd name="connsiteX2" fmla="*/ 822752 w 1364134"/>
              <a:gd name="connsiteY2" fmla="*/ 109188 h 3004457"/>
              <a:gd name="connsiteX3" fmla="*/ 1364134 w 1364134"/>
              <a:gd name="connsiteY3" fmla="*/ 1397727 h 3004457"/>
              <a:gd name="connsiteX4" fmla="*/ 396794 w 1364134"/>
              <a:gd name="connsiteY4" fmla="*/ 3000058 h 3004457"/>
              <a:gd name="connsiteX5" fmla="*/ 387532 w 1364134"/>
              <a:gd name="connsiteY5" fmla="*/ 3004457 h 3004457"/>
              <a:gd name="connsiteX6" fmla="*/ 0 w 1364134"/>
              <a:gd name="connsiteY6" fmla="*/ 3004457 h 3004457"/>
              <a:gd name="connsiteX7" fmla="*/ 9262 w 1364134"/>
              <a:gd name="connsiteY7" fmla="*/ 3000058 h 3004457"/>
              <a:gd name="connsiteX8" fmla="*/ 976602 w 1364134"/>
              <a:gd name="connsiteY8" fmla="*/ 1397727 h 3004457"/>
              <a:gd name="connsiteX9" fmla="*/ 435220 w 1364134"/>
              <a:gd name="connsiteY9" fmla="*/ 109188 h 3004457"/>
              <a:gd name="connsiteX10" fmla="*/ 313360 w 1364134"/>
              <a:gd name="connsiteY10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4134" h="3004457">
                <a:moveTo>
                  <a:pt x="313360" y="0"/>
                </a:moveTo>
                <a:lnTo>
                  <a:pt x="700892" y="0"/>
                </a:lnTo>
                <a:lnTo>
                  <a:pt x="822752" y="109188"/>
                </a:lnTo>
                <a:cubicBezTo>
                  <a:pt x="1157246" y="438954"/>
                  <a:pt x="1364134" y="894522"/>
                  <a:pt x="1364134" y="1397727"/>
                </a:cubicBezTo>
                <a:cubicBezTo>
                  <a:pt x="1364134" y="2089635"/>
                  <a:pt x="972986" y="2691476"/>
                  <a:pt x="396794" y="3000058"/>
                </a:cubicBezTo>
                <a:lnTo>
                  <a:pt x="387532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 8"/>
          <p:cNvSpPr/>
          <p:nvPr/>
        </p:nvSpPr>
        <p:spPr>
          <a:xfrm>
            <a:off x="3571082" y="0"/>
            <a:ext cx="8620918" cy="6858000"/>
          </a:xfrm>
          <a:custGeom>
            <a:avLst/>
            <a:gdLst>
              <a:gd name="connsiteX0" fmla="*/ 313360 w 3334448"/>
              <a:gd name="connsiteY0" fmla="*/ 0 h 3004457"/>
              <a:gd name="connsiteX1" fmla="*/ 3334448 w 3334448"/>
              <a:gd name="connsiteY1" fmla="*/ 0 h 3004457"/>
              <a:gd name="connsiteX2" fmla="*/ 3334448 w 3334448"/>
              <a:gd name="connsiteY2" fmla="*/ 3004457 h 3004457"/>
              <a:gd name="connsiteX3" fmla="*/ 0 w 3334448"/>
              <a:gd name="connsiteY3" fmla="*/ 3004457 h 3004457"/>
              <a:gd name="connsiteX4" fmla="*/ 9262 w 3334448"/>
              <a:gd name="connsiteY4" fmla="*/ 3000058 h 3004457"/>
              <a:gd name="connsiteX5" fmla="*/ 976602 w 3334448"/>
              <a:gd name="connsiteY5" fmla="*/ 1397727 h 3004457"/>
              <a:gd name="connsiteX6" fmla="*/ 435220 w 3334448"/>
              <a:gd name="connsiteY6" fmla="*/ 109188 h 3004457"/>
              <a:gd name="connsiteX7" fmla="*/ 313360 w 3334448"/>
              <a:gd name="connsiteY7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4448" h="3004457">
                <a:moveTo>
                  <a:pt x="313360" y="0"/>
                </a:moveTo>
                <a:lnTo>
                  <a:pt x="3334448" y="0"/>
                </a:lnTo>
                <a:lnTo>
                  <a:pt x="3334448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CuadroTexto 21"/>
          <p:cNvSpPr txBox="1"/>
          <p:nvPr/>
        </p:nvSpPr>
        <p:spPr>
          <a:xfrm>
            <a:off x="6527395" y="1190519"/>
            <a:ext cx="54957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ysClr val="windowText" lastClr="000000"/>
                </a:solidFill>
                <a:latin typeface="Arial Rounded MT Bold" panose="020F0704030504030204" pitchFamily="34" charset="0"/>
              </a:rPr>
              <a:t>PROYECTOS DE RECURSOS DE LIBRE DISPOSICIÓN DE ORIGEN ESTATAL</a:t>
            </a:r>
          </a:p>
        </p:txBody>
      </p:sp>
      <p:sp>
        <p:nvSpPr>
          <p:cNvPr id="24" name="Elipse 23"/>
          <p:cNvSpPr/>
          <p:nvPr/>
        </p:nvSpPr>
        <p:spPr>
          <a:xfrm>
            <a:off x="8726644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S</a:t>
            </a:r>
          </a:p>
        </p:txBody>
      </p:sp>
      <p:sp>
        <p:nvSpPr>
          <p:cNvPr id="25" name="Elipse 24"/>
          <p:cNvSpPr/>
          <p:nvPr/>
        </p:nvSpPr>
        <p:spPr>
          <a:xfrm>
            <a:off x="10292011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/>
              <a:t>P</a:t>
            </a:r>
          </a:p>
        </p:txBody>
      </p:sp>
      <p:sp>
        <p:nvSpPr>
          <p:cNvPr id="11" name="Elipse 10"/>
          <p:cNvSpPr/>
          <p:nvPr/>
        </p:nvSpPr>
        <p:spPr>
          <a:xfrm>
            <a:off x="7161278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45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77143" y="1441271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</a:t>
            </a:r>
            <a:r>
              <a:rPr lang="es-MX" sz="4000" b="1" kern="0" dirty="0" smtClean="0"/>
              <a:t>203,049,630.20</a:t>
            </a:r>
            <a:r>
              <a:rPr lang="es-MX" sz="4000" b="1" kern="0" dirty="0" smtClean="0"/>
              <a:t/>
            </a:r>
            <a:br>
              <a:rPr lang="es-MX" sz="4000" b="1" kern="0" dirty="0" smtClean="0"/>
            </a:br>
            <a:r>
              <a:rPr lang="es-MX" sz="1400" b="1" kern="0" dirty="0" smtClean="0"/>
              <a:t>1.-ARRENDAMIENTO DE VEHÍCULOS PARA PATRULLAS</a:t>
            </a:r>
            <a:endParaRPr lang="es-MX" sz="1400" b="1" kern="0" dirty="0"/>
          </a:p>
        </p:txBody>
      </p:sp>
      <p:sp>
        <p:nvSpPr>
          <p:cNvPr id="18" name="Google Shape;345;p32"/>
          <p:cNvSpPr txBox="1">
            <a:spLocks/>
          </p:cNvSpPr>
          <p:nvPr/>
        </p:nvSpPr>
        <p:spPr>
          <a:xfrm>
            <a:off x="4377143" y="3239641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$3,932,400.00</a:t>
            </a:r>
            <a:r>
              <a:rPr lang="es-MX" sz="4000" b="1" kern="0" dirty="0" smtClean="0"/>
              <a:t/>
            </a:r>
            <a:br>
              <a:rPr lang="es-MX" sz="4000" b="1" kern="0" dirty="0" smtClean="0"/>
            </a:br>
            <a:r>
              <a:rPr lang="es-MX" sz="1400" b="1" kern="0" dirty="0" smtClean="0"/>
              <a:t>2.-BRAZALETES</a:t>
            </a:r>
            <a:endParaRPr lang="es-MX" sz="1400" b="1" kern="0" dirty="0"/>
          </a:p>
        </p:txBody>
      </p:sp>
      <p:sp>
        <p:nvSpPr>
          <p:cNvPr id="24" name="Google Shape;345;p32"/>
          <p:cNvSpPr txBox="1">
            <a:spLocks/>
          </p:cNvSpPr>
          <p:nvPr/>
        </p:nvSpPr>
        <p:spPr>
          <a:xfrm>
            <a:off x="4377143" y="5038013"/>
            <a:ext cx="6743700" cy="16922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$37,125,932.04</a:t>
            </a:r>
            <a:br>
              <a:rPr lang="es-MX" sz="4000" b="1" kern="0" dirty="0" smtClean="0"/>
            </a:br>
            <a:r>
              <a:rPr lang="es-MX" sz="1400" b="1" kern="0" dirty="0" smtClean="0"/>
              <a:t>3.-MONITOREO DE CÁMARAS DEL C5</a:t>
            </a:r>
            <a:endParaRPr lang="es-MX" sz="1400" b="1" kern="0" dirty="0"/>
          </a:p>
        </p:txBody>
      </p:sp>
      <p:sp>
        <p:nvSpPr>
          <p:cNvPr id="31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endParaRPr lang="en" b="1" kern="0" dirty="0" smtClean="0"/>
          </a:p>
          <a:p>
            <a:pPr algn="ctr"/>
            <a:endParaRPr lang="en" b="1" kern="0" dirty="0"/>
          </a:p>
          <a:p>
            <a:pPr algn="ctr"/>
            <a:endParaRPr lang="en" b="1" kern="0" dirty="0" smtClean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1441271"/>
            <a:ext cx="1859455" cy="1692275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493" y="3239641"/>
            <a:ext cx="1859455" cy="1692275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5038012"/>
            <a:ext cx="1859455" cy="169227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11" y="1974412"/>
            <a:ext cx="2704012" cy="32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487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77143" y="1441271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$570,854,311.20</a:t>
            </a:r>
            <a:br>
              <a:rPr lang="es-MX" sz="4000" b="1" kern="0" dirty="0" smtClean="0"/>
            </a:br>
            <a:r>
              <a:rPr lang="es-MX" sz="1400" b="1" kern="0" dirty="0" smtClean="0"/>
              <a:t>4.-ARRENDAMIENTO DE CÁMARAS PARA EL C5</a:t>
            </a:r>
            <a:endParaRPr lang="es-MX" sz="1400" b="1" kern="0" dirty="0"/>
          </a:p>
        </p:txBody>
      </p:sp>
      <p:sp>
        <p:nvSpPr>
          <p:cNvPr id="18" name="Google Shape;345;p32"/>
          <p:cNvSpPr txBox="1">
            <a:spLocks/>
          </p:cNvSpPr>
          <p:nvPr/>
        </p:nvSpPr>
        <p:spPr>
          <a:xfrm>
            <a:off x="4377143" y="3239641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$114,642,457.84</a:t>
            </a:r>
            <a:br>
              <a:rPr lang="es-MX" sz="4000" b="1" kern="0" dirty="0" smtClean="0"/>
            </a:br>
            <a:r>
              <a:rPr lang="es-MX" sz="1400" b="1" kern="0" dirty="0" smtClean="0"/>
              <a:t>5.-OBRA C5 2DA ETAPA DEL 2020</a:t>
            </a:r>
            <a:endParaRPr lang="es-MX" sz="1400" b="1" kern="0" dirty="0"/>
          </a:p>
        </p:txBody>
      </p:sp>
      <p:sp>
        <p:nvSpPr>
          <p:cNvPr id="24" name="Google Shape;345;p32"/>
          <p:cNvSpPr txBox="1">
            <a:spLocks/>
          </p:cNvSpPr>
          <p:nvPr/>
        </p:nvSpPr>
        <p:spPr>
          <a:xfrm>
            <a:off x="4377143" y="5038013"/>
            <a:ext cx="6743700" cy="16922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</a:t>
            </a:r>
            <a:r>
              <a:rPr lang="es-MX" sz="4000" b="1" kern="0" dirty="0" smtClean="0"/>
              <a:t>$8,000,000.00</a:t>
            </a:r>
            <a:br>
              <a:rPr lang="es-MX" sz="4000" b="1" kern="0" dirty="0" smtClean="0"/>
            </a:br>
            <a:r>
              <a:rPr lang="es-MX" sz="1400" b="1" kern="0" dirty="0" smtClean="0"/>
              <a:t>6.-SUMINISTRO, INSTALACIÓN Y PUESTA EN OPERACIÓN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 DE 500 ALARMAS VECINALES PARA EL 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VIVE SEGURO </a:t>
            </a:r>
            <a:r>
              <a:rPr lang="es-MX" sz="1400" b="1" kern="0" dirty="0" smtClean="0"/>
              <a:t>2020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(PENDIENTE DE APROBACIÓN)</a:t>
            </a:r>
            <a:r>
              <a:rPr lang="es-MX" sz="1400" b="1" kern="0" dirty="0" smtClean="0"/>
              <a:t> </a:t>
            </a:r>
            <a:endParaRPr lang="es-MX" sz="1400" b="1" kern="0" dirty="0"/>
          </a:p>
        </p:txBody>
      </p:sp>
      <p:sp>
        <p:nvSpPr>
          <p:cNvPr id="31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endParaRPr lang="en" b="1" kern="0" dirty="0" smtClean="0"/>
          </a:p>
          <a:p>
            <a:pPr algn="ctr"/>
            <a:endParaRPr lang="en" b="1" kern="0" dirty="0"/>
          </a:p>
          <a:p>
            <a:pPr algn="ctr"/>
            <a:endParaRPr lang="en" b="1" kern="0" dirty="0" smtClean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1441271"/>
            <a:ext cx="1859455" cy="1692275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493" y="3239641"/>
            <a:ext cx="1859455" cy="1692275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43" y="5038012"/>
            <a:ext cx="1859455" cy="169227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11" y="1974412"/>
            <a:ext cx="2704012" cy="32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070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2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29" y="3696788"/>
            <a:ext cx="261257" cy="31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rma libre 9"/>
          <p:cNvSpPr/>
          <p:nvPr/>
        </p:nvSpPr>
        <p:spPr>
          <a:xfrm>
            <a:off x="1257641" y="0"/>
            <a:ext cx="3526847" cy="6858000"/>
          </a:xfrm>
          <a:custGeom>
            <a:avLst/>
            <a:gdLst>
              <a:gd name="connsiteX0" fmla="*/ 313360 w 1364134"/>
              <a:gd name="connsiteY0" fmla="*/ 0 h 3004457"/>
              <a:gd name="connsiteX1" fmla="*/ 700892 w 1364134"/>
              <a:gd name="connsiteY1" fmla="*/ 0 h 3004457"/>
              <a:gd name="connsiteX2" fmla="*/ 822752 w 1364134"/>
              <a:gd name="connsiteY2" fmla="*/ 109188 h 3004457"/>
              <a:gd name="connsiteX3" fmla="*/ 1364134 w 1364134"/>
              <a:gd name="connsiteY3" fmla="*/ 1397727 h 3004457"/>
              <a:gd name="connsiteX4" fmla="*/ 396794 w 1364134"/>
              <a:gd name="connsiteY4" fmla="*/ 3000058 h 3004457"/>
              <a:gd name="connsiteX5" fmla="*/ 387532 w 1364134"/>
              <a:gd name="connsiteY5" fmla="*/ 3004457 h 3004457"/>
              <a:gd name="connsiteX6" fmla="*/ 0 w 1364134"/>
              <a:gd name="connsiteY6" fmla="*/ 3004457 h 3004457"/>
              <a:gd name="connsiteX7" fmla="*/ 9262 w 1364134"/>
              <a:gd name="connsiteY7" fmla="*/ 3000058 h 3004457"/>
              <a:gd name="connsiteX8" fmla="*/ 976602 w 1364134"/>
              <a:gd name="connsiteY8" fmla="*/ 1397727 h 3004457"/>
              <a:gd name="connsiteX9" fmla="*/ 435220 w 1364134"/>
              <a:gd name="connsiteY9" fmla="*/ 109188 h 3004457"/>
              <a:gd name="connsiteX10" fmla="*/ 313360 w 1364134"/>
              <a:gd name="connsiteY10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4134" h="3004457">
                <a:moveTo>
                  <a:pt x="313360" y="0"/>
                </a:moveTo>
                <a:lnTo>
                  <a:pt x="700892" y="0"/>
                </a:lnTo>
                <a:lnTo>
                  <a:pt x="822752" y="109188"/>
                </a:lnTo>
                <a:cubicBezTo>
                  <a:pt x="1157246" y="438954"/>
                  <a:pt x="1364134" y="894522"/>
                  <a:pt x="1364134" y="1397727"/>
                </a:cubicBezTo>
                <a:cubicBezTo>
                  <a:pt x="1364134" y="2089635"/>
                  <a:pt x="972986" y="2691476"/>
                  <a:pt x="396794" y="3000058"/>
                </a:cubicBezTo>
                <a:lnTo>
                  <a:pt x="387532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 8"/>
          <p:cNvSpPr/>
          <p:nvPr/>
        </p:nvSpPr>
        <p:spPr>
          <a:xfrm>
            <a:off x="3571082" y="0"/>
            <a:ext cx="8620918" cy="6858000"/>
          </a:xfrm>
          <a:custGeom>
            <a:avLst/>
            <a:gdLst>
              <a:gd name="connsiteX0" fmla="*/ 313360 w 3334448"/>
              <a:gd name="connsiteY0" fmla="*/ 0 h 3004457"/>
              <a:gd name="connsiteX1" fmla="*/ 3334448 w 3334448"/>
              <a:gd name="connsiteY1" fmla="*/ 0 h 3004457"/>
              <a:gd name="connsiteX2" fmla="*/ 3334448 w 3334448"/>
              <a:gd name="connsiteY2" fmla="*/ 3004457 h 3004457"/>
              <a:gd name="connsiteX3" fmla="*/ 0 w 3334448"/>
              <a:gd name="connsiteY3" fmla="*/ 3004457 h 3004457"/>
              <a:gd name="connsiteX4" fmla="*/ 9262 w 3334448"/>
              <a:gd name="connsiteY4" fmla="*/ 3000058 h 3004457"/>
              <a:gd name="connsiteX5" fmla="*/ 976602 w 3334448"/>
              <a:gd name="connsiteY5" fmla="*/ 1397727 h 3004457"/>
              <a:gd name="connsiteX6" fmla="*/ 435220 w 3334448"/>
              <a:gd name="connsiteY6" fmla="*/ 109188 h 3004457"/>
              <a:gd name="connsiteX7" fmla="*/ 313360 w 3334448"/>
              <a:gd name="connsiteY7" fmla="*/ 0 h 300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4448" h="3004457">
                <a:moveTo>
                  <a:pt x="313360" y="0"/>
                </a:moveTo>
                <a:lnTo>
                  <a:pt x="3334448" y="0"/>
                </a:lnTo>
                <a:lnTo>
                  <a:pt x="3334448" y="3004457"/>
                </a:lnTo>
                <a:lnTo>
                  <a:pt x="0" y="3004457"/>
                </a:lnTo>
                <a:lnTo>
                  <a:pt x="9262" y="3000058"/>
                </a:lnTo>
                <a:cubicBezTo>
                  <a:pt x="585454" y="2691476"/>
                  <a:pt x="976602" y="2089635"/>
                  <a:pt x="976602" y="1397727"/>
                </a:cubicBezTo>
                <a:cubicBezTo>
                  <a:pt x="976602" y="894522"/>
                  <a:pt x="769714" y="438954"/>
                  <a:pt x="435220" y="109188"/>
                </a:cubicBezTo>
                <a:lnTo>
                  <a:pt x="313360" y="0"/>
                </a:lnTo>
                <a:close/>
              </a:path>
            </a:pathLst>
          </a:cu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CuadroTexto 21"/>
          <p:cNvSpPr txBox="1"/>
          <p:nvPr/>
        </p:nvSpPr>
        <p:spPr>
          <a:xfrm>
            <a:off x="6236315" y="387318"/>
            <a:ext cx="54957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ysClr val="windowText" lastClr="000000"/>
                </a:solidFill>
                <a:latin typeface="Arial Rounded MT Bold" panose="020F0704030504030204" pitchFamily="34" charset="0"/>
              </a:rPr>
              <a:t>PROGRAMAS CON PRIORIDAD NACIONAL AUTORIZADOS EN EL CONVENIO DE COORDINACIÓN DEL FONDO DE APORTACIONES PARA LA SEGURIDAD PÚBLICA 2020</a:t>
            </a:r>
          </a:p>
        </p:txBody>
      </p:sp>
      <p:sp>
        <p:nvSpPr>
          <p:cNvPr id="23" name="Elipse 22"/>
          <p:cNvSpPr/>
          <p:nvPr/>
        </p:nvSpPr>
        <p:spPr>
          <a:xfrm>
            <a:off x="6020559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F</a:t>
            </a:r>
          </a:p>
        </p:txBody>
      </p:sp>
      <p:sp>
        <p:nvSpPr>
          <p:cNvPr id="24" name="Elipse 23"/>
          <p:cNvSpPr/>
          <p:nvPr/>
        </p:nvSpPr>
        <p:spPr>
          <a:xfrm>
            <a:off x="8866638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S</a:t>
            </a:r>
          </a:p>
        </p:txBody>
      </p:sp>
      <p:sp>
        <p:nvSpPr>
          <p:cNvPr id="25" name="Elipse 24"/>
          <p:cNvSpPr/>
          <p:nvPr/>
        </p:nvSpPr>
        <p:spPr>
          <a:xfrm>
            <a:off x="10292011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/>
              <a:t>P</a:t>
            </a:r>
          </a:p>
        </p:txBody>
      </p:sp>
      <p:sp>
        <p:nvSpPr>
          <p:cNvPr id="11" name="Elipse 10"/>
          <p:cNvSpPr/>
          <p:nvPr/>
        </p:nvSpPr>
        <p:spPr>
          <a:xfrm>
            <a:off x="7441265" y="4911633"/>
            <a:ext cx="1097280" cy="1045029"/>
          </a:xfrm>
          <a:prstGeom prst="ellipse">
            <a:avLst/>
          </a:prstGeom>
          <a:solidFill>
            <a:srgbClr val="368280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/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86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1"/>
          <p:cNvSpPr txBox="1">
            <a:spLocks noGrp="1"/>
          </p:cNvSpPr>
          <p:nvPr>
            <p:ph type="ctrTitle" idx="4294967295"/>
          </p:nvPr>
        </p:nvSpPr>
        <p:spPr>
          <a:xfrm>
            <a:off x="898565" y="4672420"/>
            <a:ext cx="10363200" cy="15462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8000" b="1" dirty="0" smtClean="0"/>
              <a:t>$135,651,629.56</a:t>
            </a:r>
            <a:endParaRPr sz="8000" b="1" dirty="0"/>
          </a:p>
        </p:txBody>
      </p:sp>
      <p:sp>
        <p:nvSpPr>
          <p:cNvPr id="331" name="Google Shape;331;p31"/>
          <p:cNvSpPr txBox="1">
            <a:spLocks noGrp="1"/>
          </p:cNvSpPr>
          <p:nvPr>
            <p:ph type="subTitle" idx="4294967295"/>
          </p:nvPr>
        </p:nvSpPr>
        <p:spPr>
          <a:xfrm>
            <a:off x="898565" y="2848989"/>
            <a:ext cx="10363200" cy="104616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s-MX" sz="3600" b="1" dirty="0" smtClean="0">
                <a:solidFill>
                  <a:srgbClr val="FFFFFF"/>
                </a:solidFill>
              </a:rPr>
              <a:t>RECURSO AUTORIZADO DEL FONDO DE APORTACIONES PARA LA SEGURIDAD PÚBLICA</a:t>
            </a:r>
            <a:endParaRPr sz="3600" b="1" dirty="0">
              <a:solidFill>
                <a:srgbClr val="FFFFFF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23" name="Monedas"/>
          <p:cNvSpPr/>
          <p:nvPr/>
        </p:nvSpPr>
        <p:spPr>
          <a:xfrm>
            <a:off x="5352010" y="1596008"/>
            <a:ext cx="1456309" cy="1252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7949" y="0"/>
                  <a:pt x="5266" y="392"/>
                  <a:pt x="3255" y="1111"/>
                </a:cubicBezTo>
                <a:cubicBezTo>
                  <a:pt x="1360" y="1787"/>
                  <a:pt x="273" y="2685"/>
                  <a:pt x="273" y="3572"/>
                </a:cubicBezTo>
                <a:cubicBezTo>
                  <a:pt x="273" y="4460"/>
                  <a:pt x="1360" y="5360"/>
                  <a:pt x="3255" y="6035"/>
                </a:cubicBezTo>
                <a:cubicBezTo>
                  <a:pt x="5266" y="6749"/>
                  <a:pt x="7949" y="7147"/>
                  <a:pt x="10801" y="7147"/>
                </a:cubicBezTo>
                <a:cubicBezTo>
                  <a:pt x="13652" y="7147"/>
                  <a:pt x="16334" y="6754"/>
                  <a:pt x="18345" y="6035"/>
                </a:cubicBezTo>
                <a:cubicBezTo>
                  <a:pt x="20240" y="5360"/>
                  <a:pt x="21327" y="4460"/>
                  <a:pt x="21327" y="3572"/>
                </a:cubicBezTo>
                <a:cubicBezTo>
                  <a:pt x="21327" y="2685"/>
                  <a:pt x="20240" y="1787"/>
                  <a:pt x="18345" y="1111"/>
                </a:cubicBezTo>
                <a:cubicBezTo>
                  <a:pt x="16334" y="398"/>
                  <a:pt x="13652" y="0"/>
                  <a:pt x="10801" y="0"/>
                </a:cubicBezTo>
                <a:close/>
                <a:moveTo>
                  <a:pt x="12" y="4505"/>
                </a:moveTo>
                <a:lnTo>
                  <a:pt x="12" y="5914"/>
                </a:lnTo>
                <a:cubicBezTo>
                  <a:pt x="12" y="8033"/>
                  <a:pt x="4846" y="9754"/>
                  <a:pt x="10811" y="9754"/>
                </a:cubicBezTo>
                <a:cubicBezTo>
                  <a:pt x="16776" y="9754"/>
                  <a:pt x="21600" y="8039"/>
                  <a:pt x="21600" y="5914"/>
                </a:cubicBezTo>
                <a:lnTo>
                  <a:pt x="21600" y="4505"/>
                </a:lnTo>
                <a:cubicBezTo>
                  <a:pt x="21136" y="5284"/>
                  <a:pt x="20088" y="5991"/>
                  <a:pt x="18531" y="6541"/>
                </a:cubicBezTo>
                <a:cubicBezTo>
                  <a:pt x="16460" y="7276"/>
                  <a:pt x="13718" y="7679"/>
                  <a:pt x="10806" y="7679"/>
                </a:cubicBezTo>
                <a:cubicBezTo>
                  <a:pt x="7894" y="7679"/>
                  <a:pt x="5146" y="7276"/>
                  <a:pt x="3081" y="6541"/>
                </a:cubicBezTo>
                <a:cubicBezTo>
                  <a:pt x="1524" y="5985"/>
                  <a:pt x="476" y="5284"/>
                  <a:pt x="12" y="4505"/>
                </a:cubicBezTo>
                <a:close/>
                <a:moveTo>
                  <a:pt x="0" y="7320"/>
                </a:moveTo>
                <a:lnTo>
                  <a:pt x="0" y="8284"/>
                </a:lnTo>
                <a:cubicBezTo>
                  <a:pt x="0" y="10402"/>
                  <a:pt x="4836" y="12123"/>
                  <a:pt x="10801" y="12123"/>
                </a:cubicBezTo>
                <a:cubicBezTo>
                  <a:pt x="16766" y="12123"/>
                  <a:pt x="21600" y="10408"/>
                  <a:pt x="21600" y="8284"/>
                </a:cubicBezTo>
                <a:lnTo>
                  <a:pt x="21600" y="7320"/>
                </a:lnTo>
                <a:cubicBezTo>
                  <a:pt x="21458" y="7495"/>
                  <a:pt x="21295" y="7664"/>
                  <a:pt x="21098" y="7827"/>
                </a:cubicBezTo>
                <a:cubicBezTo>
                  <a:pt x="20508" y="8329"/>
                  <a:pt x="19672" y="8769"/>
                  <a:pt x="18618" y="9145"/>
                </a:cubicBezTo>
                <a:cubicBezTo>
                  <a:pt x="16520" y="9891"/>
                  <a:pt x="13745" y="10299"/>
                  <a:pt x="10801" y="10299"/>
                </a:cubicBezTo>
                <a:cubicBezTo>
                  <a:pt x="7856" y="10299"/>
                  <a:pt x="5080" y="9891"/>
                  <a:pt x="2982" y="9145"/>
                </a:cubicBezTo>
                <a:cubicBezTo>
                  <a:pt x="1928" y="8769"/>
                  <a:pt x="1099" y="8329"/>
                  <a:pt x="504" y="7827"/>
                </a:cubicBezTo>
                <a:cubicBezTo>
                  <a:pt x="307" y="7664"/>
                  <a:pt x="142" y="7495"/>
                  <a:pt x="0" y="7320"/>
                </a:cubicBezTo>
                <a:close/>
                <a:moveTo>
                  <a:pt x="0" y="9689"/>
                </a:moveTo>
                <a:lnTo>
                  <a:pt x="0" y="10653"/>
                </a:lnTo>
                <a:cubicBezTo>
                  <a:pt x="0" y="12771"/>
                  <a:pt x="4836" y="14492"/>
                  <a:pt x="10801" y="14492"/>
                </a:cubicBezTo>
                <a:cubicBezTo>
                  <a:pt x="16766" y="14492"/>
                  <a:pt x="21600" y="12777"/>
                  <a:pt x="21600" y="10653"/>
                </a:cubicBezTo>
                <a:lnTo>
                  <a:pt x="21600" y="9689"/>
                </a:lnTo>
                <a:cubicBezTo>
                  <a:pt x="21458" y="9864"/>
                  <a:pt x="21295" y="10033"/>
                  <a:pt x="21098" y="10197"/>
                </a:cubicBezTo>
                <a:cubicBezTo>
                  <a:pt x="20508" y="10698"/>
                  <a:pt x="19672" y="11138"/>
                  <a:pt x="18618" y="11514"/>
                </a:cubicBezTo>
                <a:cubicBezTo>
                  <a:pt x="16520" y="12260"/>
                  <a:pt x="13745" y="12668"/>
                  <a:pt x="10801" y="12668"/>
                </a:cubicBezTo>
                <a:cubicBezTo>
                  <a:pt x="7856" y="12668"/>
                  <a:pt x="5080" y="12260"/>
                  <a:pt x="2982" y="11514"/>
                </a:cubicBezTo>
                <a:cubicBezTo>
                  <a:pt x="1928" y="11138"/>
                  <a:pt x="1099" y="10698"/>
                  <a:pt x="504" y="10197"/>
                </a:cubicBezTo>
                <a:cubicBezTo>
                  <a:pt x="307" y="10033"/>
                  <a:pt x="142" y="9864"/>
                  <a:pt x="0" y="9689"/>
                </a:cubicBezTo>
                <a:close/>
                <a:moveTo>
                  <a:pt x="0" y="12059"/>
                </a:moveTo>
                <a:lnTo>
                  <a:pt x="0" y="13022"/>
                </a:lnTo>
                <a:cubicBezTo>
                  <a:pt x="0" y="15141"/>
                  <a:pt x="4836" y="16862"/>
                  <a:pt x="10801" y="16862"/>
                </a:cubicBezTo>
                <a:cubicBezTo>
                  <a:pt x="16766" y="16862"/>
                  <a:pt x="21600" y="15146"/>
                  <a:pt x="21600" y="13022"/>
                </a:cubicBezTo>
                <a:lnTo>
                  <a:pt x="21600" y="12059"/>
                </a:lnTo>
                <a:cubicBezTo>
                  <a:pt x="21458" y="12233"/>
                  <a:pt x="21295" y="12402"/>
                  <a:pt x="21098" y="12566"/>
                </a:cubicBezTo>
                <a:cubicBezTo>
                  <a:pt x="20508" y="13067"/>
                  <a:pt x="19672" y="13507"/>
                  <a:pt x="18618" y="13883"/>
                </a:cubicBezTo>
                <a:cubicBezTo>
                  <a:pt x="16520" y="14629"/>
                  <a:pt x="13745" y="15037"/>
                  <a:pt x="10801" y="15037"/>
                </a:cubicBezTo>
                <a:cubicBezTo>
                  <a:pt x="7856" y="15037"/>
                  <a:pt x="5080" y="14629"/>
                  <a:pt x="2982" y="13883"/>
                </a:cubicBezTo>
                <a:cubicBezTo>
                  <a:pt x="1928" y="13507"/>
                  <a:pt x="1099" y="13067"/>
                  <a:pt x="504" y="12566"/>
                </a:cubicBezTo>
                <a:cubicBezTo>
                  <a:pt x="307" y="12402"/>
                  <a:pt x="142" y="12233"/>
                  <a:pt x="0" y="12059"/>
                </a:cubicBezTo>
                <a:close/>
                <a:moveTo>
                  <a:pt x="0" y="14428"/>
                </a:moveTo>
                <a:lnTo>
                  <a:pt x="0" y="15391"/>
                </a:lnTo>
                <a:cubicBezTo>
                  <a:pt x="0" y="17510"/>
                  <a:pt x="4836" y="19231"/>
                  <a:pt x="10801" y="19231"/>
                </a:cubicBezTo>
                <a:cubicBezTo>
                  <a:pt x="16766" y="19231"/>
                  <a:pt x="21600" y="17515"/>
                  <a:pt x="21600" y="15391"/>
                </a:cubicBezTo>
                <a:lnTo>
                  <a:pt x="21600" y="14428"/>
                </a:lnTo>
                <a:cubicBezTo>
                  <a:pt x="21458" y="14602"/>
                  <a:pt x="21295" y="14772"/>
                  <a:pt x="21098" y="14935"/>
                </a:cubicBezTo>
                <a:cubicBezTo>
                  <a:pt x="20508" y="15436"/>
                  <a:pt x="19672" y="15877"/>
                  <a:pt x="18618" y="16252"/>
                </a:cubicBezTo>
                <a:cubicBezTo>
                  <a:pt x="16520" y="16998"/>
                  <a:pt x="13745" y="17406"/>
                  <a:pt x="10801" y="17406"/>
                </a:cubicBezTo>
                <a:cubicBezTo>
                  <a:pt x="7856" y="17406"/>
                  <a:pt x="5080" y="16998"/>
                  <a:pt x="2982" y="16252"/>
                </a:cubicBezTo>
                <a:cubicBezTo>
                  <a:pt x="1928" y="15877"/>
                  <a:pt x="1099" y="15436"/>
                  <a:pt x="504" y="14935"/>
                </a:cubicBezTo>
                <a:cubicBezTo>
                  <a:pt x="307" y="14772"/>
                  <a:pt x="142" y="14602"/>
                  <a:pt x="0" y="14428"/>
                </a:cubicBezTo>
                <a:close/>
                <a:moveTo>
                  <a:pt x="0" y="16797"/>
                </a:moveTo>
                <a:lnTo>
                  <a:pt x="0" y="17760"/>
                </a:lnTo>
                <a:cubicBezTo>
                  <a:pt x="0" y="19879"/>
                  <a:pt x="4836" y="21600"/>
                  <a:pt x="10801" y="21600"/>
                </a:cubicBezTo>
                <a:cubicBezTo>
                  <a:pt x="16766" y="21600"/>
                  <a:pt x="21600" y="19879"/>
                  <a:pt x="21600" y="17760"/>
                </a:cubicBezTo>
                <a:lnTo>
                  <a:pt x="21600" y="16797"/>
                </a:lnTo>
                <a:cubicBezTo>
                  <a:pt x="21458" y="16971"/>
                  <a:pt x="21295" y="17141"/>
                  <a:pt x="21098" y="17304"/>
                </a:cubicBezTo>
                <a:cubicBezTo>
                  <a:pt x="20508" y="17805"/>
                  <a:pt x="19672" y="18246"/>
                  <a:pt x="18618" y="18622"/>
                </a:cubicBezTo>
                <a:cubicBezTo>
                  <a:pt x="16520" y="19368"/>
                  <a:pt x="13745" y="19775"/>
                  <a:pt x="10801" y="19775"/>
                </a:cubicBezTo>
                <a:cubicBezTo>
                  <a:pt x="7856" y="19775"/>
                  <a:pt x="5080" y="19368"/>
                  <a:pt x="2982" y="18622"/>
                </a:cubicBezTo>
                <a:cubicBezTo>
                  <a:pt x="1928" y="18246"/>
                  <a:pt x="1099" y="17805"/>
                  <a:pt x="504" y="17304"/>
                </a:cubicBezTo>
                <a:cubicBezTo>
                  <a:pt x="307" y="17141"/>
                  <a:pt x="142" y="16971"/>
                  <a:pt x="0" y="16797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478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64080" y="2001450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23,520,434.90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PROFESIONALIZACIÓN Y CAPACITACIÓN DE LOS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ELEMENTOS POLICIALES DE SEGURIDAD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PÚBLICA</a:t>
            </a:r>
            <a:endParaRPr lang="es-MX" sz="1400" b="1" kern="0" dirty="0"/>
          </a:p>
        </p:txBody>
      </p:sp>
      <p:sp>
        <p:nvSpPr>
          <p:cNvPr id="20" name="Google Shape;345;p32"/>
          <p:cNvSpPr txBox="1">
            <a:spLocks/>
          </p:cNvSpPr>
          <p:nvPr/>
        </p:nvSpPr>
        <p:spPr>
          <a:xfrm>
            <a:off x="4364080" y="3946355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2,382,180.00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FORTALECIMIENTO DE LAS CAPACIDADES DE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EVALUACIÓN EN CONTROL DE CONFIANZA</a:t>
            </a:r>
          </a:p>
        </p:txBody>
      </p:sp>
      <p:sp>
        <p:nvSpPr>
          <p:cNvPr id="26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r>
              <a:rPr lang="es-MX" sz="2100" b="1" kern="0" dirty="0" smtClean="0"/>
              <a:t>PROFESIONALIZACIÓN, CERTIFICACIÓN Y CAPACITACIÓN DE LOS ELEMENTOS POLICIALES Y LAS INSTITUCIONES DE SEGURIDAD PÚBLICA </a:t>
            </a:r>
            <a:endParaRPr lang="es-MX" sz="2100" b="1" kern="0" dirty="0"/>
          </a:p>
        </p:txBody>
      </p:sp>
      <p:grpSp>
        <p:nvGrpSpPr>
          <p:cNvPr id="27" name="Grupo 26"/>
          <p:cNvGrpSpPr/>
          <p:nvPr/>
        </p:nvGrpSpPr>
        <p:grpSpPr>
          <a:xfrm>
            <a:off x="309474" y="3985398"/>
            <a:ext cx="2808800" cy="2808800"/>
            <a:chOff x="9008754" y="2970334"/>
            <a:chExt cx="2808800" cy="2808800"/>
          </a:xfrm>
        </p:grpSpPr>
        <p:sp>
          <p:nvSpPr>
            <p:cNvPr id="28" name="Google Shape;255;p28"/>
            <p:cNvSpPr/>
            <p:nvPr/>
          </p:nvSpPr>
          <p:spPr>
            <a:xfrm>
              <a:off x="9008754" y="2970334"/>
              <a:ext cx="2808800" cy="2808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600" b="1" kern="0" dirty="0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endParaRPr>
            </a:p>
          </p:txBody>
        </p:sp>
        <p:sp>
          <p:nvSpPr>
            <p:cNvPr id="29" name="Google Shape;256;p28"/>
            <p:cNvSpPr/>
            <p:nvPr/>
          </p:nvSpPr>
          <p:spPr>
            <a:xfrm>
              <a:off x="9193754" y="3155334"/>
              <a:ext cx="2438800" cy="2438800"/>
            </a:xfrm>
            <a:prstGeom prst="donut">
              <a:avLst>
                <a:gd name="adj" fmla="val 11468"/>
              </a:avLst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0" name="CuadroTexto 29"/>
          <p:cNvSpPr txBox="1"/>
          <p:nvPr/>
        </p:nvSpPr>
        <p:spPr>
          <a:xfrm>
            <a:off x="252476" y="5097410"/>
            <a:ext cx="3144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$</a:t>
            </a:r>
            <a:r>
              <a:rPr lang="es-MX" sz="3200" b="1" dirty="0" smtClean="0"/>
              <a:t>25,902,614.90</a:t>
            </a:r>
            <a:endParaRPr lang="es-MX" sz="3200" b="1" dirty="0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0" y="2001450"/>
            <a:ext cx="1859455" cy="1692275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0" y="3946354"/>
            <a:ext cx="1859455" cy="16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893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364080" y="2001450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50,838,862.04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EQUIPAMIENTO DE LAS INSTITUCIONES DE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SEGURIDAD PÚBLICA</a:t>
            </a:r>
            <a:endParaRPr lang="es-MX" sz="1400" b="1" kern="0" dirty="0"/>
          </a:p>
        </p:txBody>
      </p:sp>
      <p:sp>
        <p:nvSpPr>
          <p:cNvPr id="20" name="Google Shape;345;p32"/>
          <p:cNvSpPr txBox="1">
            <a:spLocks/>
          </p:cNvSpPr>
          <p:nvPr/>
        </p:nvSpPr>
        <p:spPr>
          <a:xfrm>
            <a:off x="4364080" y="3946355"/>
            <a:ext cx="6743700" cy="16922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/>
              <a:t>         $</a:t>
            </a:r>
            <a:r>
              <a:rPr lang="es-MX" sz="4000" b="1" kern="0" dirty="0" smtClean="0"/>
              <a:t>1,584,197.06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SUBPROGRAMA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INFRAESTRUCTURA DE LAS INSTITUCIONES DE 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SEGURIDAD PÚBLICA</a:t>
            </a:r>
          </a:p>
        </p:txBody>
      </p:sp>
      <p:sp>
        <p:nvSpPr>
          <p:cNvPr id="26" name="Google Shape;248;p28"/>
          <p:cNvSpPr txBox="1">
            <a:spLocks/>
          </p:cNvSpPr>
          <p:nvPr/>
        </p:nvSpPr>
        <p:spPr>
          <a:xfrm>
            <a:off x="31010" y="923180"/>
            <a:ext cx="3365729" cy="5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ctr"/>
            <a:r>
              <a:rPr lang="en" b="1" kern="0" dirty="0" smtClean="0"/>
              <a:t/>
            </a:r>
            <a:br>
              <a:rPr lang="en" b="1" kern="0" dirty="0" smtClean="0"/>
            </a:br>
            <a:r>
              <a:rPr lang="es-MX" b="1" kern="0" dirty="0" smtClean="0"/>
              <a:t>EQUIPAMIENTO E INFRAESTRUCTURA DE LAS INSTITUCIONES DE SEGURIDAD PÚBLICA </a:t>
            </a:r>
            <a:endParaRPr lang="es-MX" b="1" kern="0" dirty="0"/>
          </a:p>
        </p:txBody>
      </p:sp>
      <p:grpSp>
        <p:nvGrpSpPr>
          <p:cNvPr id="27" name="Grupo 26"/>
          <p:cNvGrpSpPr/>
          <p:nvPr/>
        </p:nvGrpSpPr>
        <p:grpSpPr>
          <a:xfrm>
            <a:off x="309474" y="3985398"/>
            <a:ext cx="2808800" cy="2808800"/>
            <a:chOff x="9008754" y="2970334"/>
            <a:chExt cx="2808800" cy="2808800"/>
          </a:xfrm>
        </p:grpSpPr>
        <p:sp>
          <p:nvSpPr>
            <p:cNvPr id="28" name="Google Shape;255;p28"/>
            <p:cNvSpPr/>
            <p:nvPr/>
          </p:nvSpPr>
          <p:spPr>
            <a:xfrm>
              <a:off x="9008754" y="2970334"/>
              <a:ext cx="2808800" cy="2808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600" b="1" kern="0" dirty="0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endParaRPr>
            </a:p>
          </p:txBody>
        </p:sp>
        <p:sp>
          <p:nvSpPr>
            <p:cNvPr id="29" name="Google Shape;256;p28"/>
            <p:cNvSpPr/>
            <p:nvPr/>
          </p:nvSpPr>
          <p:spPr>
            <a:xfrm>
              <a:off x="9193754" y="3155334"/>
              <a:ext cx="2438800" cy="2438800"/>
            </a:xfrm>
            <a:prstGeom prst="donut">
              <a:avLst>
                <a:gd name="adj" fmla="val 11468"/>
              </a:avLst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0" name="CuadroTexto 29"/>
          <p:cNvSpPr txBox="1"/>
          <p:nvPr/>
        </p:nvSpPr>
        <p:spPr>
          <a:xfrm>
            <a:off x="252476" y="5097410"/>
            <a:ext cx="3144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$</a:t>
            </a:r>
            <a:r>
              <a:rPr lang="es-MX" sz="3200" b="1" dirty="0" smtClean="0"/>
              <a:t>52,423,059.10</a:t>
            </a:r>
            <a:endParaRPr lang="es-MX" sz="3200" b="1" dirty="0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0" y="2001450"/>
            <a:ext cx="1859455" cy="1692275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0" y="3946354"/>
            <a:ext cx="1859455" cy="16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261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80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8"/>
          <p:cNvSpPr txBox="1">
            <a:spLocks noGrp="1"/>
          </p:cNvSpPr>
          <p:nvPr>
            <p:ph type="title"/>
          </p:nvPr>
        </p:nvSpPr>
        <p:spPr>
          <a:xfrm>
            <a:off x="31010" y="923180"/>
            <a:ext cx="3365729" cy="530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 dirty="0" smtClean="0"/>
              <a:t/>
            </a:r>
            <a:br>
              <a:rPr lang="en" b="1" dirty="0" smtClean="0"/>
            </a:br>
            <a:r>
              <a:rPr lang="en" b="1" dirty="0" smtClean="0"/>
              <a:t/>
            </a:r>
            <a:br>
              <a:rPr lang="en" b="1" dirty="0" smtClean="0"/>
            </a:br>
            <a:r>
              <a:rPr lang="es-MX" b="1" dirty="0" smtClean="0"/>
              <a:t>FORTALECIMIENTO TECNOLÓGICO DEL REGISTRO VEHICULAR (REPUVE)</a:t>
            </a:r>
            <a:endParaRPr lang="es-MX" b="1" dirty="0"/>
          </a:p>
        </p:txBody>
      </p:sp>
      <p:grpSp>
        <p:nvGrpSpPr>
          <p:cNvPr id="3" name="Grupo 2"/>
          <p:cNvGrpSpPr/>
          <p:nvPr/>
        </p:nvGrpSpPr>
        <p:grpSpPr>
          <a:xfrm>
            <a:off x="309474" y="3944895"/>
            <a:ext cx="2808800" cy="2808800"/>
            <a:chOff x="9008754" y="2970334"/>
            <a:chExt cx="2808800" cy="2808800"/>
          </a:xfrm>
        </p:grpSpPr>
        <p:sp>
          <p:nvSpPr>
            <p:cNvPr id="255" name="Google Shape;255;p28"/>
            <p:cNvSpPr/>
            <p:nvPr/>
          </p:nvSpPr>
          <p:spPr>
            <a:xfrm>
              <a:off x="9008754" y="2970334"/>
              <a:ext cx="2808800" cy="2808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600" b="1" kern="0" dirty="0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endParaR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9193754" y="3155334"/>
              <a:ext cx="2438800" cy="2438800"/>
            </a:xfrm>
            <a:prstGeom prst="donut">
              <a:avLst>
                <a:gd name="adj" fmla="val 11468"/>
              </a:avLst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113243" y="226947"/>
            <a:ext cx="11956837" cy="1060845"/>
            <a:chOff x="390023" y="331454"/>
            <a:chExt cx="11411954" cy="106084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Google Shape;345;p32"/>
          <p:cNvSpPr txBox="1">
            <a:spLocks/>
          </p:cNvSpPr>
          <p:nvPr/>
        </p:nvSpPr>
        <p:spPr>
          <a:xfrm>
            <a:off x="4403269" y="2731042"/>
            <a:ext cx="6743700" cy="16922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 b="0" i="0" u="none" strike="noStrike" cap="non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algn="r" defTabSz="1219170">
              <a:buClr>
                <a:srgbClr val="000000"/>
              </a:buClr>
            </a:pPr>
            <a:r>
              <a:rPr lang="es-MX" sz="4000" b="1" kern="0" dirty="0" smtClean="0"/>
              <a:t>         </a:t>
            </a:r>
            <a:r>
              <a:rPr lang="es-MX" sz="4000" b="1" kern="0" dirty="0"/>
              <a:t>$</a:t>
            </a:r>
            <a:r>
              <a:rPr lang="es-MX" sz="4000" b="1" kern="0" dirty="0" smtClean="0"/>
              <a:t>3,494,000.00</a:t>
            </a:r>
            <a:br>
              <a:rPr lang="es-MX" sz="4000" b="1" kern="0" dirty="0" smtClean="0"/>
            </a:br>
            <a:r>
              <a:rPr lang="es-MX" sz="1400" b="1" kern="0" dirty="0" smtClean="0"/>
              <a:t>SUBPROGRAMA</a:t>
            </a:r>
          </a:p>
          <a:p>
            <a:pPr algn="r" defTabSz="1219170">
              <a:buClr>
                <a:srgbClr val="000000"/>
              </a:buClr>
            </a:pPr>
            <a:r>
              <a:rPr lang="es-MX" sz="1400" b="1" kern="0" dirty="0" smtClean="0"/>
              <a:t>REGISTRO PÚBLICO VEHICULAR</a:t>
            </a:r>
            <a:endParaRPr lang="es-MX" sz="1400" b="1" kern="0" dirty="0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3269" y="2731042"/>
            <a:ext cx="1859455" cy="16922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5241" y="5056907"/>
            <a:ext cx="2902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$3,494,000.00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8711702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Ulyss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Ulyss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122</Words>
  <Application>Microsoft Office PowerPoint</Application>
  <PresentationFormat>Panorámica</PresentationFormat>
  <Paragraphs>76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23" baseType="lpstr">
      <vt:lpstr>Arial</vt:lpstr>
      <vt:lpstr>Arial Rounded MT Bold</vt:lpstr>
      <vt:lpstr>Calibri</vt:lpstr>
      <vt:lpstr>Calibri Light</vt:lpstr>
      <vt:lpstr>Georgia</vt:lpstr>
      <vt:lpstr>Goudy Old Style</vt:lpstr>
      <vt:lpstr>Helvetica Neue Medium</vt:lpstr>
      <vt:lpstr>Nunito Sans</vt:lpstr>
      <vt:lpstr>Tema de Office</vt:lpstr>
      <vt:lpstr>2_Ulysses template</vt:lpstr>
      <vt:lpstr>3_Ulysses template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$135,651,629.56</vt:lpstr>
      <vt:lpstr>Presentación de PowerPoint</vt:lpstr>
      <vt:lpstr>Presentación de PowerPoint</vt:lpstr>
      <vt:lpstr>  FORTALECIMIENTO TECNOLÓGICO DEL REGISTRO VEHICULAR (REPUVE)</vt:lpstr>
      <vt:lpstr>Presentación de PowerPoint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INCREMENTO SALARIAL</dc:title>
  <dc:creator>vicente antonio barrera broca</dc:creator>
  <cp:lastModifiedBy>VICENTE BABROK</cp:lastModifiedBy>
  <cp:revision>354</cp:revision>
  <cp:lastPrinted>2020-08-13T15:24:04Z</cp:lastPrinted>
  <dcterms:created xsi:type="dcterms:W3CDTF">2020-02-20T19:53:50Z</dcterms:created>
  <dcterms:modified xsi:type="dcterms:W3CDTF">2020-08-19T17:10:58Z</dcterms:modified>
</cp:coreProperties>
</file>