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03" r:id="rId3"/>
  </p:sldMasterIdLst>
  <p:notesMasterIdLst>
    <p:notesMasterId r:id="rId21"/>
  </p:notesMasterIdLst>
  <p:sldIdLst>
    <p:sldId id="283" r:id="rId4"/>
    <p:sldId id="307" r:id="rId5"/>
    <p:sldId id="314" r:id="rId6"/>
    <p:sldId id="315" r:id="rId7"/>
    <p:sldId id="316" r:id="rId8"/>
    <p:sldId id="317" r:id="rId9"/>
    <p:sldId id="318" r:id="rId10"/>
    <p:sldId id="294" r:id="rId11"/>
    <p:sldId id="313" r:id="rId12"/>
    <p:sldId id="292" r:id="rId13"/>
    <p:sldId id="319" r:id="rId14"/>
    <p:sldId id="320" r:id="rId15"/>
    <p:sldId id="321" r:id="rId16"/>
    <p:sldId id="322" r:id="rId17"/>
    <p:sldId id="323" r:id="rId18"/>
    <p:sldId id="324" r:id="rId19"/>
    <p:sldId id="325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8280"/>
    <a:srgbClr val="3B4171"/>
    <a:srgbClr val="021EAA"/>
    <a:srgbClr val="133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5CAD9-6E18-4A5E-8873-ECB3A61779A6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63D90-A284-4285-8B94-D63D1CF8DE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920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100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5182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328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091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403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091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800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588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1391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351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54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383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0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911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568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472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E85-56E5-4DFD-B71B-D3DE9A719B06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D8B4-D2AC-4541-9399-1643F6891E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377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E85-56E5-4DFD-B71B-D3DE9A719B06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D8B4-D2AC-4541-9399-1643F6891E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785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E85-56E5-4DFD-B71B-D3DE9A719B06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D8B4-D2AC-4541-9399-1643F6891E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388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917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25233" y="3183000"/>
            <a:ext cx="48488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099867" y="-200"/>
            <a:ext cx="247200" cy="6858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13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/>
              <a:pPr defTabSz="1219170">
                <a:buClr>
                  <a:srgbClr val="000000"/>
                </a:buClr>
              </a:pPr>
              <a:t>‹Nº›</a:t>
            </a:fld>
            <a:endParaRPr lang="es-MX" kern="0"/>
          </a:p>
        </p:txBody>
      </p:sp>
    </p:spTree>
    <p:extLst>
      <p:ext uri="{BB962C8B-B14F-4D97-AF65-F5344CB8AC3E}">
        <p14:creationId xmlns:p14="http://schemas.microsoft.com/office/powerpoint/2010/main" val="3801493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flipH="1">
            <a:off x="6091216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862067" y="2652667"/>
            <a:ext cx="4329200" cy="2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/>
              <a:pPr defTabSz="1219170">
                <a:buClr>
                  <a:srgbClr val="000000"/>
                </a:buClr>
              </a:pPr>
              <a:t>‹Nº›</a:t>
            </a:fld>
            <a:endParaRPr lang="es-MX" kern="0"/>
          </a:p>
        </p:txBody>
      </p:sp>
      <p:sp>
        <p:nvSpPr>
          <p:cNvPr id="23" name="Google Shape;23;p4"/>
          <p:cNvSpPr/>
          <p:nvPr/>
        </p:nvSpPr>
        <p:spPr>
          <a:xfrm flipH="1">
            <a:off x="59404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840300" y="1354667"/>
            <a:ext cx="4627600" cy="4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800"/>
              <a:buAutoNum type="arabicPeriod"/>
              <a:defRPr sz="2400"/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marL="1828754" lvl="2" indent="-423323" rtl="0">
              <a:spcBef>
                <a:spcPts val="1333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marL="2438339" lvl="3" indent="-423323" rtl="0">
              <a:spcBef>
                <a:spcPts val="1333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marL="3047924" lvl="4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marL="3657509" lvl="5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marL="4267093" lvl="6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marL="4876678" lvl="7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marL="5486263" lvl="8" indent="-423323" rtl="0">
              <a:spcBef>
                <a:spcPts val="1333"/>
              </a:spcBef>
              <a:spcAft>
                <a:spcPts val="1333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62097" y="1354667"/>
            <a:ext cx="4329200" cy="1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734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rot="5400000" flipH="1">
            <a:off x="6025267" y="-4481167"/>
            <a:ext cx="150800" cy="122016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-9500" y="1695033"/>
            <a:ext cx="12201600" cy="516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463033" y="2272800"/>
            <a:ext cx="7266000" cy="36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Font typeface="Georgia"/>
              <a:buChar char="▪"/>
              <a:defRPr sz="3200" i="1"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/>
          <p:nvPr/>
        </p:nvSpPr>
        <p:spPr>
          <a:xfrm>
            <a:off x="4791200" y="303632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Nunito Sans"/>
                <a:cs typeface="Nunito Sans"/>
                <a:sym typeface="Nunito Sans"/>
              </a:rPr>
              <a:t>“</a:t>
            </a:r>
            <a:endParaRPr kumimoji="0" sz="9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/>
              <a:pPr defTabSz="1219170">
                <a:buClr>
                  <a:srgbClr val="000000"/>
                </a:buClr>
              </a:pPr>
              <a:t>‹Nº›</a:t>
            </a:fld>
            <a:endParaRPr lang="es-MX" kern="0"/>
          </a:p>
        </p:txBody>
      </p:sp>
    </p:spTree>
    <p:extLst>
      <p:ext uri="{BB962C8B-B14F-4D97-AF65-F5344CB8AC3E}">
        <p14:creationId xmlns:p14="http://schemas.microsoft.com/office/powerpoint/2010/main" val="1352797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with intro text">
  <p:cSld name="Title + 1 column with intro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1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/>
              <a:pPr defTabSz="1219170">
                <a:buClr>
                  <a:srgbClr val="000000"/>
                </a:buClr>
              </a:pPr>
              <a:t>‹Nº›</a:t>
            </a:fld>
            <a:endParaRPr lang="es-MX" kern="0"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120833" y="2672417"/>
            <a:ext cx="74616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3579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left">
  <p:cSld name="Title + 1 column lef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9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181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/>
              <a:pPr defTabSz="1219170">
                <a:buClr>
                  <a:srgbClr val="000000"/>
                </a:buClr>
              </a:pPr>
              <a:t>‹Nº›</a:t>
            </a:fld>
            <a:endParaRPr lang="es-MX" kern="0"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12600" y="2672433"/>
            <a:ext cx="27284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▪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916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 flipH="1">
            <a:off x="-917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10"/>
          <p:cNvSpPr/>
          <p:nvPr/>
        </p:nvSpPr>
        <p:spPr>
          <a:xfrm>
            <a:off x="6099871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81900" y="767333"/>
            <a:ext cx="4689600" cy="129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/>
              <a:pPr defTabSz="1219170">
                <a:buClr>
                  <a:srgbClr val="000000"/>
                </a:buClr>
              </a:pPr>
              <a:t>‹Nº›</a:t>
            </a:fld>
            <a:endParaRPr lang="es-MX" kern="0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81900" y="2131467"/>
            <a:ext cx="4689600" cy="394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▪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0665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082933" y="767333"/>
            <a:ext cx="36400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97923"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7942268" y="767333"/>
            <a:ext cx="36400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97923"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/>
              <a:pPr defTabSz="1219170">
                <a:buClr>
                  <a:srgbClr val="000000"/>
                </a:buClr>
              </a:pPr>
              <a:t>‹Nº›</a:t>
            </a:fld>
            <a:endParaRPr lang="es-MX" kern="0"/>
          </a:p>
        </p:txBody>
      </p:sp>
    </p:spTree>
    <p:extLst>
      <p:ext uri="{BB962C8B-B14F-4D97-AF65-F5344CB8AC3E}">
        <p14:creationId xmlns:p14="http://schemas.microsoft.com/office/powerpoint/2010/main" val="350512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E85-56E5-4DFD-B71B-D3DE9A719B06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D8B4-D2AC-4541-9399-1643F6891E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5423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/>
              <a:pPr defTabSz="1219170">
                <a:buClr>
                  <a:srgbClr val="000000"/>
                </a:buClr>
              </a:pPr>
              <a:t>‹Nº›</a:t>
            </a:fld>
            <a:endParaRPr lang="es-MX" kern="0"/>
          </a:p>
        </p:txBody>
      </p:sp>
    </p:spTree>
    <p:extLst>
      <p:ext uri="{BB962C8B-B14F-4D97-AF65-F5344CB8AC3E}">
        <p14:creationId xmlns:p14="http://schemas.microsoft.com/office/powerpoint/2010/main" val="1007124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/>
              <a:pPr defTabSz="1219170">
                <a:buClr>
                  <a:srgbClr val="000000"/>
                </a:buClr>
              </a:pPr>
              <a:t>‹Nº›</a:t>
            </a:fld>
            <a:endParaRPr lang="es-MX" kern="0"/>
          </a:p>
        </p:txBody>
      </p:sp>
    </p:spTree>
    <p:extLst>
      <p:ext uri="{BB962C8B-B14F-4D97-AF65-F5344CB8AC3E}">
        <p14:creationId xmlns:p14="http://schemas.microsoft.com/office/powerpoint/2010/main" val="10250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917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25233" y="3183000"/>
            <a:ext cx="48488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099867" y="-200"/>
            <a:ext cx="247200" cy="6858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5403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s-MX" sz="1333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sym typeface="Nunito San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2460551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flipH="1">
            <a:off x="6091216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862067" y="2652667"/>
            <a:ext cx="4329200" cy="2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s-MX" sz="1333" b="0" i="0" u="none" strike="noStrike" kern="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Nunito Sans"/>
                <a:sym typeface="Nunito San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333" b="0" i="0" u="none" strike="noStrike" kern="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Nunito Sans"/>
              <a:sym typeface="Nunito Sans"/>
            </a:endParaRPr>
          </a:p>
        </p:txBody>
      </p:sp>
      <p:sp>
        <p:nvSpPr>
          <p:cNvPr id="23" name="Google Shape;23;p4"/>
          <p:cNvSpPr/>
          <p:nvPr/>
        </p:nvSpPr>
        <p:spPr>
          <a:xfrm flipH="1">
            <a:off x="59404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840300" y="1354667"/>
            <a:ext cx="4627600" cy="4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800"/>
              <a:buAutoNum type="arabicPeriod"/>
              <a:defRPr sz="2400"/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marL="1828754" lvl="2" indent="-423323" rtl="0">
              <a:spcBef>
                <a:spcPts val="1333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marL="2438339" lvl="3" indent="-423323" rtl="0">
              <a:spcBef>
                <a:spcPts val="1333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marL="3047924" lvl="4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marL="3657509" lvl="5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marL="4267093" lvl="6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marL="4876678" lvl="7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marL="5486263" lvl="8" indent="-423323" rtl="0">
              <a:spcBef>
                <a:spcPts val="1333"/>
              </a:spcBef>
              <a:spcAft>
                <a:spcPts val="1333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62097" y="1354667"/>
            <a:ext cx="4329200" cy="1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7810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rot="5400000" flipH="1">
            <a:off x="6025267" y="-4481167"/>
            <a:ext cx="150800" cy="122016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-9500" y="1695033"/>
            <a:ext cx="12201600" cy="516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463033" y="2272800"/>
            <a:ext cx="7266000" cy="36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Font typeface="Georgia"/>
              <a:buChar char="▪"/>
              <a:defRPr sz="3200" i="1"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/>
          <p:nvPr/>
        </p:nvSpPr>
        <p:spPr>
          <a:xfrm>
            <a:off x="4791200" y="303632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Nunito Sans"/>
                <a:cs typeface="Nunito Sans"/>
                <a:sym typeface="Nunito Sans"/>
              </a:rPr>
              <a:t>“</a:t>
            </a:r>
            <a:endParaRPr kumimoji="0" sz="9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s-MX" sz="1333" b="0" i="0" u="none" strike="noStrike" kern="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Nunito Sans"/>
                <a:sym typeface="Nunito San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333" b="0" i="0" u="none" strike="noStrike" kern="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2061461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s-MX" sz="1333" b="0" i="0" u="none" strike="noStrike" kern="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Nunito Sans"/>
                <a:sym typeface="Nunito San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333" b="0" i="0" u="none" strike="noStrike" kern="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1630607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with intro text">
  <p:cSld name="Title + 1 column with intro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1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s-MX" sz="1333" b="0" i="0" u="none" strike="noStrike" kern="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Nunito Sans"/>
                <a:sym typeface="Nunito San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333" b="0" i="0" u="none" strike="noStrike" kern="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Nunito Sans"/>
              <a:sym typeface="Nunito Sans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120833" y="2672417"/>
            <a:ext cx="74616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3922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with intro text">
  <p:cSld name="Title + 2 columns with intro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1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s-MX" sz="1333" b="0" i="0" u="none" strike="noStrike" kern="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Nunito Sans"/>
                <a:sym typeface="Nunito San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333" b="0" i="0" u="none" strike="noStrike" kern="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Nunito Sans"/>
              <a:sym typeface="Nunito Sans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120833" y="2672433"/>
            <a:ext cx="36360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97923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7946325" y="2672433"/>
            <a:ext cx="36360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97923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26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left">
  <p:cSld name="Title + 1 column lef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55;p9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181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s-MX" sz="1333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sym typeface="Nunito San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sym typeface="Nunito Sans"/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12600" y="2672433"/>
            <a:ext cx="27284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▪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61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E85-56E5-4DFD-B71B-D3DE9A719B06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D8B4-D2AC-4541-9399-1643F6891E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3874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 flipH="1">
            <a:off x="-917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61;p10"/>
          <p:cNvSpPr/>
          <p:nvPr/>
        </p:nvSpPr>
        <p:spPr>
          <a:xfrm>
            <a:off x="6099871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81900" y="767333"/>
            <a:ext cx="4689600" cy="129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s-MX" sz="1333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sym typeface="Nunito San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sym typeface="Nunito Sans"/>
            </a:endParaRPr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81900" y="2131467"/>
            <a:ext cx="4689600" cy="394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▪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995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082933" y="767333"/>
            <a:ext cx="36400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97923"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7942268" y="767333"/>
            <a:ext cx="36400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97923"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s-MX" sz="1333" b="0" i="0" u="none" strike="noStrike" kern="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Nunito Sans"/>
                <a:sym typeface="Nunito San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333" b="0" i="0" u="none" strike="noStrike" kern="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4015535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4092433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/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6601341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/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3"/>
          </p:nvPr>
        </p:nvSpPr>
        <p:spPr>
          <a:xfrm>
            <a:off x="9110248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/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s-MX" sz="1333" b="0" i="0" u="none" strike="noStrike" kern="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Nunito Sans"/>
                <a:sym typeface="Nunito San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333" b="0" i="0" u="none" strike="noStrike" kern="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631904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s-MX" sz="1333" b="0" i="0" u="none" strike="noStrike" kern="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Nunito Sans"/>
                <a:sym typeface="Nunito San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333" b="0" i="0" u="none" strike="noStrike" kern="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2909695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s-MX" sz="1333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sym typeface="Nunito San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244948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E85-56E5-4DFD-B71B-D3DE9A719B06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D8B4-D2AC-4541-9399-1643F6891E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660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E85-56E5-4DFD-B71B-D3DE9A719B06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D8B4-D2AC-4541-9399-1643F6891E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252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E85-56E5-4DFD-B71B-D3DE9A719B06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D8B4-D2AC-4541-9399-1643F6891E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953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E85-56E5-4DFD-B71B-D3DE9A719B06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D8B4-D2AC-4541-9399-1643F6891E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92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E85-56E5-4DFD-B71B-D3DE9A719B06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D8B4-D2AC-4541-9399-1643F6891E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299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E85-56E5-4DFD-B71B-D3DE9A719B06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D8B4-D2AC-4541-9399-1643F6891E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252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52E85-56E5-4DFD-B71B-D3DE9A719B06}" type="datetimeFigureOut">
              <a:rPr lang="es-MX" smtClean="0"/>
              <a:t>12/08/2020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FD8B4-D2AC-4541-9399-1643F6891E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737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5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/>
              <a:pPr defTabSz="1219170">
                <a:buClr>
                  <a:srgbClr val="000000"/>
                </a:buClr>
              </a:pPr>
              <a:t>‹Nº›</a:t>
            </a:fld>
            <a:endParaRPr lang="es-MX" kern="0"/>
          </a:p>
        </p:txBody>
      </p:sp>
    </p:spTree>
    <p:extLst>
      <p:ext uri="{BB962C8B-B14F-4D97-AF65-F5344CB8AC3E}">
        <p14:creationId xmlns:p14="http://schemas.microsoft.com/office/powerpoint/2010/main" val="2196414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5" r:id="rId5"/>
    <p:sldLayoutId id="2147483697" r:id="rId6"/>
    <p:sldLayoutId id="2147483698" r:id="rId7"/>
    <p:sldLayoutId id="2147483699" r:id="rId8"/>
    <p:sldLayoutId id="2147483701" r:id="rId9"/>
    <p:sldLayoutId id="2147483702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5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s-MX" sz="1333" b="0" i="0" u="none" strike="noStrike" kern="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Nunito Sans"/>
                <a:sym typeface="Nunito San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333" b="0" i="0" u="none" strike="noStrike" kern="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9716306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9" y="3696788"/>
            <a:ext cx="261257" cy="31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rma libre 9"/>
          <p:cNvSpPr/>
          <p:nvPr/>
        </p:nvSpPr>
        <p:spPr>
          <a:xfrm>
            <a:off x="1257641" y="0"/>
            <a:ext cx="3526847" cy="6858000"/>
          </a:xfrm>
          <a:custGeom>
            <a:avLst/>
            <a:gdLst>
              <a:gd name="connsiteX0" fmla="*/ 313360 w 1364134"/>
              <a:gd name="connsiteY0" fmla="*/ 0 h 3004457"/>
              <a:gd name="connsiteX1" fmla="*/ 700892 w 1364134"/>
              <a:gd name="connsiteY1" fmla="*/ 0 h 3004457"/>
              <a:gd name="connsiteX2" fmla="*/ 822752 w 1364134"/>
              <a:gd name="connsiteY2" fmla="*/ 109188 h 3004457"/>
              <a:gd name="connsiteX3" fmla="*/ 1364134 w 1364134"/>
              <a:gd name="connsiteY3" fmla="*/ 1397727 h 3004457"/>
              <a:gd name="connsiteX4" fmla="*/ 396794 w 1364134"/>
              <a:gd name="connsiteY4" fmla="*/ 3000058 h 3004457"/>
              <a:gd name="connsiteX5" fmla="*/ 387532 w 1364134"/>
              <a:gd name="connsiteY5" fmla="*/ 3004457 h 3004457"/>
              <a:gd name="connsiteX6" fmla="*/ 0 w 1364134"/>
              <a:gd name="connsiteY6" fmla="*/ 3004457 h 3004457"/>
              <a:gd name="connsiteX7" fmla="*/ 9262 w 1364134"/>
              <a:gd name="connsiteY7" fmla="*/ 3000058 h 3004457"/>
              <a:gd name="connsiteX8" fmla="*/ 976602 w 1364134"/>
              <a:gd name="connsiteY8" fmla="*/ 1397727 h 3004457"/>
              <a:gd name="connsiteX9" fmla="*/ 435220 w 1364134"/>
              <a:gd name="connsiteY9" fmla="*/ 109188 h 3004457"/>
              <a:gd name="connsiteX10" fmla="*/ 313360 w 1364134"/>
              <a:gd name="connsiteY10" fmla="*/ 0 h 300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4134" h="3004457">
                <a:moveTo>
                  <a:pt x="313360" y="0"/>
                </a:moveTo>
                <a:lnTo>
                  <a:pt x="700892" y="0"/>
                </a:lnTo>
                <a:lnTo>
                  <a:pt x="822752" y="109188"/>
                </a:lnTo>
                <a:cubicBezTo>
                  <a:pt x="1157246" y="438954"/>
                  <a:pt x="1364134" y="894522"/>
                  <a:pt x="1364134" y="1397727"/>
                </a:cubicBezTo>
                <a:cubicBezTo>
                  <a:pt x="1364134" y="2089635"/>
                  <a:pt x="972986" y="2691476"/>
                  <a:pt x="396794" y="3000058"/>
                </a:cubicBezTo>
                <a:lnTo>
                  <a:pt x="387532" y="3004457"/>
                </a:lnTo>
                <a:lnTo>
                  <a:pt x="0" y="3004457"/>
                </a:lnTo>
                <a:lnTo>
                  <a:pt x="9262" y="3000058"/>
                </a:lnTo>
                <a:cubicBezTo>
                  <a:pt x="585454" y="2691476"/>
                  <a:pt x="976602" y="2089635"/>
                  <a:pt x="976602" y="1397727"/>
                </a:cubicBezTo>
                <a:cubicBezTo>
                  <a:pt x="976602" y="894522"/>
                  <a:pt x="769714" y="438954"/>
                  <a:pt x="435220" y="109188"/>
                </a:cubicBezTo>
                <a:lnTo>
                  <a:pt x="313360" y="0"/>
                </a:lnTo>
                <a:close/>
              </a:path>
            </a:pathLst>
          </a:custGeom>
          <a:solidFill>
            <a:srgbClr val="36828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orma libre 8"/>
          <p:cNvSpPr/>
          <p:nvPr/>
        </p:nvSpPr>
        <p:spPr>
          <a:xfrm>
            <a:off x="3571082" y="0"/>
            <a:ext cx="8620918" cy="6858000"/>
          </a:xfrm>
          <a:custGeom>
            <a:avLst/>
            <a:gdLst>
              <a:gd name="connsiteX0" fmla="*/ 313360 w 3334448"/>
              <a:gd name="connsiteY0" fmla="*/ 0 h 3004457"/>
              <a:gd name="connsiteX1" fmla="*/ 3334448 w 3334448"/>
              <a:gd name="connsiteY1" fmla="*/ 0 h 3004457"/>
              <a:gd name="connsiteX2" fmla="*/ 3334448 w 3334448"/>
              <a:gd name="connsiteY2" fmla="*/ 3004457 h 3004457"/>
              <a:gd name="connsiteX3" fmla="*/ 0 w 3334448"/>
              <a:gd name="connsiteY3" fmla="*/ 3004457 h 3004457"/>
              <a:gd name="connsiteX4" fmla="*/ 9262 w 3334448"/>
              <a:gd name="connsiteY4" fmla="*/ 3000058 h 3004457"/>
              <a:gd name="connsiteX5" fmla="*/ 976602 w 3334448"/>
              <a:gd name="connsiteY5" fmla="*/ 1397727 h 3004457"/>
              <a:gd name="connsiteX6" fmla="*/ 435220 w 3334448"/>
              <a:gd name="connsiteY6" fmla="*/ 109188 h 3004457"/>
              <a:gd name="connsiteX7" fmla="*/ 313360 w 3334448"/>
              <a:gd name="connsiteY7" fmla="*/ 0 h 300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4448" h="3004457">
                <a:moveTo>
                  <a:pt x="313360" y="0"/>
                </a:moveTo>
                <a:lnTo>
                  <a:pt x="3334448" y="0"/>
                </a:lnTo>
                <a:lnTo>
                  <a:pt x="3334448" y="3004457"/>
                </a:lnTo>
                <a:lnTo>
                  <a:pt x="0" y="3004457"/>
                </a:lnTo>
                <a:lnTo>
                  <a:pt x="9262" y="3000058"/>
                </a:lnTo>
                <a:cubicBezTo>
                  <a:pt x="585454" y="2691476"/>
                  <a:pt x="976602" y="2089635"/>
                  <a:pt x="976602" y="1397727"/>
                </a:cubicBezTo>
                <a:cubicBezTo>
                  <a:pt x="976602" y="894522"/>
                  <a:pt x="769714" y="438954"/>
                  <a:pt x="435220" y="109188"/>
                </a:cubicBezTo>
                <a:lnTo>
                  <a:pt x="313360" y="0"/>
                </a:lnTo>
                <a:close/>
              </a:path>
            </a:pathLst>
          </a:cu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21"/>
          <p:cNvSpPr txBox="1"/>
          <p:nvPr/>
        </p:nvSpPr>
        <p:spPr>
          <a:xfrm>
            <a:off x="6417882" y="826387"/>
            <a:ext cx="54957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CARTERA DE PROYECTOS SUSCEPTIBLES A FINANCIAMIENTO 2021</a:t>
            </a:r>
          </a:p>
        </p:txBody>
      </p:sp>
      <p:sp>
        <p:nvSpPr>
          <p:cNvPr id="23" name="Elipse 22"/>
          <p:cNvSpPr/>
          <p:nvPr/>
        </p:nvSpPr>
        <p:spPr>
          <a:xfrm>
            <a:off x="7097929" y="4911634"/>
            <a:ext cx="1097280" cy="1045029"/>
          </a:xfrm>
          <a:prstGeom prst="ellipse">
            <a:avLst/>
          </a:prstGeom>
          <a:solidFill>
            <a:srgbClr val="36828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600" b="1" dirty="0"/>
              <a:t>S</a:t>
            </a:r>
          </a:p>
        </p:txBody>
      </p:sp>
      <p:sp>
        <p:nvSpPr>
          <p:cNvPr id="24" name="Elipse 23"/>
          <p:cNvSpPr/>
          <p:nvPr/>
        </p:nvSpPr>
        <p:spPr>
          <a:xfrm>
            <a:off x="8617131" y="4911634"/>
            <a:ext cx="1097280" cy="1045029"/>
          </a:xfrm>
          <a:prstGeom prst="ellipse">
            <a:avLst/>
          </a:prstGeom>
          <a:solidFill>
            <a:srgbClr val="36828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600" b="1" dirty="0"/>
              <a:t>S</a:t>
            </a:r>
          </a:p>
        </p:txBody>
      </p:sp>
      <p:sp>
        <p:nvSpPr>
          <p:cNvPr id="25" name="Elipse 24"/>
          <p:cNvSpPr/>
          <p:nvPr/>
        </p:nvSpPr>
        <p:spPr>
          <a:xfrm>
            <a:off x="10136333" y="4911634"/>
            <a:ext cx="1097280" cy="1045029"/>
          </a:xfrm>
          <a:prstGeom prst="ellipse">
            <a:avLst/>
          </a:prstGeom>
          <a:solidFill>
            <a:srgbClr val="36828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600" dirty="0"/>
              <a:t>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086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280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title"/>
          </p:nvPr>
        </p:nvSpPr>
        <p:spPr>
          <a:xfrm>
            <a:off x="31010" y="923180"/>
            <a:ext cx="3365729" cy="530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b="1" dirty="0" smtClean="0"/>
              <a:t/>
            </a:r>
            <a:br>
              <a:rPr lang="en" b="1" dirty="0" smtClean="0"/>
            </a:br>
            <a:r>
              <a:rPr lang="en" b="1" dirty="0" smtClean="0"/>
              <a:t/>
            </a:r>
            <a:br>
              <a:rPr lang="en" b="1" dirty="0" smtClean="0"/>
            </a:br>
            <a:r>
              <a:rPr lang="en" sz="2800" b="1" dirty="0" smtClean="0"/>
              <a:t>MUNICIPIO DE BENITO JUÁREZ</a:t>
            </a:r>
            <a:endParaRPr sz="28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309474" y="3145246"/>
            <a:ext cx="2808800" cy="2808800"/>
            <a:chOff x="9008754" y="2970334"/>
            <a:chExt cx="2808800" cy="2808800"/>
          </a:xfrm>
        </p:grpSpPr>
        <p:sp>
          <p:nvSpPr>
            <p:cNvPr id="255" name="Google Shape;255;p28"/>
            <p:cNvSpPr/>
            <p:nvPr/>
          </p:nvSpPr>
          <p:spPr>
            <a:xfrm>
              <a:off x="9008754" y="2970334"/>
              <a:ext cx="2808800" cy="2808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600" b="1" kern="0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9193754" y="3155334"/>
              <a:ext cx="2438800" cy="2438800"/>
            </a:xfrm>
            <a:prstGeom prst="donut">
              <a:avLst>
                <a:gd name="adj" fmla="val 11468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7DEA7F4-3B00-4EDA-BDFE-1214B9AAB955}"/>
              </a:ext>
            </a:extLst>
          </p:cNvPr>
          <p:cNvGrpSpPr/>
          <p:nvPr/>
        </p:nvGrpSpPr>
        <p:grpSpPr>
          <a:xfrm>
            <a:off x="113243" y="226947"/>
            <a:ext cx="11956837" cy="1060845"/>
            <a:chOff x="390023" y="331454"/>
            <a:chExt cx="11411954" cy="1060845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83D8C2F-A4AC-4921-AF0F-A960AEAB6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91" y="331454"/>
              <a:ext cx="3363786" cy="1060845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A4C8B44-8EE4-4C74-8C73-5D050B27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23" y="399408"/>
              <a:ext cx="1068397" cy="992891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4403269" y="2731042"/>
            <a:ext cx="6743700" cy="1692275"/>
            <a:chOff x="4063636" y="1307515"/>
            <a:chExt cx="6743700" cy="1692275"/>
          </a:xfrm>
        </p:grpSpPr>
        <p:sp>
          <p:nvSpPr>
            <p:cNvPr id="9" name="Google Shape;345;p32"/>
            <p:cNvSpPr txBox="1">
              <a:spLocks/>
            </p:cNvSpPr>
            <p:nvPr/>
          </p:nvSpPr>
          <p:spPr>
            <a:xfrm>
              <a:off x="4063636" y="1307515"/>
              <a:ext cx="6743700" cy="16922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s-MX" sz="4000" b="1" kern="0" dirty="0" smtClean="0"/>
                <a:t>         $10,000,000.00</a:t>
              </a:r>
              <a:br>
                <a:rPr lang="es-MX" sz="4000" b="1" kern="0" dirty="0" smtClean="0"/>
              </a:br>
              <a:r>
                <a:rPr lang="es-MX" sz="1400" b="1" kern="0" dirty="0"/>
                <a:t>1.-FORTALECIMIENTO Y MODERNIZACIÓN </a:t>
              </a:r>
              <a:r>
                <a:rPr lang="es-MX" sz="1400" b="1" kern="0" dirty="0" smtClean="0"/>
                <a:t>DE LA </a:t>
              </a:r>
            </a:p>
            <a:p>
              <a:pPr defTabSz="1219170">
                <a:buClr>
                  <a:srgbClr val="000000"/>
                </a:buClr>
              </a:pPr>
              <a:r>
                <a:rPr lang="es-MX" sz="1400" b="1" kern="0" dirty="0" smtClean="0"/>
                <a:t>INFRAESTRUCTURA </a:t>
              </a:r>
              <a:r>
                <a:rPr lang="es-MX" sz="1400" b="1" kern="0" dirty="0"/>
                <a:t>DE LA ACADEMIA </a:t>
              </a:r>
              <a:r>
                <a:rPr lang="es-MX" sz="1400" b="1" kern="0" dirty="0" smtClean="0"/>
                <a:t>DE POLICÍA </a:t>
              </a:r>
              <a:r>
                <a:rPr lang="es-MX" sz="1400" b="1" kern="0" dirty="0"/>
                <a:t>(Fase 1)</a:t>
              </a:r>
            </a:p>
          </p:txBody>
        </p:sp>
        <p:grpSp>
          <p:nvGrpSpPr>
            <p:cNvPr id="10" name="Google Shape;352;p32"/>
            <p:cNvGrpSpPr/>
            <p:nvPr/>
          </p:nvGrpSpPr>
          <p:grpSpPr>
            <a:xfrm>
              <a:off x="9556377" y="1811439"/>
              <a:ext cx="891135" cy="684429"/>
              <a:chOff x="568950" y="3686775"/>
              <a:chExt cx="472500" cy="362900"/>
            </a:xfrm>
          </p:grpSpPr>
          <p:sp>
            <p:nvSpPr>
              <p:cNvPr id="11" name="Google Shape;353;p32"/>
              <p:cNvSpPr/>
              <p:nvPr/>
            </p:nvSpPr>
            <p:spPr>
              <a:xfrm>
                <a:off x="568950" y="3686775"/>
                <a:ext cx="472500" cy="362900"/>
              </a:xfrm>
              <a:custGeom>
                <a:avLst/>
                <a:gdLst/>
                <a:ahLst/>
                <a:cxnLst/>
                <a:rect l="l" t="t" r="r" b="b"/>
                <a:pathLst>
                  <a:path w="18900" h="14516" fill="none" extrusionOk="0">
                    <a:moveTo>
                      <a:pt x="18900" y="7989"/>
                    </a:moveTo>
                    <a:lnTo>
                      <a:pt x="18900" y="7989"/>
                    </a:lnTo>
                    <a:lnTo>
                      <a:pt x="18705" y="8111"/>
                    </a:lnTo>
                    <a:lnTo>
                      <a:pt x="18510" y="8184"/>
                    </a:lnTo>
                    <a:lnTo>
                      <a:pt x="18291" y="8232"/>
                    </a:lnTo>
                    <a:lnTo>
                      <a:pt x="18072" y="8232"/>
                    </a:lnTo>
                    <a:lnTo>
                      <a:pt x="17852" y="8184"/>
                    </a:lnTo>
                    <a:lnTo>
                      <a:pt x="17658" y="8111"/>
                    </a:lnTo>
                    <a:lnTo>
                      <a:pt x="17487" y="8013"/>
                    </a:lnTo>
                    <a:lnTo>
                      <a:pt x="17341" y="7891"/>
                    </a:lnTo>
                    <a:lnTo>
                      <a:pt x="17341" y="7891"/>
                    </a:lnTo>
                    <a:lnTo>
                      <a:pt x="17243" y="7745"/>
                    </a:lnTo>
                    <a:lnTo>
                      <a:pt x="17170" y="7575"/>
                    </a:lnTo>
                    <a:lnTo>
                      <a:pt x="17170" y="7404"/>
                    </a:lnTo>
                    <a:lnTo>
                      <a:pt x="17195" y="7234"/>
                    </a:lnTo>
                    <a:lnTo>
                      <a:pt x="17243" y="7088"/>
                    </a:lnTo>
                    <a:lnTo>
                      <a:pt x="17341" y="6942"/>
                    </a:lnTo>
                    <a:lnTo>
                      <a:pt x="17487" y="6844"/>
                    </a:lnTo>
                    <a:lnTo>
                      <a:pt x="17658" y="6795"/>
                    </a:lnTo>
                    <a:lnTo>
                      <a:pt x="17658" y="6795"/>
                    </a:lnTo>
                    <a:lnTo>
                      <a:pt x="17755" y="6771"/>
                    </a:lnTo>
                    <a:lnTo>
                      <a:pt x="17828" y="6771"/>
                    </a:lnTo>
                    <a:lnTo>
                      <a:pt x="17901" y="6795"/>
                    </a:lnTo>
                    <a:lnTo>
                      <a:pt x="17974" y="6820"/>
                    </a:lnTo>
                    <a:lnTo>
                      <a:pt x="18023" y="6869"/>
                    </a:lnTo>
                    <a:lnTo>
                      <a:pt x="18047" y="6917"/>
                    </a:lnTo>
                    <a:lnTo>
                      <a:pt x="18096" y="7063"/>
                    </a:lnTo>
                    <a:lnTo>
                      <a:pt x="18072" y="7210"/>
                    </a:lnTo>
                    <a:lnTo>
                      <a:pt x="18023" y="7356"/>
                    </a:lnTo>
                    <a:lnTo>
                      <a:pt x="17950" y="7477"/>
                    </a:lnTo>
                    <a:lnTo>
                      <a:pt x="17828" y="7599"/>
                    </a:lnTo>
                    <a:lnTo>
                      <a:pt x="17828" y="7599"/>
                    </a:lnTo>
                    <a:lnTo>
                      <a:pt x="17633" y="7697"/>
                    </a:lnTo>
                    <a:lnTo>
                      <a:pt x="17438" y="7770"/>
                    </a:lnTo>
                    <a:lnTo>
                      <a:pt x="17219" y="7794"/>
                    </a:lnTo>
                    <a:lnTo>
                      <a:pt x="17000" y="7794"/>
                    </a:lnTo>
                    <a:lnTo>
                      <a:pt x="17000" y="7794"/>
                    </a:lnTo>
                    <a:lnTo>
                      <a:pt x="16878" y="7794"/>
                    </a:lnTo>
                    <a:lnTo>
                      <a:pt x="16781" y="7770"/>
                    </a:lnTo>
                    <a:lnTo>
                      <a:pt x="16708" y="7745"/>
                    </a:lnTo>
                    <a:lnTo>
                      <a:pt x="16635" y="7697"/>
                    </a:lnTo>
                    <a:lnTo>
                      <a:pt x="16586" y="7648"/>
                    </a:lnTo>
                    <a:lnTo>
                      <a:pt x="16562" y="7550"/>
                    </a:lnTo>
                    <a:lnTo>
                      <a:pt x="16537" y="7331"/>
                    </a:lnTo>
                    <a:lnTo>
                      <a:pt x="16537" y="7331"/>
                    </a:lnTo>
                    <a:lnTo>
                      <a:pt x="16513" y="7015"/>
                    </a:lnTo>
                    <a:lnTo>
                      <a:pt x="16488" y="6698"/>
                    </a:lnTo>
                    <a:lnTo>
                      <a:pt x="16440" y="6381"/>
                    </a:lnTo>
                    <a:lnTo>
                      <a:pt x="16367" y="6065"/>
                    </a:lnTo>
                    <a:lnTo>
                      <a:pt x="16269" y="5748"/>
                    </a:lnTo>
                    <a:lnTo>
                      <a:pt x="16172" y="5456"/>
                    </a:lnTo>
                    <a:lnTo>
                      <a:pt x="16050" y="5164"/>
                    </a:lnTo>
                    <a:lnTo>
                      <a:pt x="15904" y="4871"/>
                    </a:lnTo>
                    <a:lnTo>
                      <a:pt x="15758" y="4604"/>
                    </a:lnTo>
                    <a:lnTo>
                      <a:pt x="15587" y="4311"/>
                    </a:lnTo>
                    <a:lnTo>
                      <a:pt x="15393" y="4068"/>
                    </a:lnTo>
                    <a:lnTo>
                      <a:pt x="15198" y="3800"/>
                    </a:lnTo>
                    <a:lnTo>
                      <a:pt x="14978" y="3556"/>
                    </a:lnTo>
                    <a:lnTo>
                      <a:pt x="14759" y="3313"/>
                    </a:lnTo>
                    <a:lnTo>
                      <a:pt x="14516" y="3094"/>
                    </a:lnTo>
                    <a:lnTo>
                      <a:pt x="14272" y="2874"/>
                    </a:lnTo>
                    <a:lnTo>
                      <a:pt x="14004" y="2655"/>
                    </a:lnTo>
                    <a:lnTo>
                      <a:pt x="13712" y="2460"/>
                    </a:lnTo>
                    <a:lnTo>
                      <a:pt x="13420" y="2265"/>
                    </a:lnTo>
                    <a:lnTo>
                      <a:pt x="13128" y="2095"/>
                    </a:lnTo>
                    <a:lnTo>
                      <a:pt x="12811" y="1924"/>
                    </a:lnTo>
                    <a:lnTo>
                      <a:pt x="12494" y="1778"/>
                    </a:lnTo>
                    <a:lnTo>
                      <a:pt x="12178" y="1632"/>
                    </a:lnTo>
                    <a:lnTo>
                      <a:pt x="11837" y="1510"/>
                    </a:lnTo>
                    <a:lnTo>
                      <a:pt x="11496" y="1389"/>
                    </a:lnTo>
                    <a:lnTo>
                      <a:pt x="11130" y="1291"/>
                    </a:lnTo>
                    <a:lnTo>
                      <a:pt x="10765" y="1218"/>
                    </a:lnTo>
                    <a:lnTo>
                      <a:pt x="10400" y="1145"/>
                    </a:lnTo>
                    <a:lnTo>
                      <a:pt x="10034" y="1096"/>
                    </a:lnTo>
                    <a:lnTo>
                      <a:pt x="9645" y="1048"/>
                    </a:lnTo>
                    <a:lnTo>
                      <a:pt x="9255" y="1023"/>
                    </a:lnTo>
                    <a:lnTo>
                      <a:pt x="8865" y="1023"/>
                    </a:lnTo>
                    <a:lnTo>
                      <a:pt x="8865" y="1023"/>
                    </a:lnTo>
                    <a:lnTo>
                      <a:pt x="8330" y="1023"/>
                    </a:lnTo>
                    <a:lnTo>
                      <a:pt x="7794" y="1072"/>
                    </a:lnTo>
                    <a:lnTo>
                      <a:pt x="7258" y="1145"/>
                    </a:lnTo>
                    <a:lnTo>
                      <a:pt x="6747" y="1267"/>
                    </a:lnTo>
                    <a:lnTo>
                      <a:pt x="6747" y="1267"/>
                    </a:lnTo>
                    <a:lnTo>
                      <a:pt x="6600" y="1048"/>
                    </a:lnTo>
                    <a:lnTo>
                      <a:pt x="6454" y="877"/>
                    </a:lnTo>
                    <a:lnTo>
                      <a:pt x="6284" y="707"/>
                    </a:lnTo>
                    <a:lnTo>
                      <a:pt x="6138" y="561"/>
                    </a:lnTo>
                    <a:lnTo>
                      <a:pt x="5967" y="439"/>
                    </a:lnTo>
                    <a:lnTo>
                      <a:pt x="5821" y="341"/>
                    </a:lnTo>
                    <a:lnTo>
                      <a:pt x="5504" y="195"/>
                    </a:lnTo>
                    <a:lnTo>
                      <a:pt x="5237" y="98"/>
                    </a:lnTo>
                    <a:lnTo>
                      <a:pt x="5017" y="49"/>
                    </a:lnTo>
                    <a:lnTo>
                      <a:pt x="4822" y="0"/>
                    </a:lnTo>
                    <a:lnTo>
                      <a:pt x="4822" y="0"/>
                    </a:lnTo>
                    <a:lnTo>
                      <a:pt x="4725" y="195"/>
                    </a:lnTo>
                    <a:lnTo>
                      <a:pt x="4628" y="390"/>
                    </a:lnTo>
                    <a:lnTo>
                      <a:pt x="4530" y="682"/>
                    </a:lnTo>
                    <a:lnTo>
                      <a:pt x="4433" y="999"/>
                    </a:lnTo>
                    <a:lnTo>
                      <a:pt x="4384" y="1389"/>
                    </a:lnTo>
                    <a:lnTo>
                      <a:pt x="4360" y="1778"/>
                    </a:lnTo>
                    <a:lnTo>
                      <a:pt x="4360" y="1998"/>
                    </a:lnTo>
                    <a:lnTo>
                      <a:pt x="4408" y="2217"/>
                    </a:lnTo>
                    <a:lnTo>
                      <a:pt x="4408" y="2217"/>
                    </a:lnTo>
                    <a:lnTo>
                      <a:pt x="4067" y="2436"/>
                    </a:lnTo>
                    <a:lnTo>
                      <a:pt x="3678" y="2728"/>
                    </a:lnTo>
                    <a:lnTo>
                      <a:pt x="3264" y="3142"/>
                    </a:lnTo>
                    <a:lnTo>
                      <a:pt x="2825" y="3605"/>
                    </a:lnTo>
                    <a:lnTo>
                      <a:pt x="2411" y="4116"/>
                    </a:lnTo>
                    <a:lnTo>
                      <a:pt x="2022" y="4652"/>
                    </a:lnTo>
                    <a:lnTo>
                      <a:pt x="1851" y="4945"/>
                    </a:lnTo>
                    <a:lnTo>
                      <a:pt x="1705" y="5237"/>
                    </a:lnTo>
                    <a:lnTo>
                      <a:pt x="1559" y="5529"/>
                    </a:lnTo>
                    <a:lnTo>
                      <a:pt x="1461" y="5797"/>
                    </a:lnTo>
                    <a:lnTo>
                      <a:pt x="560" y="5797"/>
                    </a:lnTo>
                    <a:lnTo>
                      <a:pt x="560" y="5797"/>
                    </a:lnTo>
                    <a:lnTo>
                      <a:pt x="463" y="5821"/>
                    </a:lnTo>
                    <a:lnTo>
                      <a:pt x="341" y="5846"/>
                    </a:lnTo>
                    <a:lnTo>
                      <a:pt x="244" y="5894"/>
                    </a:lnTo>
                    <a:lnTo>
                      <a:pt x="171" y="5967"/>
                    </a:lnTo>
                    <a:lnTo>
                      <a:pt x="98" y="6040"/>
                    </a:lnTo>
                    <a:lnTo>
                      <a:pt x="49" y="6138"/>
                    </a:lnTo>
                    <a:lnTo>
                      <a:pt x="25" y="6260"/>
                    </a:lnTo>
                    <a:lnTo>
                      <a:pt x="0" y="6357"/>
                    </a:lnTo>
                    <a:lnTo>
                      <a:pt x="0" y="8598"/>
                    </a:lnTo>
                    <a:lnTo>
                      <a:pt x="0" y="8598"/>
                    </a:lnTo>
                    <a:lnTo>
                      <a:pt x="25" y="8720"/>
                    </a:lnTo>
                    <a:lnTo>
                      <a:pt x="49" y="8817"/>
                    </a:lnTo>
                    <a:lnTo>
                      <a:pt x="98" y="8914"/>
                    </a:lnTo>
                    <a:lnTo>
                      <a:pt x="171" y="8987"/>
                    </a:lnTo>
                    <a:lnTo>
                      <a:pt x="244" y="9060"/>
                    </a:lnTo>
                    <a:lnTo>
                      <a:pt x="341" y="9109"/>
                    </a:lnTo>
                    <a:lnTo>
                      <a:pt x="463" y="9158"/>
                    </a:lnTo>
                    <a:lnTo>
                      <a:pt x="560" y="9158"/>
                    </a:lnTo>
                    <a:lnTo>
                      <a:pt x="1510" y="9158"/>
                    </a:lnTo>
                    <a:lnTo>
                      <a:pt x="1510" y="9158"/>
                    </a:lnTo>
                    <a:lnTo>
                      <a:pt x="1583" y="9353"/>
                    </a:lnTo>
                    <a:lnTo>
                      <a:pt x="1681" y="9572"/>
                    </a:lnTo>
                    <a:lnTo>
                      <a:pt x="1924" y="9986"/>
                    </a:lnTo>
                    <a:lnTo>
                      <a:pt x="2216" y="10376"/>
                    </a:lnTo>
                    <a:lnTo>
                      <a:pt x="2582" y="10765"/>
                    </a:lnTo>
                    <a:lnTo>
                      <a:pt x="2972" y="11131"/>
                    </a:lnTo>
                    <a:lnTo>
                      <a:pt x="3410" y="11472"/>
                    </a:lnTo>
                    <a:lnTo>
                      <a:pt x="3897" y="11788"/>
                    </a:lnTo>
                    <a:lnTo>
                      <a:pt x="4408" y="12032"/>
                    </a:lnTo>
                    <a:lnTo>
                      <a:pt x="4408" y="14516"/>
                    </a:lnTo>
                    <a:lnTo>
                      <a:pt x="5090" y="14516"/>
                    </a:lnTo>
                    <a:lnTo>
                      <a:pt x="6308" y="12860"/>
                    </a:lnTo>
                    <a:lnTo>
                      <a:pt x="6308" y="12860"/>
                    </a:lnTo>
                    <a:lnTo>
                      <a:pt x="6917" y="13030"/>
                    </a:lnTo>
                    <a:lnTo>
                      <a:pt x="7550" y="13128"/>
                    </a:lnTo>
                    <a:lnTo>
                      <a:pt x="8208" y="13201"/>
                    </a:lnTo>
                    <a:lnTo>
                      <a:pt x="8865" y="13225"/>
                    </a:lnTo>
                    <a:lnTo>
                      <a:pt x="8865" y="13225"/>
                    </a:lnTo>
                    <a:lnTo>
                      <a:pt x="9523" y="13201"/>
                    </a:lnTo>
                    <a:lnTo>
                      <a:pt x="10181" y="13128"/>
                    </a:lnTo>
                    <a:lnTo>
                      <a:pt x="10814" y="13030"/>
                    </a:lnTo>
                    <a:lnTo>
                      <a:pt x="11423" y="12860"/>
                    </a:lnTo>
                    <a:lnTo>
                      <a:pt x="12592" y="14516"/>
                    </a:lnTo>
                    <a:lnTo>
                      <a:pt x="13347" y="14516"/>
                    </a:lnTo>
                    <a:lnTo>
                      <a:pt x="13347" y="12032"/>
                    </a:lnTo>
                    <a:lnTo>
                      <a:pt x="13347" y="12032"/>
                    </a:lnTo>
                    <a:lnTo>
                      <a:pt x="13688" y="11886"/>
                    </a:lnTo>
                    <a:lnTo>
                      <a:pt x="14004" y="11715"/>
                    </a:lnTo>
                    <a:lnTo>
                      <a:pt x="14297" y="11545"/>
                    </a:lnTo>
                    <a:lnTo>
                      <a:pt x="14589" y="11350"/>
                    </a:lnTo>
                    <a:lnTo>
                      <a:pt x="14857" y="11131"/>
                    </a:lnTo>
                    <a:lnTo>
                      <a:pt x="15100" y="10911"/>
                    </a:lnTo>
                    <a:lnTo>
                      <a:pt x="15344" y="10668"/>
                    </a:lnTo>
                    <a:lnTo>
                      <a:pt x="15563" y="10400"/>
                    </a:lnTo>
                    <a:lnTo>
                      <a:pt x="15733" y="10132"/>
                    </a:lnTo>
                    <a:lnTo>
                      <a:pt x="15904" y="9864"/>
                    </a:lnTo>
                    <a:lnTo>
                      <a:pt x="16074" y="9572"/>
                    </a:lnTo>
                    <a:lnTo>
                      <a:pt x="16196" y="9255"/>
                    </a:lnTo>
                    <a:lnTo>
                      <a:pt x="16318" y="8939"/>
                    </a:lnTo>
                    <a:lnTo>
                      <a:pt x="16391" y="8598"/>
                    </a:lnTo>
                    <a:lnTo>
                      <a:pt x="16464" y="8257"/>
                    </a:lnTo>
                    <a:lnTo>
                      <a:pt x="16513" y="7916"/>
                    </a:lnTo>
                    <a:lnTo>
                      <a:pt x="16513" y="7916"/>
                    </a:lnTo>
                    <a:lnTo>
                      <a:pt x="16513" y="7599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354;p32"/>
              <p:cNvSpPr/>
              <p:nvPr/>
            </p:nvSpPr>
            <p:spPr>
              <a:xfrm>
                <a:off x="645650" y="3820725"/>
                <a:ext cx="3412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65" fill="none" extrusionOk="0">
                    <a:moveTo>
                      <a:pt x="683" y="1364"/>
                    </a:moveTo>
                    <a:lnTo>
                      <a:pt x="683" y="1364"/>
                    </a:lnTo>
                    <a:lnTo>
                      <a:pt x="537" y="1340"/>
                    </a:lnTo>
                    <a:lnTo>
                      <a:pt x="415" y="1316"/>
                    </a:lnTo>
                    <a:lnTo>
                      <a:pt x="293" y="1243"/>
                    </a:lnTo>
                    <a:lnTo>
                      <a:pt x="196" y="1170"/>
                    </a:lnTo>
                    <a:lnTo>
                      <a:pt x="123" y="1072"/>
                    </a:lnTo>
                    <a:lnTo>
                      <a:pt x="50" y="950"/>
                    </a:lnTo>
                    <a:lnTo>
                      <a:pt x="25" y="829"/>
                    </a:lnTo>
                    <a:lnTo>
                      <a:pt x="1" y="682"/>
                    </a:lnTo>
                    <a:lnTo>
                      <a:pt x="1" y="682"/>
                    </a:lnTo>
                    <a:lnTo>
                      <a:pt x="25" y="536"/>
                    </a:lnTo>
                    <a:lnTo>
                      <a:pt x="50" y="415"/>
                    </a:lnTo>
                    <a:lnTo>
                      <a:pt x="123" y="317"/>
                    </a:lnTo>
                    <a:lnTo>
                      <a:pt x="196" y="195"/>
                    </a:lnTo>
                    <a:lnTo>
                      <a:pt x="293" y="122"/>
                    </a:lnTo>
                    <a:lnTo>
                      <a:pt x="415" y="74"/>
                    </a:lnTo>
                    <a:lnTo>
                      <a:pt x="537" y="25"/>
                    </a:lnTo>
                    <a:lnTo>
                      <a:pt x="683" y="1"/>
                    </a:lnTo>
                    <a:lnTo>
                      <a:pt x="683" y="1"/>
                    </a:lnTo>
                    <a:lnTo>
                      <a:pt x="805" y="25"/>
                    </a:lnTo>
                    <a:lnTo>
                      <a:pt x="951" y="74"/>
                    </a:lnTo>
                    <a:lnTo>
                      <a:pt x="1048" y="122"/>
                    </a:lnTo>
                    <a:lnTo>
                      <a:pt x="1170" y="195"/>
                    </a:lnTo>
                    <a:lnTo>
                      <a:pt x="1243" y="317"/>
                    </a:lnTo>
                    <a:lnTo>
                      <a:pt x="1292" y="415"/>
                    </a:lnTo>
                    <a:lnTo>
                      <a:pt x="1340" y="536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40" y="829"/>
                    </a:lnTo>
                    <a:lnTo>
                      <a:pt x="1292" y="950"/>
                    </a:lnTo>
                    <a:lnTo>
                      <a:pt x="1243" y="1072"/>
                    </a:lnTo>
                    <a:lnTo>
                      <a:pt x="1170" y="1170"/>
                    </a:lnTo>
                    <a:lnTo>
                      <a:pt x="1048" y="1243"/>
                    </a:lnTo>
                    <a:lnTo>
                      <a:pt x="951" y="1316"/>
                    </a:lnTo>
                    <a:lnTo>
                      <a:pt x="805" y="1340"/>
                    </a:lnTo>
                    <a:lnTo>
                      <a:pt x="683" y="1364"/>
                    </a:lnTo>
                    <a:lnTo>
                      <a:pt x="683" y="1364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355;p32"/>
              <p:cNvSpPr/>
              <p:nvPr/>
            </p:nvSpPr>
            <p:spPr>
              <a:xfrm>
                <a:off x="747950" y="3753750"/>
                <a:ext cx="852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488" fill="none" extrusionOk="0">
                    <a:moveTo>
                      <a:pt x="3410" y="488"/>
                    </a:moveTo>
                    <a:lnTo>
                      <a:pt x="3410" y="488"/>
                    </a:lnTo>
                    <a:lnTo>
                      <a:pt x="3215" y="366"/>
                    </a:lnTo>
                    <a:lnTo>
                      <a:pt x="3021" y="268"/>
                    </a:lnTo>
                    <a:lnTo>
                      <a:pt x="2826" y="195"/>
                    </a:lnTo>
                    <a:lnTo>
                      <a:pt x="2607" y="122"/>
                    </a:lnTo>
                    <a:lnTo>
                      <a:pt x="2387" y="74"/>
                    </a:lnTo>
                    <a:lnTo>
                      <a:pt x="2168" y="25"/>
                    </a:lnTo>
                    <a:lnTo>
                      <a:pt x="1925" y="0"/>
                    </a:lnTo>
                    <a:lnTo>
                      <a:pt x="1705" y="0"/>
                    </a:lnTo>
                    <a:lnTo>
                      <a:pt x="1462" y="0"/>
                    </a:lnTo>
                    <a:lnTo>
                      <a:pt x="1243" y="25"/>
                    </a:lnTo>
                    <a:lnTo>
                      <a:pt x="1023" y="74"/>
                    </a:lnTo>
                    <a:lnTo>
                      <a:pt x="804" y="122"/>
                    </a:lnTo>
                    <a:lnTo>
                      <a:pt x="585" y="195"/>
                    </a:lnTo>
                    <a:lnTo>
                      <a:pt x="366" y="268"/>
                    </a:lnTo>
                    <a:lnTo>
                      <a:pt x="171" y="366"/>
                    </a:lnTo>
                    <a:lnTo>
                      <a:pt x="1" y="488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57" y="3944004"/>
            <a:ext cx="1370233" cy="12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70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280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title"/>
          </p:nvPr>
        </p:nvSpPr>
        <p:spPr>
          <a:xfrm>
            <a:off x="31010" y="923180"/>
            <a:ext cx="3365729" cy="530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b="1" dirty="0" smtClean="0"/>
              <a:t/>
            </a:r>
            <a:br>
              <a:rPr lang="en" b="1" dirty="0" smtClean="0"/>
            </a:br>
            <a:r>
              <a:rPr lang="en" b="1" dirty="0" smtClean="0"/>
              <a:t/>
            </a:r>
            <a:br>
              <a:rPr lang="en" b="1" dirty="0" smtClean="0"/>
            </a:br>
            <a:r>
              <a:rPr lang="en" sz="2800" b="1" dirty="0" smtClean="0"/>
              <a:t>MUNICIPIO DE COZUMEL</a:t>
            </a:r>
            <a:endParaRPr sz="28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309474" y="3145246"/>
            <a:ext cx="2808800" cy="2808800"/>
            <a:chOff x="9008754" y="2970334"/>
            <a:chExt cx="2808800" cy="2808800"/>
          </a:xfrm>
        </p:grpSpPr>
        <p:sp>
          <p:nvSpPr>
            <p:cNvPr id="255" name="Google Shape;255;p28"/>
            <p:cNvSpPr/>
            <p:nvPr/>
          </p:nvSpPr>
          <p:spPr>
            <a:xfrm>
              <a:off x="9008754" y="2970334"/>
              <a:ext cx="2808800" cy="2808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600" b="1" kern="0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9193754" y="3155334"/>
              <a:ext cx="2438800" cy="2438800"/>
            </a:xfrm>
            <a:prstGeom prst="donut">
              <a:avLst>
                <a:gd name="adj" fmla="val 11468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7DEA7F4-3B00-4EDA-BDFE-1214B9AAB955}"/>
              </a:ext>
            </a:extLst>
          </p:cNvPr>
          <p:cNvGrpSpPr/>
          <p:nvPr/>
        </p:nvGrpSpPr>
        <p:grpSpPr>
          <a:xfrm>
            <a:off x="113243" y="226947"/>
            <a:ext cx="11956837" cy="1060845"/>
            <a:chOff x="390023" y="331454"/>
            <a:chExt cx="11411954" cy="1060845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83D8C2F-A4AC-4921-AF0F-A960AEAB6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91" y="331454"/>
              <a:ext cx="3363786" cy="1060845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A4C8B44-8EE4-4C74-8C73-5D050B27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23" y="399408"/>
              <a:ext cx="1068397" cy="992891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4377143" y="1441272"/>
            <a:ext cx="6743700" cy="1692275"/>
            <a:chOff x="4063636" y="1307515"/>
            <a:chExt cx="6743700" cy="1692275"/>
          </a:xfrm>
        </p:grpSpPr>
        <p:sp>
          <p:nvSpPr>
            <p:cNvPr id="9" name="Google Shape;345;p32"/>
            <p:cNvSpPr txBox="1">
              <a:spLocks/>
            </p:cNvSpPr>
            <p:nvPr/>
          </p:nvSpPr>
          <p:spPr>
            <a:xfrm>
              <a:off x="4063636" y="1307515"/>
              <a:ext cx="6743700" cy="16922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s-MX" sz="4000" b="1" kern="0" dirty="0"/>
                <a:t>         $</a:t>
              </a:r>
              <a:r>
                <a:rPr lang="es-MX" sz="4000" b="1" kern="0" dirty="0" smtClean="0"/>
                <a:t>3,000,000.00</a:t>
              </a:r>
              <a:br>
                <a:rPr lang="es-MX" sz="4000" b="1" kern="0" dirty="0" smtClean="0"/>
              </a:br>
              <a:r>
                <a:rPr lang="es-MX" sz="1400" b="1" kern="0" dirty="0"/>
                <a:t>1.-PROFESIONALIZACIÓN, CERTIFICACIÓN Y </a:t>
              </a:r>
              <a:r>
                <a:rPr lang="es-MX" sz="1400" b="1" kern="0" dirty="0" smtClean="0"/>
                <a:t>CAPACITACIÓN</a:t>
              </a:r>
            </a:p>
            <a:p>
              <a:pPr defTabSz="1219170">
                <a:buClr>
                  <a:srgbClr val="000000"/>
                </a:buClr>
              </a:pPr>
              <a:r>
                <a:rPr lang="es-MX" sz="1400" b="1" kern="0" dirty="0" smtClean="0"/>
                <a:t> DE </a:t>
              </a:r>
              <a:r>
                <a:rPr lang="es-MX" sz="1400" b="1" kern="0" dirty="0"/>
                <a:t>LOS ELEMENTOS </a:t>
              </a:r>
              <a:r>
                <a:rPr lang="es-MX" sz="1400" b="1" kern="0" dirty="0" smtClean="0"/>
                <a:t>POLICIALES DE </a:t>
              </a:r>
              <a:r>
                <a:rPr lang="es-MX" sz="1400" b="1" kern="0" dirty="0"/>
                <a:t>SEGURIDAD PÚBLICA </a:t>
              </a:r>
            </a:p>
          </p:txBody>
        </p:sp>
        <p:grpSp>
          <p:nvGrpSpPr>
            <p:cNvPr id="10" name="Google Shape;352;p32"/>
            <p:cNvGrpSpPr/>
            <p:nvPr/>
          </p:nvGrpSpPr>
          <p:grpSpPr>
            <a:xfrm>
              <a:off x="9556377" y="1811439"/>
              <a:ext cx="891135" cy="684429"/>
              <a:chOff x="568950" y="3686775"/>
              <a:chExt cx="472500" cy="362900"/>
            </a:xfrm>
          </p:grpSpPr>
          <p:sp>
            <p:nvSpPr>
              <p:cNvPr id="11" name="Google Shape;353;p32"/>
              <p:cNvSpPr/>
              <p:nvPr/>
            </p:nvSpPr>
            <p:spPr>
              <a:xfrm>
                <a:off x="568950" y="3686775"/>
                <a:ext cx="472500" cy="362900"/>
              </a:xfrm>
              <a:custGeom>
                <a:avLst/>
                <a:gdLst/>
                <a:ahLst/>
                <a:cxnLst/>
                <a:rect l="l" t="t" r="r" b="b"/>
                <a:pathLst>
                  <a:path w="18900" h="14516" fill="none" extrusionOk="0">
                    <a:moveTo>
                      <a:pt x="18900" y="7989"/>
                    </a:moveTo>
                    <a:lnTo>
                      <a:pt x="18900" y="7989"/>
                    </a:lnTo>
                    <a:lnTo>
                      <a:pt x="18705" y="8111"/>
                    </a:lnTo>
                    <a:lnTo>
                      <a:pt x="18510" y="8184"/>
                    </a:lnTo>
                    <a:lnTo>
                      <a:pt x="18291" y="8232"/>
                    </a:lnTo>
                    <a:lnTo>
                      <a:pt x="18072" y="8232"/>
                    </a:lnTo>
                    <a:lnTo>
                      <a:pt x="17852" y="8184"/>
                    </a:lnTo>
                    <a:lnTo>
                      <a:pt x="17658" y="8111"/>
                    </a:lnTo>
                    <a:lnTo>
                      <a:pt x="17487" y="8013"/>
                    </a:lnTo>
                    <a:lnTo>
                      <a:pt x="17341" y="7891"/>
                    </a:lnTo>
                    <a:lnTo>
                      <a:pt x="17341" y="7891"/>
                    </a:lnTo>
                    <a:lnTo>
                      <a:pt x="17243" y="7745"/>
                    </a:lnTo>
                    <a:lnTo>
                      <a:pt x="17170" y="7575"/>
                    </a:lnTo>
                    <a:lnTo>
                      <a:pt x="17170" y="7404"/>
                    </a:lnTo>
                    <a:lnTo>
                      <a:pt x="17195" y="7234"/>
                    </a:lnTo>
                    <a:lnTo>
                      <a:pt x="17243" y="7088"/>
                    </a:lnTo>
                    <a:lnTo>
                      <a:pt x="17341" y="6942"/>
                    </a:lnTo>
                    <a:lnTo>
                      <a:pt x="17487" y="6844"/>
                    </a:lnTo>
                    <a:lnTo>
                      <a:pt x="17658" y="6795"/>
                    </a:lnTo>
                    <a:lnTo>
                      <a:pt x="17658" y="6795"/>
                    </a:lnTo>
                    <a:lnTo>
                      <a:pt x="17755" y="6771"/>
                    </a:lnTo>
                    <a:lnTo>
                      <a:pt x="17828" y="6771"/>
                    </a:lnTo>
                    <a:lnTo>
                      <a:pt x="17901" y="6795"/>
                    </a:lnTo>
                    <a:lnTo>
                      <a:pt x="17974" y="6820"/>
                    </a:lnTo>
                    <a:lnTo>
                      <a:pt x="18023" y="6869"/>
                    </a:lnTo>
                    <a:lnTo>
                      <a:pt x="18047" y="6917"/>
                    </a:lnTo>
                    <a:lnTo>
                      <a:pt x="18096" y="7063"/>
                    </a:lnTo>
                    <a:lnTo>
                      <a:pt x="18072" y="7210"/>
                    </a:lnTo>
                    <a:lnTo>
                      <a:pt x="18023" y="7356"/>
                    </a:lnTo>
                    <a:lnTo>
                      <a:pt x="17950" y="7477"/>
                    </a:lnTo>
                    <a:lnTo>
                      <a:pt x="17828" y="7599"/>
                    </a:lnTo>
                    <a:lnTo>
                      <a:pt x="17828" y="7599"/>
                    </a:lnTo>
                    <a:lnTo>
                      <a:pt x="17633" y="7697"/>
                    </a:lnTo>
                    <a:lnTo>
                      <a:pt x="17438" y="7770"/>
                    </a:lnTo>
                    <a:lnTo>
                      <a:pt x="17219" y="7794"/>
                    </a:lnTo>
                    <a:lnTo>
                      <a:pt x="17000" y="7794"/>
                    </a:lnTo>
                    <a:lnTo>
                      <a:pt x="17000" y="7794"/>
                    </a:lnTo>
                    <a:lnTo>
                      <a:pt x="16878" y="7794"/>
                    </a:lnTo>
                    <a:lnTo>
                      <a:pt x="16781" y="7770"/>
                    </a:lnTo>
                    <a:lnTo>
                      <a:pt x="16708" y="7745"/>
                    </a:lnTo>
                    <a:lnTo>
                      <a:pt x="16635" y="7697"/>
                    </a:lnTo>
                    <a:lnTo>
                      <a:pt x="16586" y="7648"/>
                    </a:lnTo>
                    <a:lnTo>
                      <a:pt x="16562" y="7550"/>
                    </a:lnTo>
                    <a:lnTo>
                      <a:pt x="16537" y="7331"/>
                    </a:lnTo>
                    <a:lnTo>
                      <a:pt x="16537" y="7331"/>
                    </a:lnTo>
                    <a:lnTo>
                      <a:pt x="16513" y="7015"/>
                    </a:lnTo>
                    <a:lnTo>
                      <a:pt x="16488" y="6698"/>
                    </a:lnTo>
                    <a:lnTo>
                      <a:pt x="16440" y="6381"/>
                    </a:lnTo>
                    <a:lnTo>
                      <a:pt x="16367" y="6065"/>
                    </a:lnTo>
                    <a:lnTo>
                      <a:pt x="16269" y="5748"/>
                    </a:lnTo>
                    <a:lnTo>
                      <a:pt x="16172" y="5456"/>
                    </a:lnTo>
                    <a:lnTo>
                      <a:pt x="16050" y="5164"/>
                    </a:lnTo>
                    <a:lnTo>
                      <a:pt x="15904" y="4871"/>
                    </a:lnTo>
                    <a:lnTo>
                      <a:pt x="15758" y="4604"/>
                    </a:lnTo>
                    <a:lnTo>
                      <a:pt x="15587" y="4311"/>
                    </a:lnTo>
                    <a:lnTo>
                      <a:pt x="15393" y="4068"/>
                    </a:lnTo>
                    <a:lnTo>
                      <a:pt x="15198" y="3800"/>
                    </a:lnTo>
                    <a:lnTo>
                      <a:pt x="14978" y="3556"/>
                    </a:lnTo>
                    <a:lnTo>
                      <a:pt x="14759" y="3313"/>
                    </a:lnTo>
                    <a:lnTo>
                      <a:pt x="14516" y="3094"/>
                    </a:lnTo>
                    <a:lnTo>
                      <a:pt x="14272" y="2874"/>
                    </a:lnTo>
                    <a:lnTo>
                      <a:pt x="14004" y="2655"/>
                    </a:lnTo>
                    <a:lnTo>
                      <a:pt x="13712" y="2460"/>
                    </a:lnTo>
                    <a:lnTo>
                      <a:pt x="13420" y="2265"/>
                    </a:lnTo>
                    <a:lnTo>
                      <a:pt x="13128" y="2095"/>
                    </a:lnTo>
                    <a:lnTo>
                      <a:pt x="12811" y="1924"/>
                    </a:lnTo>
                    <a:lnTo>
                      <a:pt x="12494" y="1778"/>
                    </a:lnTo>
                    <a:lnTo>
                      <a:pt x="12178" y="1632"/>
                    </a:lnTo>
                    <a:lnTo>
                      <a:pt x="11837" y="1510"/>
                    </a:lnTo>
                    <a:lnTo>
                      <a:pt x="11496" y="1389"/>
                    </a:lnTo>
                    <a:lnTo>
                      <a:pt x="11130" y="1291"/>
                    </a:lnTo>
                    <a:lnTo>
                      <a:pt x="10765" y="1218"/>
                    </a:lnTo>
                    <a:lnTo>
                      <a:pt x="10400" y="1145"/>
                    </a:lnTo>
                    <a:lnTo>
                      <a:pt x="10034" y="1096"/>
                    </a:lnTo>
                    <a:lnTo>
                      <a:pt x="9645" y="1048"/>
                    </a:lnTo>
                    <a:lnTo>
                      <a:pt x="9255" y="1023"/>
                    </a:lnTo>
                    <a:lnTo>
                      <a:pt x="8865" y="1023"/>
                    </a:lnTo>
                    <a:lnTo>
                      <a:pt x="8865" y="1023"/>
                    </a:lnTo>
                    <a:lnTo>
                      <a:pt x="8330" y="1023"/>
                    </a:lnTo>
                    <a:lnTo>
                      <a:pt x="7794" y="1072"/>
                    </a:lnTo>
                    <a:lnTo>
                      <a:pt x="7258" y="1145"/>
                    </a:lnTo>
                    <a:lnTo>
                      <a:pt x="6747" y="1267"/>
                    </a:lnTo>
                    <a:lnTo>
                      <a:pt x="6747" y="1267"/>
                    </a:lnTo>
                    <a:lnTo>
                      <a:pt x="6600" y="1048"/>
                    </a:lnTo>
                    <a:lnTo>
                      <a:pt x="6454" y="877"/>
                    </a:lnTo>
                    <a:lnTo>
                      <a:pt x="6284" y="707"/>
                    </a:lnTo>
                    <a:lnTo>
                      <a:pt x="6138" y="561"/>
                    </a:lnTo>
                    <a:lnTo>
                      <a:pt x="5967" y="439"/>
                    </a:lnTo>
                    <a:lnTo>
                      <a:pt x="5821" y="341"/>
                    </a:lnTo>
                    <a:lnTo>
                      <a:pt x="5504" y="195"/>
                    </a:lnTo>
                    <a:lnTo>
                      <a:pt x="5237" y="98"/>
                    </a:lnTo>
                    <a:lnTo>
                      <a:pt x="5017" y="49"/>
                    </a:lnTo>
                    <a:lnTo>
                      <a:pt x="4822" y="0"/>
                    </a:lnTo>
                    <a:lnTo>
                      <a:pt x="4822" y="0"/>
                    </a:lnTo>
                    <a:lnTo>
                      <a:pt x="4725" y="195"/>
                    </a:lnTo>
                    <a:lnTo>
                      <a:pt x="4628" y="390"/>
                    </a:lnTo>
                    <a:lnTo>
                      <a:pt x="4530" y="682"/>
                    </a:lnTo>
                    <a:lnTo>
                      <a:pt x="4433" y="999"/>
                    </a:lnTo>
                    <a:lnTo>
                      <a:pt x="4384" y="1389"/>
                    </a:lnTo>
                    <a:lnTo>
                      <a:pt x="4360" y="1778"/>
                    </a:lnTo>
                    <a:lnTo>
                      <a:pt x="4360" y="1998"/>
                    </a:lnTo>
                    <a:lnTo>
                      <a:pt x="4408" y="2217"/>
                    </a:lnTo>
                    <a:lnTo>
                      <a:pt x="4408" y="2217"/>
                    </a:lnTo>
                    <a:lnTo>
                      <a:pt x="4067" y="2436"/>
                    </a:lnTo>
                    <a:lnTo>
                      <a:pt x="3678" y="2728"/>
                    </a:lnTo>
                    <a:lnTo>
                      <a:pt x="3264" y="3142"/>
                    </a:lnTo>
                    <a:lnTo>
                      <a:pt x="2825" y="3605"/>
                    </a:lnTo>
                    <a:lnTo>
                      <a:pt x="2411" y="4116"/>
                    </a:lnTo>
                    <a:lnTo>
                      <a:pt x="2022" y="4652"/>
                    </a:lnTo>
                    <a:lnTo>
                      <a:pt x="1851" y="4945"/>
                    </a:lnTo>
                    <a:lnTo>
                      <a:pt x="1705" y="5237"/>
                    </a:lnTo>
                    <a:lnTo>
                      <a:pt x="1559" y="5529"/>
                    </a:lnTo>
                    <a:lnTo>
                      <a:pt x="1461" y="5797"/>
                    </a:lnTo>
                    <a:lnTo>
                      <a:pt x="560" y="5797"/>
                    </a:lnTo>
                    <a:lnTo>
                      <a:pt x="560" y="5797"/>
                    </a:lnTo>
                    <a:lnTo>
                      <a:pt x="463" y="5821"/>
                    </a:lnTo>
                    <a:lnTo>
                      <a:pt x="341" y="5846"/>
                    </a:lnTo>
                    <a:lnTo>
                      <a:pt x="244" y="5894"/>
                    </a:lnTo>
                    <a:lnTo>
                      <a:pt x="171" y="5967"/>
                    </a:lnTo>
                    <a:lnTo>
                      <a:pt x="98" y="6040"/>
                    </a:lnTo>
                    <a:lnTo>
                      <a:pt x="49" y="6138"/>
                    </a:lnTo>
                    <a:lnTo>
                      <a:pt x="25" y="6260"/>
                    </a:lnTo>
                    <a:lnTo>
                      <a:pt x="0" y="6357"/>
                    </a:lnTo>
                    <a:lnTo>
                      <a:pt x="0" y="8598"/>
                    </a:lnTo>
                    <a:lnTo>
                      <a:pt x="0" y="8598"/>
                    </a:lnTo>
                    <a:lnTo>
                      <a:pt x="25" y="8720"/>
                    </a:lnTo>
                    <a:lnTo>
                      <a:pt x="49" y="8817"/>
                    </a:lnTo>
                    <a:lnTo>
                      <a:pt x="98" y="8914"/>
                    </a:lnTo>
                    <a:lnTo>
                      <a:pt x="171" y="8987"/>
                    </a:lnTo>
                    <a:lnTo>
                      <a:pt x="244" y="9060"/>
                    </a:lnTo>
                    <a:lnTo>
                      <a:pt x="341" y="9109"/>
                    </a:lnTo>
                    <a:lnTo>
                      <a:pt x="463" y="9158"/>
                    </a:lnTo>
                    <a:lnTo>
                      <a:pt x="560" y="9158"/>
                    </a:lnTo>
                    <a:lnTo>
                      <a:pt x="1510" y="9158"/>
                    </a:lnTo>
                    <a:lnTo>
                      <a:pt x="1510" y="9158"/>
                    </a:lnTo>
                    <a:lnTo>
                      <a:pt x="1583" y="9353"/>
                    </a:lnTo>
                    <a:lnTo>
                      <a:pt x="1681" y="9572"/>
                    </a:lnTo>
                    <a:lnTo>
                      <a:pt x="1924" y="9986"/>
                    </a:lnTo>
                    <a:lnTo>
                      <a:pt x="2216" y="10376"/>
                    </a:lnTo>
                    <a:lnTo>
                      <a:pt x="2582" y="10765"/>
                    </a:lnTo>
                    <a:lnTo>
                      <a:pt x="2972" y="11131"/>
                    </a:lnTo>
                    <a:lnTo>
                      <a:pt x="3410" y="11472"/>
                    </a:lnTo>
                    <a:lnTo>
                      <a:pt x="3897" y="11788"/>
                    </a:lnTo>
                    <a:lnTo>
                      <a:pt x="4408" y="12032"/>
                    </a:lnTo>
                    <a:lnTo>
                      <a:pt x="4408" y="14516"/>
                    </a:lnTo>
                    <a:lnTo>
                      <a:pt x="5090" y="14516"/>
                    </a:lnTo>
                    <a:lnTo>
                      <a:pt x="6308" y="12860"/>
                    </a:lnTo>
                    <a:lnTo>
                      <a:pt x="6308" y="12860"/>
                    </a:lnTo>
                    <a:lnTo>
                      <a:pt x="6917" y="13030"/>
                    </a:lnTo>
                    <a:lnTo>
                      <a:pt x="7550" y="13128"/>
                    </a:lnTo>
                    <a:lnTo>
                      <a:pt x="8208" y="13201"/>
                    </a:lnTo>
                    <a:lnTo>
                      <a:pt x="8865" y="13225"/>
                    </a:lnTo>
                    <a:lnTo>
                      <a:pt x="8865" y="13225"/>
                    </a:lnTo>
                    <a:lnTo>
                      <a:pt x="9523" y="13201"/>
                    </a:lnTo>
                    <a:lnTo>
                      <a:pt x="10181" y="13128"/>
                    </a:lnTo>
                    <a:lnTo>
                      <a:pt x="10814" y="13030"/>
                    </a:lnTo>
                    <a:lnTo>
                      <a:pt x="11423" y="12860"/>
                    </a:lnTo>
                    <a:lnTo>
                      <a:pt x="12592" y="14516"/>
                    </a:lnTo>
                    <a:lnTo>
                      <a:pt x="13347" y="14516"/>
                    </a:lnTo>
                    <a:lnTo>
                      <a:pt x="13347" y="12032"/>
                    </a:lnTo>
                    <a:lnTo>
                      <a:pt x="13347" y="12032"/>
                    </a:lnTo>
                    <a:lnTo>
                      <a:pt x="13688" y="11886"/>
                    </a:lnTo>
                    <a:lnTo>
                      <a:pt x="14004" y="11715"/>
                    </a:lnTo>
                    <a:lnTo>
                      <a:pt x="14297" y="11545"/>
                    </a:lnTo>
                    <a:lnTo>
                      <a:pt x="14589" y="11350"/>
                    </a:lnTo>
                    <a:lnTo>
                      <a:pt x="14857" y="11131"/>
                    </a:lnTo>
                    <a:lnTo>
                      <a:pt x="15100" y="10911"/>
                    </a:lnTo>
                    <a:lnTo>
                      <a:pt x="15344" y="10668"/>
                    </a:lnTo>
                    <a:lnTo>
                      <a:pt x="15563" y="10400"/>
                    </a:lnTo>
                    <a:lnTo>
                      <a:pt x="15733" y="10132"/>
                    </a:lnTo>
                    <a:lnTo>
                      <a:pt x="15904" y="9864"/>
                    </a:lnTo>
                    <a:lnTo>
                      <a:pt x="16074" y="9572"/>
                    </a:lnTo>
                    <a:lnTo>
                      <a:pt x="16196" y="9255"/>
                    </a:lnTo>
                    <a:lnTo>
                      <a:pt x="16318" y="8939"/>
                    </a:lnTo>
                    <a:lnTo>
                      <a:pt x="16391" y="8598"/>
                    </a:lnTo>
                    <a:lnTo>
                      <a:pt x="16464" y="8257"/>
                    </a:lnTo>
                    <a:lnTo>
                      <a:pt x="16513" y="7916"/>
                    </a:lnTo>
                    <a:lnTo>
                      <a:pt x="16513" y="7916"/>
                    </a:lnTo>
                    <a:lnTo>
                      <a:pt x="16513" y="7599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354;p32"/>
              <p:cNvSpPr/>
              <p:nvPr/>
            </p:nvSpPr>
            <p:spPr>
              <a:xfrm>
                <a:off x="645650" y="3820725"/>
                <a:ext cx="3412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65" fill="none" extrusionOk="0">
                    <a:moveTo>
                      <a:pt x="683" y="1364"/>
                    </a:moveTo>
                    <a:lnTo>
                      <a:pt x="683" y="1364"/>
                    </a:lnTo>
                    <a:lnTo>
                      <a:pt x="537" y="1340"/>
                    </a:lnTo>
                    <a:lnTo>
                      <a:pt x="415" y="1316"/>
                    </a:lnTo>
                    <a:lnTo>
                      <a:pt x="293" y="1243"/>
                    </a:lnTo>
                    <a:lnTo>
                      <a:pt x="196" y="1170"/>
                    </a:lnTo>
                    <a:lnTo>
                      <a:pt x="123" y="1072"/>
                    </a:lnTo>
                    <a:lnTo>
                      <a:pt x="50" y="950"/>
                    </a:lnTo>
                    <a:lnTo>
                      <a:pt x="25" y="829"/>
                    </a:lnTo>
                    <a:lnTo>
                      <a:pt x="1" y="682"/>
                    </a:lnTo>
                    <a:lnTo>
                      <a:pt x="1" y="682"/>
                    </a:lnTo>
                    <a:lnTo>
                      <a:pt x="25" y="536"/>
                    </a:lnTo>
                    <a:lnTo>
                      <a:pt x="50" y="415"/>
                    </a:lnTo>
                    <a:lnTo>
                      <a:pt x="123" y="317"/>
                    </a:lnTo>
                    <a:lnTo>
                      <a:pt x="196" y="195"/>
                    </a:lnTo>
                    <a:lnTo>
                      <a:pt x="293" y="122"/>
                    </a:lnTo>
                    <a:lnTo>
                      <a:pt x="415" y="74"/>
                    </a:lnTo>
                    <a:lnTo>
                      <a:pt x="537" y="25"/>
                    </a:lnTo>
                    <a:lnTo>
                      <a:pt x="683" y="1"/>
                    </a:lnTo>
                    <a:lnTo>
                      <a:pt x="683" y="1"/>
                    </a:lnTo>
                    <a:lnTo>
                      <a:pt x="805" y="25"/>
                    </a:lnTo>
                    <a:lnTo>
                      <a:pt x="951" y="74"/>
                    </a:lnTo>
                    <a:lnTo>
                      <a:pt x="1048" y="122"/>
                    </a:lnTo>
                    <a:lnTo>
                      <a:pt x="1170" y="195"/>
                    </a:lnTo>
                    <a:lnTo>
                      <a:pt x="1243" y="317"/>
                    </a:lnTo>
                    <a:lnTo>
                      <a:pt x="1292" y="415"/>
                    </a:lnTo>
                    <a:lnTo>
                      <a:pt x="1340" y="536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40" y="829"/>
                    </a:lnTo>
                    <a:lnTo>
                      <a:pt x="1292" y="950"/>
                    </a:lnTo>
                    <a:lnTo>
                      <a:pt x="1243" y="1072"/>
                    </a:lnTo>
                    <a:lnTo>
                      <a:pt x="1170" y="1170"/>
                    </a:lnTo>
                    <a:lnTo>
                      <a:pt x="1048" y="1243"/>
                    </a:lnTo>
                    <a:lnTo>
                      <a:pt x="951" y="1316"/>
                    </a:lnTo>
                    <a:lnTo>
                      <a:pt x="805" y="1340"/>
                    </a:lnTo>
                    <a:lnTo>
                      <a:pt x="683" y="1364"/>
                    </a:lnTo>
                    <a:lnTo>
                      <a:pt x="683" y="1364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355;p32"/>
              <p:cNvSpPr/>
              <p:nvPr/>
            </p:nvSpPr>
            <p:spPr>
              <a:xfrm>
                <a:off x="747950" y="3753750"/>
                <a:ext cx="852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488" fill="none" extrusionOk="0">
                    <a:moveTo>
                      <a:pt x="3410" y="488"/>
                    </a:moveTo>
                    <a:lnTo>
                      <a:pt x="3410" y="488"/>
                    </a:lnTo>
                    <a:lnTo>
                      <a:pt x="3215" y="366"/>
                    </a:lnTo>
                    <a:lnTo>
                      <a:pt x="3021" y="268"/>
                    </a:lnTo>
                    <a:lnTo>
                      <a:pt x="2826" y="195"/>
                    </a:lnTo>
                    <a:lnTo>
                      <a:pt x="2607" y="122"/>
                    </a:lnTo>
                    <a:lnTo>
                      <a:pt x="2387" y="74"/>
                    </a:lnTo>
                    <a:lnTo>
                      <a:pt x="2168" y="25"/>
                    </a:lnTo>
                    <a:lnTo>
                      <a:pt x="1925" y="0"/>
                    </a:lnTo>
                    <a:lnTo>
                      <a:pt x="1705" y="0"/>
                    </a:lnTo>
                    <a:lnTo>
                      <a:pt x="1462" y="0"/>
                    </a:lnTo>
                    <a:lnTo>
                      <a:pt x="1243" y="25"/>
                    </a:lnTo>
                    <a:lnTo>
                      <a:pt x="1023" y="74"/>
                    </a:lnTo>
                    <a:lnTo>
                      <a:pt x="804" y="122"/>
                    </a:lnTo>
                    <a:lnTo>
                      <a:pt x="585" y="195"/>
                    </a:lnTo>
                    <a:lnTo>
                      <a:pt x="366" y="268"/>
                    </a:lnTo>
                    <a:lnTo>
                      <a:pt x="171" y="366"/>
                    </a:lnTo>
                    <a:lnTo>
                      <a:pt x="1" y="488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" name="Grupo 16"/>
          <p:cNvGrpSpPr/>
          <p:nvPr/>
        </p:nvGrpSpPr>
        <p:grpSpPr>
          <a:xfrm>
            <a:off x="4377143" y="3239642"/>
            <a:ext cx="6743700" cy="1692275"/>
            <a:chOff x="4063636" y="1307515"/>
            <a:chExt cx="6743700" cy="1692275"/>
          </a:xfrm>
        </p:grpSpPr>
        <p:sp>
          <p:nvSpPr>
            <p:cNvPr id="18" name="Google Shape;345;p32"/>
            <p:cNvSpPr txBox="1">
              <a:spLocks/>
            </p:cNvSpPr>
            <p:nvPr/>
          </p:nvSpPr>
          <p:spPr>
            <a:xfrm>
              <a:off x="4063636" y="1307515"/>
              <a:ext cx="6743700" cy="16922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s-MX" sz="4000" b="1" kern="0" dirty="0"/>
                <a:t>         $950,000.00</a:t>
              </a:r>
              <a:r>
                <a:rPr lang="es-MX" sz="4000" b="1" kern="0" dirty="0" smtClean="0"/>
                <a:t/>
              </a:r>
              <a:br>
                <a:rPr lang="es-MX" sz="4000" b="1" kern="0" dirty="0" smtClean="0"/>
              </a:br>
              <a:r>
                <a:rPr lang="es-MX" sz="1400" b="1" kern="0" dirty="0" smtClean="0"/>
                <a:t>2.-</a:t>
              </a:r>
              <a:r>
                <a:rPr lang="es-MX" sz="1400" b="1" kern="0" dirty="0"/>
                <a:t>EVALUACIÓN A LOS ELEMENTOS DE SEGURIDAD </a:t>
              </a:r>
              <a:endParaRPr lang="es-MX" sz="1400" b="1" kern="0" dirty="0" smtClean="0"/>
            </a:p>
            <a:p>
              <a:pPr defTabSz="1219170">
                <a:buClr>
                  <a:srgbClr val="000000"/>
                </a:buClr>
              </a:pPr>
              <a:r>
                <a:rPr lang="es-MX" sz="1400" b="1" kern="0" dirty="0" smtClean="0"/>
                <a:t>PÚBLICA </a:t>
              </a:r>
              <a:r>
                <a:rPr lang="es-MX" sz="1400" b="1" kern="0" dirty="0"/>
                <a:t>EN MATERIA DE CONTROL DE CONFIANZA, </a:t>
              </a:r>
              <a:endParaRPr lang="es-MX" sz="1400" b="1" kern="0" dirty="0" smtClean="0"/>
            </a:p>
            <a:p>
              <a:pPr defTabSz="1219170">
                <a:buClr>
                  <a:srgbClr val="000000"/>
                </a:buClr>
              </a:pPr>
              <a:r>
                <a:rPr lang="es-MX" sz="1400" b="1" kern="0" dirty="0" smtClean="0"/>
                <a:t>FORMACIÓN </a:t>
              </a:r>
              <a:r>
                <a:rPr lang="es-MX" sz="1400" b="1" kern="0" dirty="0"/>
                <a:t>INICIAL O EQUIVALENTE, EVALUACIÓN DE </a:t>
              </a:r>
              <a:endParaRPr lang="es-MX" sz="1400" b="1" kern="0" dirty="0" smtClean="0"/>
            </a:p>
            <a:p>
              <a:pPr defTabSz="1219170">
                <a:buClr>
                  <a:srgbClr val="000000"/>
                </a:buClr>
              </a:pPr>
              <a:r>
                <a:rPr lang="es-MX" sz="1400" b="1" kern="0" dirty="0" smtClean="0"/>
                <a:t>COMPETENCIAS </a:t>
              </a:r>
              <a:r>
                <a:rPr lang="es-MX" sz="1400" b="1" kern="0" dirty="0"/>
                <a:t>BÁSICAS O PROFESIONALES Y EVALUACIÓN DEL DESEMPEÑO.</a:t>
              </a:r>
            </a:p>
          </p:txBody>
        </p:sp>
        <p:grpSp>
          <p:nvGrpSpPr>
            <p:cNvPr id="19" name="Google Shape;352;p32"/>
            <p:cNvGrpSpPr/>
            <p:nvPr/>
          </p:nvGrpSpPr>
          <p:grpSpPr>
            <a:xfrm>
              <a:off x="9556377" y="1811439"/>
              <a:ext cx="891135" cy="684429"/>
              <a:chOff x="568950" y="3686775"/>
              <a:chExt cx="472500" cy="362900"/>
            </a:xfrm>
          </p:grpSpPr>
          <p:sp>
            <p:nvSpPr>
              <p:cNvPr id="20" name="Google Shape;353;p32"/>
              <p:cNvSpPr/>
              <p:nvPr/>
            </p:nvSpPr>
            <p:spPr>
              <a:xfrm>
                <a:off x="568950" y="3686775"/>
                <a:ext cx="472500" cy="362900"/>
              </a:xfrm>
              <a:custGeom>
                <a:avLst/>
                <a:gdLst/>
                <a:ahLst/>
                <a:cxnLst/>
                <a:rect l="l" t="t" r="r" b="b"/>
                <a:pathLst>
                  <a:path w="18900" h="14516" fill="none" extrusionOk="0">
                    <a:moveTo>
                      <a:pt x="18900" y="7989"/>
                    </a:moveTo>
                    <a:lnTo>
                      <a:pt x="18900" y="7989"/>
                    </a:lnTo>
                    <a:lnTo>
                      <a:pt x="18705" y="8111"/>
                    </a:lnTo>
                    <a:lnTo>
                      <a:pt x="18510" y="8184"/>
                    </a:lnTo>
                    <a:lnTo>
                      <a:pt x="18291" y="8232"/>
                    </a:lnTo>
                    <a:lnTo>
                      <a:pt x="18072" y="8232"/>
                    </a:lnTo>
                    <a:lnTo>
                      <a:pt x="17852" y="8184"/>
                    </a:lnTo>
                    <a:lnTo>
                      <a:pt x="17658" y="8111"/>
                    </a:lnTo>
                    <a:lnTo>
                      <a:pt x="17487" y="8013"/>
                    </a:lnTo>
                    <a:lnTo>
                      <a:pt x="17341" y="7891"/>
                    </a:lnTo>
                    <a:lnTo>
                      <a:pt x="17341" y="7891"/>
                    </a:lnTo>
                    <a:lnTo>
                      <a:pt x="17243" y="7745"/>
                    </a:lnTo>
                    <a:lnTo>
                      <a:pt x="17170" y="7575"/>
                    </a:lnTo>
                    <a:lnTo>
                      <a:pt x="17170" y="7404"/>
                    </a:lnTo>
                    <a:lnTo>
                      <a:pt x="17195" y="7234"/>
                    </a:lnTo>
                    <a:lnTo>
                      <a:pt x="17243" y="7088"/>
                    </a:lnTo>
                    <a:lnTo>
                      <a:pt x="17341" y="6942"/>
                    </a:lnTo>
                    <a:lnTo>
                      <a:pt x="17487" y="6844"/>
                    </a:lnTo>
                    <a:lnTo>
                      <a:pt x="17658" y="6795"/>
                    </a:lnTo>
                    <a:lnTo>
                      <a:pt x="17658" y="6795"/>
                    </a:lnTo>
                    <a:lnTo>
                      <a:pt x="17755" y="6771"/>
                    </a:lnTo>
                    <a:lnTo>
                      <a:pt x="17828" y="6771"/>
                    </a:lnTo>
                    <a:lnTo>
                      <a:pt x="17901" y="6795"/>
                    </a:lnTo>
                    <a:lnTo>
                      <a:pt x="17974" y="6820"/>
                    </a:lnTo>
                    <a:lnTo>
                      <a:pt x="18023" y="6869"/>
                    </a:lnTo>
                    <a:lnTo>
                      <a:pt x="18047" y="6917"/>
                    </a:lnTo>
                    <a:lnTo>
                      <a:pt x="18096" y="7063"/>
                    </a:lnTo>
                    <a:lnTo>
                      <a:pt x="18072" y="7210"/>
                    </a:lnTo>
                    <a:lnTo>
                      <a:pt x="18023" y="7356"/>
                    </a:lnTo>
                    <a:lnTo>
                      <a:pt x="17950" y="7477"/>
                    </a:lnTo>
                    <a:lnTo>
                      <a:pt x="17828" y="7599"/>
                    </a:lnTo>
                    <a:lnTo>
                      <a:pt x="17828" y="7599"/>
                    </a:lnTo>
                    <a:lnTo>
                      <a:pt x="17633" y="7697"/>
                    </a:lnTo>
                    <a:lnTo>
                      <a:pt x="17438" y="7770"/>
                    </a:lnTo>
                    <a:lnTo>
                      <a:pt x="17219" y="7794"/>
                    </a:lnTo>
                    <a:lnTo>
                      <a:pt x="17000" y="7794"/>
                    </a:lnTo>
                    <a:lnTo>
                      <a:pt x="17000" y="7794"/>
                    </a:lnTo>
                    <a:lnTo>
                      <a:pt x="16878" y="7794"/>
                    </a:lnTo>
                    <a:lnTo>
                      <a:pt x="16781" y="7770"/>
                    </a:lnTo>
                    <a:lnTo>
                      <a:pt x="16708" y="7745"/>
                    </a:lnTo>
                    <a:lnTo>
                      <a:pt x="16635" y="7697"/>
                    </a:lnTo>
                    <a:lnTo>
                      <a:pt x="16586" y="7648"/>
                    </a:lnTo>
                    <a:lnTo>
                      <a:pt x="16562" y="7550"/>
                    </a:lnTo>
                    <a:lnTo>
                      <a:pt x="16537" y="7331"/>
                    </a:lnTo>
                    <a:lnTo>
                      <a:pt x="16537" y="7331"/>
                    </a:lnTo>
                    <a:lnTo>
                      <a:pt x="16513" y="7015"/>
                    </a:lnTo>
                    <a:lnTo>
                      <a:pt x="16488" y="6698"/>
                    </a:lnTo>
                    <a:lnTo>
                      <a:pt x="16440" y="6381"/>
                    </a:lnTo>
                    <a:lnTo>
                      <a:pt x="16367" y="6065"/>
                    </a:lnTo>
                    <a:lnTo>
                      <a:pt x="16269" y="5748"/>
                    </a:lnTo>
                    <a:lnTo>
                      <a:pt x="16172" y="5456"/>
                    </a:lnTo>
                    <a:lnTo>
                      <a:pt x="16050" y="5164"/>
                    </a:lnTo>
                    <a:lnTo>
                      <a:pt x="15904" y="4871"/>
                    </a:lnTo>
                    <a:lnTo>
                      <a:pt x="15758" y="4604"/>
                    </a:lnTo>
                    <a:lnTo>
                      <a:pt x="15587" y="4311"/>
                    </a:lnTo>
                    <a:lnTo>
                      <a:pt x="15393" y="4068"/>
                    </a:lnTo>
                    <a:lnTo>
                      <a:pt x="15198" y="3800"/>
                    </a:lnTo>
                    <a:lnTo>
                      <a:pt x="14978" y="3556"/>
                    </a:lnTo>
                    <a:lnTo>
                      <a:pt x="14759" y="3313"/>
                    </a:lnTo>
                    <a:lnTo>
                      <a:pt x="14516" y="3094"/>
                    </a:lnTo>
                    <a:lnTo>
                      <a:pt x="14272" y="2874"/>
                    </a:lnTo>
                    <a:lnTo>
                      <a:pt x="14004" y="2655"/>
                    </a:lnTo>
                    <a:lnTo>
                      <a:pt x="13712" y="2460"/>
                    </a:lnTo>
                    <a:lnTo>
                      <a:pt x="13420" y="2265"/>
                    </a:lnTo>
                    <a:lnTo>
                      <a:pt x="13128" y="2095"/>
                    </a:lnTo>
                    <a:lnTo>
                      <a:pt x="12811" y="1924"/>
                    </a:lnTo>
                    <a:lnTo>
                      <a:pt x="12494" y="1778"/>
                    </a:lnTo>
                    <a:lnTo>
                      <a:pt x="12178" y="1632"/>
                    </a:lnTo>
                    <a:lnTo>
                      <a:pt x="11837" y="1510"/>
                    </a:lnTo>
                    <a:lnTo>
                      <a:pt x="11496" y="1389"/>
                    </a:lnTo>
                    <a:lnTo>
                      <a:pt x="11130" y="1291"/>
                    </a:lnTo>
                    <a:lnTo>
                      <a:pt x="10765" y="1218"/>
                    </a:lnTo>
                    <a:lnTo>
                      <a:pt x="10400" y="1145"/>
                    </a:lnTo>
                    <a:lnTo>
                      <a:pt x="10034" y="1096"/>
                    </a:lnTo>
                    <a:lnTo>
                      <a:pt x="9645" y="1048"/>
                    </a:lnTo>
                    <a:lnTo>
                      <a:pt x="9255" y="1023"/>
                    </a:lnTo>
                    <a:lnTo>
                      <a:pt x="8865" y="1023"/>
                    </a:lnTo>
                    <a:lnTo>
                      <a:pt x="8865" y="1023"/>
                    </a:lnTo>
                    <a:lnTo>
                      <a:pt x="8330" y="1023"/>
                    </a:lnTo>
                    <a:lnTo>
                      <a:pt x="7794" y="1072"/>
                    </a:lnTo>
                    <a:lnTo>
                      <a:pt x="7258" y="1145"/>
                    </a:lnTo>
                    <a:lnTo>
                      <a:pt x="6747" y="1267"/>
                    </a:lnTo>
                    <a:lnTo>
                      <a:pt x="6747" y="1267"/>
                    </a:lnTo>
                    <a:lnTo>
                      <a:pt x="6600" y="1048"/>
                    </a:lnTo>
                    <a:lnTo>
                      <a:pt x="6454" y="877"/>
                    </a:lnTo>
                    <a:lnTo>
                      <a:pt x="6284" y="707"/>
                    </a:lnTo>
                    <a:lnTo>
                      <a:pt x="6138" y="561"/>
                    </a:lnTo>
                    <a:lnTo>
                      <a:pt x="5967" y="439"/>
                    </a:lnTo>
                    <a:lnTo>
                      <a:pt x="5821" y="341"/>
                    </a:lnTo>
                    <a:lnTo>
                      <a:pt x="5504" y="195"/>
                    </a:lnTo>
                    <a:lnTo>
                      <a:pt x="5237" y="98"/>
                    </a:lnTo>
                    <a:lnTo>
                      <a:pt x="5017" y="49"/>
                    </a:lnTo>
                    <a:lnTo>
                      <a:pt x="4822" y="0"/>
                    </a:lnTo>
                    <a:lnTo>
                      <a:pt x="4822" y="0"/>
                    </a:lnTo>
                    <a:lnTo>
                      <a:pt x="4725" y="195"/>
                    </a:lnTo>
                    <a:lnTo>
                      <a:pt x="4628" y="390"/>
                    </a:lnTo>
                    <a:lnTo>
                      <a:pt x="4530" y="682"/>
                    </a:lnTo>
                    <a:lnTo>
                      <a:pt x="4433" y="999"/>
                    </a:lnTo>
                    <a:lnTo>
                      <a:pt x="4384" y="1389"/>
                    </a:lnTo>
                    <a:lnTo>
                      <a:pt x="4360" y="1778"/>
                    </a:lnTo>
                    <a:lnTo>
                      <a:pt x="4360" y="1998"/>
                    </a:lnTo>
                    <a:lnTo>
                      <a:pt x="4408" y="2217"/>
                    </a:lnTo>
                    <a:lnTo>
                      <a:pt x="4408" y="2217"/>
                    </a:lnTo>
                    <a:lnTo>
                      <a:pt x="4067" y="2436"/>
                    </a:lnTo>
                    <a:lnTo>
                      <a:pt x="3678" y="2728"/>
                    </a:lnTo>
                    <a:lnTo>
                      <a:pt x="3264" y="3142"/>
                    </a:lnTo>
                    <a:lnTo>
                      <a:pt x="2825" y="3605"/>
                    </a:lnTo>
                    <a:lnTo>
                      <a:pt x="2411" y="4116"/>
                    </a:lnTo>
                    <a:lnTo>
                      <a:pt x="2022" y="4652"/>
                    </a:lnTo>
                    <a:lnTo>
                      <a:pt x="1851" y="4945"/>
                    </a:lnTo>
                    <a:lnTo>
                      <a:pt x="1705" y="5237"/>
                    </a:lnTo>
                    <a:lnTo>
                      <a:pt x="1559" y="5529"/>
                    </a:lnTo>
                    <a:lnTo>
                      <a:pt x="1461" y="5797"/>
                    </a:lnTo>
                    <a:lnTo>
                      <a:pt x="560" y="5797"/>
                    </a:lnTo>
                    <a:lnTo>
                      <a:pt x="560" y="5797"/>
                    </a:lnTo>
                    <a:lnTo>
                      <a:pt x="463" y="5821"/>
                    </a:lnTo>
                    <a:lnTo>
                      <a:pt x="341" y="5846"/>
                    </a:lnTo>
                    <a:lnTo>
                      <a:pt x="244" y="5894"/>
                    </a:lnTo>
                    <a:lnTo>
                      <a:pt x="171" y="5967"/>
                    </a:lnTo>
                    <a:lnTo>
                      <a:pt x="98" y="6040"/>
                    </a:lnTo>
                    <a:lnTo>
                      <a:pt x="49" y="6138"/>
                    </a:lnTo>
                    <a:lnTo>
                      <a:pt x="25" y="6260"/>
                    </a:lnTo>
                    <a:lnTo>
                      <a:pt x="0" y="6357"/>
                    </a:lnTo>
                    <a:lnTo>
                      <a:pt x="0" y="8598"/>
                    </a:lnTo>
                    <a:lnTo>
                      <a:pt x="0" y="8598"/>
                    </a:lnTo>
                    <a:lnTo>
                      <a:pt x="25" y="8720"/>
                    </a:lnTo>
                    <a:lnTo>
                      <a:pt x="49" y="8817"/>
                    </a:lnTo>
                    <a:lnTo>
                      <a:pt x="98" y="8914"/>
                    </a:lnTo>
                    <a:lnTo>
                      <a:pt x="171" y="8987"/>
                    </a:lnTo>
                    <a:lnTo>
                      <a:pt x="244" y="9060"/>
                    </a:lnTo>
                    <a:lnTo>
                      <a:pt x="341" y="9109"/>
                    </a:lnTo>
                    <a:lnTo>
                      <a:pt x="463" y="9158"/>
                    </a:lnTo>
                    <a:lnTo>
                      <a:pt x="560" y="9158"/>
                    </a:lnTo>
                    <a:lnTo>
                      <a:pt x="1510" y="9158"/>
                    </a:lnTo>
                    <a:lnTo>
                      <a:pt x="1510" y="9158"/>
                    </a:lnTo>
                    <a:lnTo>
                      <a:pt x="1583" y="9353"/>
                    </a:lnTo>
                    <a:lnTo>
                      <a:pt x="1681" y="9572"/>
                    </a:lnTo>
                    <a:lnTo>
                      <a:pt x="1924" y="9986"/>
                    </a:lnTo>
                    <a:lnTo>
                      <a:pt x="2216" y="10376"/>
                    </a:lnTo>
                    <a:lnTo>
                      <a:pt x="2582" y="10765"/>
                    </a:lnTo>
                    <a:lnTo>
                      <a:pt x="2972" y="11131"/>
                    </a:lnTo>
                    <a:lnTo>
                      <a:pt x="3410" y="11472"/>
                    </a:lnTo>
                    <a:lnTo>
                      <a:pt x="3897" y="11788"/>
                    </a:lnTo>
                    <a:lnTo>
                      <a:pt x="4408" y="12032"/>
                    </a:lnTo>
                    <a:lnTo>
                      <a:pt x="4408" y="14516"/>
                    </a:lnTo>
                    <a:lnTo>
                      <a:pt x="5090" y="14516"/>
                    </a:lnTo>
                    <a:lnTo>
                      <a:pt x="6308" y="12860"/>
                    </a:lnTo>
                    <a:lnTo>
                      <a:pt x="6308" y="12860"/>
                    </a:lnTo>
                    <a:lnTo>
                      <a:pt x="6917" y="13030"/>
                    </a:lnTo>
                    <a:lnTo>
                      <a:pt x="7550" y="13128"/>
                    </a:lnTo>
                    <a:lnTo>
                      <a:pt x="8208" y="13201"/>
                    </a:lnTo>
                    <a:lnTo>
                      <a:pt x="8865" y="13225"/>
                    </a:lnTo>
                    <a:lnTo>
                      <a:pt x="8865" y="13225"/>
                    </a:lnTo>
                    <a:lnTo>
                      <a:pt x="9523" y="13201"/>
                    </a:lnTo>
                    <a:lnTo>
                      <a:pt x="10181" y="13128"/>
                    </a:lnTo>
                    <a:lnTo>
                      <a:pt x="10814" y="13030"/>
                    </a:lnTo>
                    <a:lnTo>
                      <a:pt x="11423" y="12860"/>
                    </a:lnTo>
                    <a:lnTo>
                      <a:pt x="12592" y="14516"/>
                    </a:lnTo>
                    <a:lnTo>
                      <a:pt x="13347" y="14516"/>
                    </a:lnTo>
                    <a:lnTo>
                      <a:pt x="13347" y="12032"/>
                    </a:lnTo>
                    <a:lnTo>
                      <a:pt x="13347" y="12032"/>
                    </a:lnTo>
                    <a:lnTo>
                      <a:pt x="13688" y="11886"/>
                    </a:lnTo>
                    <a:lnTo>
                      <a:pt x="14004" y="11715"/>
                    </a:lnTo>
                    <a:lnTo>
                      <a:pt x="14297" y="11545"/>
                    </a:lnTo>
                    <a:lnTo>
                      <a:pt x="14589" y="11350"/>
                    </a:lnTo>
                    <a:lnTo>
                      <a:pt x="14857" y="11131"/>
                    </a:lnTo>
                    <a:lnTo>
                      <a:pt x="15100" y="10911"/>
                    </a:lnTo>
                    <a:lnTo>
                      <a:pt x="15344" y="10668"/>
                    </a:lnTo>
                    <a:lnTo>
                      <a:pt x="15563" y="10400"/>
                    </a:lnTo>
                    <a:lnTo>
                      <a:pt x="15733" y="10132"/>
                    </a:lnTo>
                    <a:lnTo>
                      <a:pt x="15904" y="9864"/>
                    </a:lnTo>
                    <a:lnTo>
                      <a:pt x="16074" y="9572"/>
                    </a:lnTo>
                    <a:lnTo>
                      <a:pt x="16196" y="9255"/>
                    </a:lnTo>
                    <a:lnTo>
                      <a:pt x="16318" y="8939"/>
                    </a:lnTo>
                    <a:lnTo>
                      <a:pt x="16391" y="8598"/>
                    </a:lnTo>
                    <a:lnTo>
                      <a:pt x="16464" y="8257"/>
                    </a:lnTo>
                    <a:lnTo>
                      <a:pt x="16513" y="7916"/>
                    </a:lnTo>
                    <a:lnTo>
                      <a:pt x="16513" y="7916"/>
                    </a:lnTo>
                    <a:lnTo>
                      <a:pt x="16513" y="7599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54;p32"/>
              <p:cNvSpPr/>
              <p:nvPr/>
            </p:nvSpPr>
            <p:spPr>
              <a:xfrm>
                <a:off x="645650" y="3820725"/>
                <a:ext cx="3412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65" fill="none" extrusionOk="0">
                    <a:moveTo>
                      <a:pt x="683" y="1364"/>
                    </a:moveTo>
                    <a:lnTo>
                      <a:pt x="683" y="1364"/>
                    </a:lnTo>
                    <a:lnTo>
                      <a:pt x="537" y="1340"/>
                    </a:lnTo>
                    <a:lnTo>
                      <a:pt x="415" y="1316"/>
                    </a:lnTo>
                    <a:lnTo>
                      <a:pt x="293" y="1243"/>
                    </a:lnTo>
                    <a:lnTo>
                      <a:pt x="196" y="1170"/>
                    </a:lnTo>
                    <a:lnTo>
                      <a:pt x="123" y="1072"/>
                    </a:lnTo>
                    <a:lnTo>
                      <a:pt x="50" y="950"/>
                    </a:lnTo>
                    <a:lnTo>
                      <a:pt x="25" y="829"/>
                    </a:lnTo>
                    <a:lnTo>
                      <a:pt x="1" y="682"/>
                    </a:lnTo>
                    <a:lnTo>
                      <a:pt x="1" y="682"/>
                    </a:lnTo>
                    <a:lnTo>
                      <a:pt x="25" y="536"/>
                    </a:lnTo>
                    <a:lnTo>
                      <a:pt x="50" y="415"/>
                    </a:lnTo>
                    <a:lnTo>
                      <a:pt x="123" y="317"/>
                    </a:lnTo>
                    <a:lnTo>
                      <a:pt x="196" y="195"/>
                    </a:lnTo>
                    <a:lnTo>
                      <a:pt x="293" y="122"/>
                    </a:lnTo>
                    <a:lnTo>
                      <a:pt x="415" y="74"/>
                    </a:lnTo>
                    <a:lnTo>
                      <a:pt x="537" y="25"/>
                    </a:lnTo>
                    <a:lnTo>
                      <a:pt x="683" y="1"/>
                    </a:lnTo>
                    <a:lnTo>
                      <a:pt x="683" y="1"/>
                    </a:lnTo>
                    <a:lnTo>
                      <a:pt x="805" y="25"/>
                    </a:lnTo>
                    <a:lnTo>
                      <a:pt x="951" y="74"/>
                    </a:lnTo>
                    <a:lnTo>
                      <a:pt x="1048" y="122"/>
                    </a:lnTo>
                    <a:lnTo>
                      <a:pt x="1170" y="195"/>
                    </a:lnTo>
                    <a:lnTo>
                      <a:pt x="1243" y="317"/>
                    </a:lnTo>
                    <a:lnTo>
                      <a:pt x="1292" y="415"/>
                    </a:lnTo>
                    <a:lnTo>
                      <a:pt x="1340" y="536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40" y="829"/>
                    </a:lnTo>
                    <a:lnTo>
                      <a:pt x="1292" y="950"/>
                    </a:lnTo>
                    <a:lnTo>
                      <a:pt x="1243" y="1072"/>
                    </a:lnTo>
                    <a:lnTo>
                      <a:pt x="1170" y="1170"/>
                    </a:lnTo>
                    <a:lnTo>
                      <a:pt x="1048" y="1243"/>
                    </a:lnTo>
                    <a:lnTo>
                      <a:pt x="951" y="1316"/>
                    </a:lnTo>
                    <a:lnTo>
                      <a:pt x="805" y="1340"/>
                    </a:lnTo>
                    <a:lnTo>
                      <a:pt x="683" y="1364"/>
                    </a:lnTo>
                    <a:lnTo>
                      <a:pt x="683" y="1364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355;p32"/>
              <p:cNvSpPr/>
              <p:nvPr/>
            </p:nvSpPr>
            <p:spPr>
              <a:xfrm>
                <a:off x="747950" y="3753750"/>
                <a:ext cx="852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488" fill="none" extrusionOk="0">
                    <a:moveTo>
                      <a:pt x="3410" y="488"/>
                    </a:moveTo>
                    <a:lnTo>
                      <a:pt x="3410" y="488"/>
                    </a:lnTo>
                    <a:lnTo>
                      <a:pt x="3215" y="366"/>
                    </a:lnTo>
                    <a:lnTo>
                      <a:pt x="3021" y="268"/>
                    </a:lnTo>
                    <a:lnTo>
                      <a:pt x="2826" y="195"/>
                    </a:lnTo>
                    <a:lnTo>
                      <a:pt x="2607" y="122"/>
                    </a:lnTo>
                    <a:lnTo>
                      <a:pt x="2387" y="74"/>
                    </a:lnTo>
                    <a:lnTo>
                      <a:pt x="2168" y="25"/>
                    </a:lnTo>
                    <a:lnTo>
                      <a:pt x="1925" y="0"/>
                    </a:lnTo>
                    <a:lnTo>
                      <a:pt x="1705" y="0"/>
                    </a:lnTo>
                    <a:lnTo>
                      <a:pt x="1462" y="0"/>
                    </a:lnTo>
                    <a:lnTo>
                      <a:pt x="1243" y="25"/>
                    </a:lnTo>
                    <a:lnTo>
                      <a:pt x="1023" y="74"/>
                    </a:lnTo>
                    <a:lnTo>
                      <a:pt x="804" y="122"/>
                    </a:lnTo>
                    <a:lnTo>
                      <a:pt x="585" y="195"/>
                    </a:lnTo>
                    <a:lnTo>
                      <a:pt x="366" y="268"/>
                    </a:lnTo>
                    <a:lnTo>
                      <a:pt x="171" y="366"/>
                    </a:lnTo>
                    <a:lnTo>
                      <a:pt x="1" y="488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" name="Grupo 22"/>
          <p:cNvGrpSpPr/>
          <p:nvPr/>
        </p:nvGrpSpPr>
        <p:grpSpPr>
          <a:xfrm>
            <a:off x="4377143" y="5038013"/>
            <a:ext cx="6743700" cy="1692275"/>
            <a:chOff x="4063636" y="1307515"/>
            <a:chExt cx="6743700" cy="1692275"/>
          </a:xfrm>
        </p:grpSpPr>
        <p:sp>
          <p:nvSpPr>
            <p:cNvPr id="24" name="Google Shape;345;p32"/>
            <p:cNvSpPr txBox="1">
              <a:spLocks/>
            </p:cNvSpPr>
            <p:nvPr/>
          </p:nvSpPr>
          <p:spPr>
            <a:xfrm>
              <a:off x="4063636" y="1307515"/>
              <a:ext cx="6743700" cy="16922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s-MX" sz="4000" b="1" kern="0" dirty="0"/>
                <a:t>         $</a:t>
              </a:r>
              <a:r>
                <a:rPr lang="es-MX" sz="4000" b="1" kern="0" dirty="0" smtClean="0"/>
                <a:t>2,000,000.00</a:t>
              </a:r>
              <a:br>
                <a:rPr lang="es-MX" sz="4000" b="1" kern="0" dirty="0" smtClean="0"/>
              </a:br>
              <a:r>
                <a:rPr lang="es-MX" sz="1400" b="1" kern="0" dirty="0" smtClean="0"/>
                <a:t>3.-</a:t>
              </a:r>
              <a:r>
                <a:rPr lang="es-MX" sz="1400" b="1" kern="0" dirty="0"/>
                <a:t>EQUIPAMIENTO DE LAS INSTITUCIONES DE SEGURIDAD </a:t>
              </a:r>
              <a:endParaRPr lang="es-MX" sz="1400" b="1" kern="0" dirty="0" smtClean="0"/>
            </a:p>
            <a:p>
              <a:pPr defTabSz="1219170">
                <a:buClr>
                  <a:srgbClr val="000000"/>
                </a:buClr>
              </a:pPr>
              <a:r>
                <a:rPr lang="es-MX" sz="1400" b="1" kern="0" dirty="0" smtClean="0"/>
                <a:t>PÚBLICA</a:t>
              </a:r>
              <a:endParaRPr lang="es-MX" sz="1400" b="1" kern="0" dirty="0"/>
            </a:p>
          </p:txBody>
        </p:sp>
        <p:grpSp>
          <p:nvGrpSpPr>
            <p:cNvPr id="25" name="Google Shape;352;p32"/>
            <p:cNvGrpSpPr/>
            <p:nvPr/>
          </p:nvGrpSpPr>
          <p:grpSpPr>
            <a:xfrm>
              <a:off x="9556377" y="1811439"/>
              <a:ext cx="891135" cy="684429"/>
              <a:chOff x="568950" y="3686775"/>
              <a:chExt cx="472500" cy="362900"/>
            </a:xfrm>
          </p:grpSpPr>
          <p:sp>
            <p:nvSpPr>
              <p:cNvPr id="26" name="Google Shape;353;p32"/>
              <p:cNvSpPr/>
              <p:nvPr/>
            </p:nvSpPr>
            <p:spPr>
              <a:xfrm>
                <a:off x="568950" y="3686775"/>
                <a:ext cx="472500" cy="362900"/>
              </a:xfrm>
              <a:custGeom>
                <a:avLst/>
                <a:gdLst/>
                <a:ahLst/>
                <a:cxnLst/>
                <a:rect l="l" t="t" r="r" b="b"/>
                <a:pathLst>
                  <a:path w="18900" h="14516" fill="none" extrusionOk="0">
                    <a:moveTo>
                      <a:pt x="18900" y="7989"/>
                    </a:moveTo>
                    <a:lnTo>
                      <a:pt x="18900" y="7989"/>
                    </a:lnTo>
                    <a:lnTo>
                      <a:pt x="18705" y="8111"/>
                    </a:lnTo>
                    <a:lnTo>
                      <a:pt x="18510" y="8184"/>
                    </a:lnTo>
                    <a:lnTo>
                      <a:pt x="18291" y="8232"/>
                    </a:lnTo>
                    <a:lnTo>
                      <a:pt x="18072" y="8232"/>
                    </a:lnTo>
                    <a:lnTo>
                      <a:pt x="17852" y="8184"/>
                    </a:lnTo>
                    <a:lnTo>
                      <a:pt x="17658" y="8111"/>
                    </a:lnTo>
                    <a:lnTo>
                      <a:pt x="17487" y="8013"/>
                    </a:lnTo>
                    <a:lnTo>
                      <a:pt x="17341" y="7891"/>
                    </a:lnTo>
                    <a:lnTo>
                      <a:pt x="17341" y="7891"/>
                    </a:lnTo>
                    <a:lnTo>
                      <a:pt x="17243" y="7745"/>
                    </a:lnTo>
                    <a:lnTo>
                      <a:pt x="17170" y="7575"/>
                    </a:lnTo>
                    <a:lnTo>
                      <a:pt x="17170" y="7404"/>
                    </a:lnTo>
                    <a:lnTo>
                      <a:pt x="17195" y="7234"/>
                    </a:lnTo>
                    <a:lnTo>
                      <a:pt x="17243" y="7088"/>
                    </a:lnTo>
                    <a:lnTo>
                      <a:pt x="17341" y="6942"/>
                    </a:lnTo>
                    <a:lnTo>
                      <a:pt x="17487" y="6844"/>
                    </a:lnTo>
                    <a:lnTo>
                      <a:pt x="17658" y="6795"/>
                    </a:lnTo>
                    <a:lnTo>
                      <a:pt x="17658" y="6795"/>
                    </a:lnTo>
                    <a:lnTo>
                      <a:pt x="17755" y="6771"/>
                    </a:lnTo>
                    <a:lnTo>
                      <a:pt x="17828" y="6771"/>
                    </a:lnTo>
                    <a:lnTo>
                      <a:pt x="17901" y="6795"/>
                    </a:lnTo>
                    <a:lnTo>
                      <a:pt x="17974" y="6820"/>
                    </a:lnTo>
                    <a:lnTo>
                      <a:pt x="18023" y="6869"/>
                    </a:lnTo>
                    <a:lnTo>
                      <a:pt x="18047" y="6917"/>
                    </a:lnTo>
                    <a:lnTo>
                      <a:pt x="18096" y="7063"/>
                    </a:lnTo>
                    <a:lnTo>
                      <a:pt x="18072" y="7210"/>
                    </a:lnTo>
                    <a:lnTo>
                      <a:pt x="18023" y="7356"/>
                    </a:lnTo>
                    <a:lnTo>
                      <a:pt x="17950" y="7477"/>
                    </a:lnTo>
                    <a:lnTo>
                      <a:pt x="17828" y="7599"/>
                    </a:lnTo>
                    <a:lnTo>
                      <a:pt x="17828" y="7599"/>
                    </a:lnTo>
                    <a:lnTo>
                      <a:pt x="17633" y="7697"/>
                    </a:lnTo>
                    <a:lnTo>
                      <a:pt x="17438" y="7770"/>
                    </a:lnTo>
                    <a:lnTo>
                      <a:pt x="17219" y="7794"/>
                    </a:lnTo>
                    <a:lnTo>
                      <a:pt x="17000" y="7794"/>
                    </a:lnTo>
                    <a:lnTo>
                      <a:pt x="17000" y="7794"/>
                    </a:lnTo>
                    <a:lnTo>
                      <a:pt x="16878" y="7794"/>
                    </a:lnTo>
                    <a:lnTo>
                      <a:pt x="16781" y="7770"/>
                    </a:lnTo>
                    <a:lnTo>
                      <a:pt x="16708" y="7745"/>
                    </a:lnTo>
                    <a:lnTo>
                      <a:pt x="16635" y="7697"/>
                    </a:lnTo>
                    <a:lnTo>
                      <a:pt x="16586" y="7648"/>
                    </a:lnTo>
                    <a:lnTo>
                      <a:pt x="16562" y="7550"/>
                    </a:lnTo>
                    <a:lnTo>
                      <a:pt x="16537" y="7331"/>
                    </a:lnTo>
                    <a:lnTo>
                      <a:pt x="16537" y="7331"/>
                    </a:lnTo>
                    <a:lnTo>
                      <a:pt x="16513" y="7015"/>
                    </a:lnTo>
                    <a:lnTo>
                      <a:pt x="16488" y="6698"/>
                    </a:lnTo>
                    <a:lnTo>
                      <a:pt x="16440" y="6381"/>
                    </a:lnTo>
                    <a:lnTo>
                      <a:pt x="16367" y="6065"/>
                    </a:lnTo>
                    <a:lnTo>
                      <a:pt x="16269" y="5748"/>
                    </a:lnTo>
                    <a:lnTo>
                      <a:pt x="16172" y="5456"/>
                    </a:lnTo>
                    <a:lnTo>
                      <a:pt x="16050" y="5164"/>
                    </a:lnTo>
                    <a:lnTo>
                      <a:pt x="15904" y="4871"/>
                    </a:lnTo>
                    <a:lnTo>
                      <a:pt x="15758" y="4604"/>
                    </a:lnTo>
                    <a:lnTo>
                      <a:pt x="15587" y="4311"/>
                    </a:lnTo>
                    <a:lnTo>
                      <a:pt x="15393" y="4068"/>
                    </a:lnTo>
                    <a:lnTo>
                      <a:pt x="15198" y="3800"/>
                    </a:lnTo>
                    <a:lnTo>
                      <a:pt x="14978" y="3556"/>
                    </a:lnTo>
                    <a:lnTo>
                      <a:pt x="14759" y="3313"/>
                    </a:lnTo>
                    <a:lnTo>
                      <a:pt x="14516" y="3094"/>
                    </a:lnTo>
                    <a:lnTo>
                      <a:pt x="14272" y="2874"/>
                    </a:lnTo>
                    <a:lnTo>
                      <a:pt x="14004" y="2655"/>
                    </a:lnTo>
                    <a:lnTo>
                      <a:pt x="13712" y="2460"/>
                    </a:lnTo>
                    <a:lnTo>
                      <a:pt x="13420" y="2265"/>
                    </a:lnTo>
                    <a:lnTo>
                      <a:pt x="13128" y="2095"/>
                    </a:lnTo>
                    <a:lnTo>
                      <a:pt x="12811" y="1924"/>
                    </a:lnTo>
                    <a:lnTo>
                      <a:pt x="12494" y="1778"/>
                    </a:lnTo>
                    <a:lnTo>
                      <a:pt x="12178" y="1632"/>
                    </a:lnTo>
                    <a:lnTo>
                      <a:pt x="11837" y="1510"/>
                    </a:lnTo>
                    <a:lnTo>
                      <a:pt x="11496" y="1389"/>
                    </a:lnTo>
                    <a:lnTo>
                      <a:pt x="11130" y="1291"/>
                    </a:lnTo>
                    <a:lnTo>
                      <a:pt x="10765" y="1218"/>
                    </a:lnTo>
                    <a:lnTo>
                      <a:pt x="10400" y="1145"/>
                    </a:lnTo>
                    <a:lnTo>
                      <a:pt x="10034" y="1096"/>
                    </a:lnTo>
                    <a:lnTo>
                      <a:pt x="9645" y="1048"/>
                    </a:lnTo>
                    <a:lnTo>
                      <a:pt x="9255" y="1023"/>
                    </a:lnTo>
                    <a:lnTo>
                      <a:pt x="8865" y="1023"/>
                    </a:lnTo>
                    <a:lnTo>
                      <a:pt x="8865" y="1023"/>
                    </a:lnTo>
                    <a:lnTo>
                      <a:pt x="8330" y="1023"/>
                    </a:lnTo>
                    <a:lnTo>
                      <a:pt x="7794" y="1072"/>
                    </a:lnTo>
                    <a:lnTo>
                      <a:pt x="7258" y="1145"/>
                    </a:lnTo>
                    <a:lnTo>
                      <a:pt x="6747" y="1267"/>
                    </a:lnTo>
                    <a:lnTo>
                      <a:pt x="6747" y="1267"/>
                    </a:lnTo>
                    <a:lnTo>
                      <a:pt x="6600" y="1048"/>
                    </a:lnTo>
                    <a:lnTo>
                      <a:pt x="6454" y="877"/>
                    </a:lnTo>
                    <a:lnTo>
                      <a:pt x="6284" y="707"/>
                    </a:lnTo>
                    <a:lnTo>
                      <a:pt x="6138" y="561"/>
                    </a:lnTo>
                    <a:lnTo>
                      <a:pt x="5967" y="439"/>
                    </a:lnTo>
                    <a:lnTo>
                      <a:pt x="5821" y="341"/>
                    </a:lnTo>
                    <a:lnTo>
                      <a:pt x="5504" y="195"/>
                    </a:lnTo>
                    <a:lnTo>
                      <a:pt x="5237" y="98"/>
                    </a:lnTo>
                    <a:lnTo>
                      <a:pt x="5017" y="49"/>
                    </a:lnTo>
                    <a:lnTo>
                      <a:pt x="4822" y="0"/>
                    </a:lnTo>
                    <a:lnTo>
                      <a:pt x="4822" y="0"/>
                    </a:lnTo>
                    <a:lnTo>
                      <a:pt x="4725" y="195"/>
                    </a:lnTo>
                    <a:lnTo>
                      <a:pt x="4628" y="390"/>
                    </a:lnTo>
                    <a:lnTo>
                      <a:pt x="4530" y="682"/>
                    </a:lnTo>
                    <a:lnTo>
                      <a:pt x="4433" y="999"/>
                    </a:lnTo>
                    <a:lnTo>
                      <a:pt x="4384" y="1389"/>
                    </a:lnTo>
                    <a:lnTo>
                      <a:pt x="4360" y="1778"/>
                    </a:lnTo>
                    <a:lnTo>
                      <a:pt x="4360" y="1998"/>
                    </a:lnTo>
                    <a:lnTo>
                      <a:pt x="4408" y="2217"/>
                    </a:lnTo>
                    <a:lnTo>
                      <a:pt x="4408" y="2217"/>
                    </a:lnTo>
                    <a:lnTo>
                      <a:pt x="4067" y="2436"/>
                    </a:lnTo>
                    <a:lnTo>
                      <a:pt x="3678" y="2728"/>
                    </a:lnTo>
                    <a:lnTo>
                      <a:pt x="3264" y="3142"/>
                    </a:lnTo>
                    <a:lnTo>
                      <a:pt x="2825" y="3605"/>
                    </a:lnTo>
                    <a:lnTo>
                      <a:pt x="2411" y="4116"/>
                    </a:lnTo>
                    <a:lnTo>
                      <a:pt x="2022" y="4652"/>
                    </a:lnTo>
                    <a:lnTo>
                      <a:pt x="1851" y="4945"/>
                    </a:lnTo>
                    <a:lnTo>
                      <a:pt x="1705" y="5237"/>
                    </a:lnTo>
                    <a:lnTo>
                      <a:pt x="1559" y="5529"/>
                    </a:lnTo>
                    <a:lnTo>
                      <a:pt x="1461" y="5797"/>
                    </a:lnTo>
                    <a:lnTo>
                      <a:pt x="560" y="5797"/>
                    </a:lnTo>
                    <a:lnTo>
                      <a:pt x="560" y="5797"/>
                    </a:lnTo>
                    <a:lnTo>
                      <a:pt x="463" y="5821"/>
                    </a:lnTo>
                    <a:lnTo>
                      <a:pt x="341" y="5846"/>
                    </a:lnTo>
                    <a:lnTo>
                      <a:pt x="244" y="5894"/>
                    </a:lnTo>
                    <a:lnTo>
                      <a:pt x="171" y="5967"/>
                    </a:lnTo>
                    <a:lnTo>
                      <a:pt x="98" y="6040"/>
                    </a:lnTo>
                    <a:lnTo>
                      <a:pt x="49" y="6138"/>
                    </a:lnTo>
                    <a:lnTo>
                      <a:pt x="25" y="6260"/>
                    </a:lnTo>
                    <a:lnTo>
                      <a:pt x="0" y="6357"/>
                    </a:lnTo>
                    <a:lnTo>
                      <a:pt x="0" y="8598"/>
                    </a:lnTo>
                    <a:lnTo>
                      <a:pt x="0" y="8598"/>
                    </a:lnTo>
                    <a:lnTo>
                      <a:pt x="25" y="8720"/>
                    </a:lnTo>
                    <a:lnTo>
                      <a:pt x="49" y="8817"/>
                    </a:lnTo>
                    <a:lnTo>
                      <a:pt x="98" y="8914"/>
                    </a:lnTo>
                    <a:lnTo>
                      <a:pt x="171" y="8987"/>
                    </a:lnTo>
                    <a:lnTo>
                      <a:pt x="244" y="9060"/>
                    </a:lnTo>
                    <a:lnTo>
                      <a:pt x="341" y="9109"/>
                    </a:lnTo>
                    <a:lnTo>
                      <a:pt x="463" y="9158"/>
                    </a:lnTo>
                    <a:lnTo>
                      <a:pt x="560" y="9158"/>
                    </a:lnTo>
                    <a:lnTo>
                      <a:pt x="1510" y="9158"/>
                    </a:lnTo>
                    <a:lnTo>
                      <a:pt x="1510" y="9158"/>
                    </a:lnTo>
                    <a:lnTo>
                      <a:pt x="1583" y="9353"/>
                    </a:lnTo>
                    <a:lnTo>
                      <a:pt x="1681" y="9572"/>
                    </a:lnTo>
                    <a:lnTo>
                      <a:pt x="1924" y="9986"/>
                    </a:lnTo>
                    <a:lnTo>
                      <a:pt x="2216" y="10376"/>
                    </a:lnTo>
                    <a:lnTo>
                      <a:pt x="2582" y="10765"/>
                    </a:lnTo>
                    <a:lnTo>
                      <a:pt x="2972" y="11131"/>
                    </a:lnTo>
                    <a:lnTo>
                      <a:pt x="3410" y="11472"/>
                    </a:lnTo>
                    <a:lnTo>
                      <a:pt x="3897" y="11788"/>
                    </a:lnTo>
                    <a:lnTo>
                      <a:pt x="4408" y="12032"/>
                    </a:lnTo>
                    <a:lnTo>
                      <a:pt x="4408" y="14516"/>
                    </a:lnTo>
                    <a:lnTo>
                      <a:pt x="5090" y="14516"/>
                    </a:lnTo>
                    <a:lnTo>
                      <a:pt x="6308" y="12860"/>
                    </a:lnTo>
                    <a:lnTo>
                      <a:pt x="6308" y="12860"/>
                    </a:lnTo>
                    <a:lnTo>
                      <a:pt x="6917" y="13030"/>
                    </a:lnTo>
                    <a:lnTo>
                      <a:pt x="7550" y="13128"/>
                    </a:lnTo>
                    <a:lnTo>
                      <a:pt x="8208" y="13201"/>
                    </a:lnTo>
                    <a:lnTo>
                      <a:pt x="8865" y="13225"/>
                    </a:lnTo>
                    <a:lnTo>
                      <a:pt x="8865" y="13225"/>
                    </a:lnTo>
                    <a:lnTo>
                      <a:pt x="9523" y="13201"/>
                    </a:lnTo>
                    <a:lnTo>
                      <a:pt x="10181" y="13128"/>
                    </a:lnTo>
                    <a:lnTo>
                      <a:pt x="10814" y="13030"/>
                    </a:lnTo>
                    <a:lnTo>
                      <a:pt x="11423" y="12860"/>
                    </a:lnTo>
                    <a:lnTo>
                      <a:pt x="12592" y="14516"/>
                    </a:lnTo>
                    <a:lnTo>
                      <a:pt x="13347" y="14516"/>
                    </a:lnTo>
                    <a:lnTo>
                      <a:pt x="13347" y="12032"/>
                    </a:lnTo>
                    <a:lnTo>
                      <a:pt x="13347" y="12032"/>
                    </a:lnTo>
                    <a:lnTo>
                      <a:pt x="13688" y="11886"/>
                    </a:lnTo>
                    <a:lnTo>
                      <a:pt x="14004" y="11715"/>
                    </a:lnTo>
                    <a:lnTo>
                      <a:pt x="14297" y="11545"/>
                    </a:lnTo>
                    <a:lnTo>
                      <a:pt x="14589" y="11350"/>
                    </a:lnTo>
                    <a:lnTo>
                      <a:pt x="14857" y="11131"/>
                    </a:lnTo>
                    <a:lnTo>
                      <a:pt x="15100" y="10911"/>
                    </a:lnTo>
                    <a:lnTo>
                      <a:pt x="15344" y="10668"/>
                    </a:lnTo>
                    <a:lnTo>
                      <a:pt x="15563" y="10400"/>
                    </a:lnTo>
                    <a:lnTo>
                      <a:pt x="15733" y="10132"/>
                    </a:lnTo>
                    <a:lnTo>
                      <a:pt x="15904" y="9864"/>
                    </a:lnTo>
                    <a:lnTo>
                      <a:pt x="16074" y="9572"/>
                    </a:lnTo>
                    <a:lnTo>
                      <a:pt x="16196" y="9255"/>
                    </a:lnTo>
                    <a:lnTo>
                      <a:pt x="16318" y="8939"/>
                    </a:lnTo>
                    <a:lnTo>
                      <a:pt x="16391" y="8598"/>
                    </a:lnTo>
                    <a:lnTo>
                      <a:pt x="16464" y="8257"/>
                    </a:lnTo>
                    <a:lnTo>
                      <a:pt x="16513" y="7916"/>
                    </a:lnTo>
                    <a:lnTo>
                      <a:pt x="16513" y="7916"/>
                    </a:lnTo>
                    <a:lnTo>
                      <a:pt x="16513" y="7599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54;p32"/>
              <p:cNvSpPr/>
              <p:nvPr/>
            </p:nvSpPr>
            <p:spPr>
              <a:xfrm>
                <a:off x="645650" y="3820725"/>
                <a:ext cx="3412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65" fill="none" extrusionOk="0">
                    <a:moveTo>
                      <a:pt x="683" y="1364"/>
                    </a:moveTo>
                    <a:lnTo>
                      <a:pt x="683" y="1364"/>
                    </a:lnTo>
                    <a:lnTo>
                      <a:pt x="537" y="1340"/>
                    </a:lnTo>
                    <a:lnTo>
                      <a:pt x="415" y="1316"/>
                    </a:lnTo>
                    <a:lnTo>
                      <a:pt x="293" y="1243"/>
                    </a:lnTo>
                    <a:lnTo>
                      <a:pt x="196" y="1170"/>
                    </a:lnTo>
                    <a:lnTo>
                      <a:pt x="123" y="1072"/>
                    </a:lnTo>
                    <a:lnTo>
                      <a:pt x="50" y="950"/>
                    </a:lnTo>
                    <a:lnTo>
                      <a:pt x="25" y="829"/>
                    </a:lnTo>
                    <a:lnTo>
                      <a:pt x="1" y="682"/>
                    </a:lnTo>
                    <a:lnTo>
                      <a:pt x="1" y="682"/>
                    </a:lnTo>
                    <a:lnTo>
                      <a:pt x="25" y="536"/>
                    </a:lnTo>
                    <a:lnTo>
                      <a:pt x="50" y="415"/>
                    </a:lnTo>
                    <a:lnTo>
                      <a:pt x="123" y="317"/>
                    </a:lnTo>
                    <a:lnTo>
                      <a:pt x="196" y="195"/>
                    </a:lnTo>
                    <a:lnTo>
                      <a:pt x="293" y="122"/>
                    </a:lnTo>
                    <a:lnTo>
                      <a:pt x="415" y="74"/>
                    </a:lnTo>
                    <a:lnTo>
                      <a:pt x="537" y="25"/>
                    </a:lnTo>
                    <a:lnTo>
                      <a:pt x="683" y="1"/>
                    </a:lnTo>
                    <a:lnTo>
                      <a:pt x="683" y="1"/>
                    </a:lnTo>
                    <a:lnTo>
                      <a:pt x="805" y="25"/>
                    </a:lnTo>
                    <a:lnTo>
                      <a:pt x="951" y="74"/>
                    </a:lnTo>
                    <a:lnTo>
                      <a:pt x="1048" y="122"/>
                    </a:lnTo>
                    <a:lnTo>
                      <a:pt x="1170" y="195"/>
                    </a:lnTo>
                    <a:lnTo>
                      <a:pt x="1243" y="317"/>
                    </a:lnTo>
                    <a:lnTo>
                      <a:pt x="1292" y="415"/>
                    </a:lnTo>
                    <a:lnTo>
                      <a:pt x="1340" y="536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40" y="829"/>
                    </a:lnTo>
                    <a:lnTo>
                      <a:pt x="1292" y="950"/>
                    </a:lnTo>
                    <a:lnTo>
                      <a:pt x="1243" y="1072"/>
                    </a:lnTo>
                    <a:lnTo>
                      <a:pt x="1170" y="1170"/>
                    </a:lnTo>
                    <a:lnTo>
                      <a:pt x="1048" y="1243"/>
                    </a:lnTo>
                    <a:lnTo>
                      <a:pt x="951" y="1316"/>
                    </a:lnTo>
                    <a:lnTo>
                      <a:pt x="805" y="1340"/>
                    </a:lnTo>
                    <a:lnTo>
                      <a:pt x="683" y="1364"/>
                    </a:lnTo>
                    <a:lnTo>
                      <a:pt x="683" y="1364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355;p32"/>
              <p:cNvSpPr/>
              <p:nvPr/>
            </p:nvSpPr>
            <p:spPr>
              <a:xfrm>
                <a:off x="747950" y="3753750"/>
                <a:ext cx="852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488" fill="none" extrusionOk="0">
                    <a:moveTo>
                      <a:pt x="3410" y="488"/>
                    </a:moveTo>
                    <a:lnTo>
                      <a:pt x="3410" y="488"/>
                    </a:lnTo>
                    <a:lnTo>
                      <a:pt x="3215" y="366"/>
                    </a:lnTo>
                    <a:lnTo>
                      <a:pt x="3021" y="268"/>
                    </a:lnTo>
                    <a:lnTo>
                      <a:pt x="2826" y="195"/>
                    </a:lnTo>
                    <a:lnTo>
                      <a:pt x="2607" y="122"/>
                    </a:lnTo>
                    <a:lnTo>
                      <a:pt x="2387" y="74"/>
                    </a:lnTo>
                    <a:lnTo>
                      <a:pt x="2168" y="25"/>
                    </a:lnTo>
                    <a:lnTo>
                      <a:pt x="1925" y="0"/>
                    </a:lnTo>
                    <a:lnTo>
                      <a:pt x="1705" y="0"/>
                    </a:lnTo>
                    <a:lnTo>
                      <a:pt x="1462" y="0"/>
                    </a:lnTo>
                    <a:lnTo>
                      <a:pt x="1243" y="25"/>
                    </a:lnTo>
                    <a:lnTo>
                      <a:pt x="1023" y="74"/>
                    </a:lnTo>
                    <a:lnTo>
                      <a:pt x="804" y="122"/>
                    </a:lnTo>
                    <a:lnTo>
                      <a:pt x="585" y="195"/>
                    </a:lnTo>
                    <a:lnTo>
                      <a:pt x="366" y="268"/>
                    </a:lnTo>
                    <a:lnTo>
                      <a:pt x="171" y="366"/>
                    </a:lnTo>
                    <a:lnTo>
                      <a:pt x="1" y="488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45114" t="36518" r="32397" b="29911"/>
          <a:stretch/>
        </p:blipFill>
        <p:spPr>
          <a:xfrm>
            <a:off x="1018903" y="3923080"/>
            <a:ext cx="1392917" cy="125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77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280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title"/>
          </p:nvPr>
        </p:nvSpPr>
        <p:spPr>
          <a:xfrm>
            <a:off x="31010" y="923180"/>
            <a:ext cx="3365729" cy="530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b="1" dirty="0" smtClean="0"/>
              <a:t/>
            </a:r>
            <a:br>
              <a:rPr lang="en" b="1" dirty="0" smtClean="0"/>
            </a:br>
            <a:r>
              <a:rPr lang="en" sz="2800" b="1" dirty="0" smtClean="0"/>
              <a:t>MUNICIPIO DE FELIPE CARRILLO PUERTO</a:t>
            </a:r>
            <a:endParaRPr sz="28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309474" y="3145246"/>
            <a:ext cx="2808800" cy="2808800"/>
            <a:chOff x="9008754" y="2970334"/>
            <a:chExt cx="2808800" cy="2808800"/>
          </a:xfrm>
        </p:grpSpPr>
        <p:sp>
          <p:nvSpPr>
            <p:cNvPr id="255" name="Google Shape;255;p28"/>
            <p:cNvSpPr/>
            <p:nvPr/>
          </p:nvSpPr>
          <p:spPr>
            <a:xfrm>
              <a:off x="9008754" y="2970334"/>
              <a:ext cx="2808800" cy="2808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600" b="1" kern="0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9193754" y="3155334"/>
              <a:ext cx="2438800" cy="2438800"/>
            </a:xfrm>
            <a:prstGeom prst="donut">
              <a:avLst>
                <a:gd name="adj" fmla="val 11468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7DEA7F4-3B00-4EDA-BDFE-1214B9AAB955}"/>
              </a:ext>
            </a:extLst>
          </p:cNvPr>
          <p:cNvGrpSpPr/>
          <p:nvPr/>
        </p:nvGrpSpPr>
        <p:grpSpPr>
          <a:xfrm>
            <a:off x="113243" y="226947"/>
            <a:ext cx="11956837" cy="1060845"/>
            <a:chOff x="390023" y="331454"/>
            <a:chExt cx="11411954" cy="1060845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83D8C2F-A4AC-4921-AF0F-A960AEAB6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91" y="331454"/>
              <a:ext cx="3363786" cy="1060845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A4C8B44-8EE4-4C74-8C73-5D050B27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23" y="399408"/>
              <a:ext cx="1068397" cy="992891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4364080" y="2731042"/>
            <a:ext cx="6743700" cy="1692275"/>
            <a:chOff x="4063636" y="1307515"/>
            <a:chExt cx="6743700" cy="1692275"/>
          </a:xfrm>
        </p:grpSpPr>
        <p:sp>
          <p:nvSpPr>
            <p:cNvPr id="9" name="Google Shape;345;p32"/>
            <p:cNvSpPr txBox="1">
              <a:spLocks/>
            </p:cNvSpPr>
            <p:nvPr/>
          </p:nvSpPr>
          <p:spPr>
            <a:xfrm>
              <a:off x="4063636" y="1307515"/>
              <a:ext cx="6743700" cy="16922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s-MX" sz="4000" b="1" kern="0" dirty="0"/>
                <a:t>         </a:t>
              </a:r>
              <a:r>
                <a:rPr lang="es-MX" sz="4000" b="1" kern="0" dirty="0" smtClean="0"/>
                <a:t>$9,722,611.99</a:t>
              </a:r>
              <a:br>
                <a:rPr lang="es-MX" sz="4000" b="1" kern="0" dirty="0" smtClean="0"/>
              </a:br>
              <a:r>
                <a:rPr lang="es-MX" sz="1400" b="1" kern="0" dirty="0"/>
                <a:t>1.-FORTALECIMIENTO DE LA SEGURIDAD PÚBLICA EN </a:t>
              </a:r>
              <a:endParaRPr lang="es-MX" sz="1400" b="1" kern="0" dirty="0" smtClean="0"/>
            </a:p>
            <a:p>
              <a:pPr defTabSz="1219170">
                <a:buClr>
                  <a:srgbClr val="000000"/>
                </a:buClr>
              </a:pPr>
              <a:r>
                <a:rPr lang="es-MX" sz="1400" b="1" kern="0" dirty="0" smtClean="0"/>
                <a:t>FELIPE </a:t>
              </a:r>
              <a:r>
                <a:rPr lang="es-MX" sz="1400" b="1" kern="0" dirty="0"/>
                <a:t>CARRILLO PUERTO</a:t>
              </a:r>
            </a:p>
          </p:txBody>
        </p:sp>
        <p:grpSp>
          <p:nvGrpSpPr>
            <p:cNvPr id="10" name="Google Shape;352;p32"/>
            <p:cNvGrpSpPr/>
            <p:nvPr/>
          </p:nvGrpSpPr>
          <p:grpSpPr>
            <a:xfrm>
              <a:off x="9556377" y="1811439"/>
              <a:ext cx="891135" cy="684429"/>
              <a:chOff x="568950" y="3686775"/>
              <a:chExt cx="472500" cy="362900"/>
            </a:xfrm>
          </p:grpSpPr>
          <p:sp>
            <p:nvSpPr>
              <p:cNvPr id="11" name="Google Shape;353;p32"/>
              <p:cNvSpPr/>
              <p:nvPr/>
            </p:nvSpPr>
            <p:spPr>
              <a:xfrm>
                <a:off x="568950" y="3686775"/>
                <a:ext cx="472500" cy="362900"/>
              </a:xfrm>
              <a:custGeom>
                <a:avLst/>
                <a:gdLst/>
                <a:ahLst/>
                <a:cxnLst/>
                <a:rect l="l" t="t" r="r" b="b"/>
                <a:pathLst>
                  <a:path w="18900" h="14516" fill="none" extrusionOk="0">
                    <a:moveTo>
                      <a:pt x="18900" y="7989"/>
                    </a:moveTo>
                    <a:lnTo>
                      <a:pt x="18900" y="7989"/>
                    </a:lnTo>
                    <a:lnTo>
                      <a:pt x="18705" y="8111"/>
                    </a:lnTo>
                    <a:lnTo>
                      <a:pt x="18510" y="8184"/>
                    </a:lnTo>
                    <a:lnTo>
                      <a:pt x="18291" y="8232"/>
                    </a:lnTo>
                    <a:lnTo>
                      <a:pt x="18072" y="8232"/>
                    </a:lnTo>
                    <a:lnTo>
                      <a:pt x="17852" y="8184"/>
                    </a:lnTo>
                    <a:lnTo>
                      <a:pt x="17658" y="8111"/>
                    </a:lnTo>
                    <a:lnTo>
                      <a:pt x="17487" y="8013"/>
                    </a:lnTo>
                    <a:lnTo>
                      <a:pt x="17341" y="7891"/>
                    </a:lnTo>
                    <a:lnTo>
                      <a:pt x="17341" y="7891"/>
                    </a:lnTo>
                    <a:lnTo>
                      <a:pt x="17243" y="7745"/>
                    </a:lnTo>
                    <a:lnTo>
                      <a:pt x="17170" y="7575"/>
                    </a:lnTo>
                    <a:lnTo>
                      <a:pt x="17170" y="7404"/>
                    </a:lnTo>
                    <a:lnTo>
                      <a:pt x="17195" y="7234"/>
                    </a:lnTo>
                    <a:lnTo>
                      <a:pt x="17243" y="7088"/>
                    </a:lnTo>
                    <a:lnTo>
                      <a:pt x="17341" y="6942"/>
                    </a:lnTo>
                    <a:lnTo>
                      <a:pt x="17487" y="6844"/>
                    </a:lnTo>
                    <a:lnTo>
                      <a:pt x="17658" y="6795"/>
                    </a:lnTo>
                    <a:lnTo>
                      <a:pt x="17658" y="6795"/>
                    </a:lnTo>
                    <a:lnTo>
                      <a:pt x="17755" y="6771"/>
                    </a:lnTo>
                    <a:lnTo>
                      <a:pt x="17828" y="6771"/>
                    </a:lnTo>
                    <a:lnTo>
                      <a:pt x="17901" y="6795"/>
                    </a:lnTo>
                    <a:lnTo>
                      <a:pt x="17974" y="6820"/>
                    </a:lnTo>
                    <a:lnTo>
                      <a:pt x="18023" y="6869"/>
                    </a:lnTo>
                    <a:lnTo>
                      <a:pt x="18047" y="6917"/>
                    </a:lnTo>
                    <a:lnTo>
                      <a:pt x="18096" y="7063"/>
                    </a:lnTo>
                    <a:lnTo>
                      <a:pt x="18072" y="7210"/>
                    </a:lnTo>
                    <a:lnTo>
                      <a:pt x="18023" y="7356"/>
                    </a:lnTo>
                    <a:lnTo>
                      <a:pt x="17950" y="7477"/>
                    </a:lnTo>
                    <a:lnTo>
                      <a:pt x="17828" y="7599"/>
                    </a:lnTo>
                    <a:lnTo>
                      <a:pt x="17828" y="7599"/>
                    </a:lnTo>
                    <a:lnTo>
                      <a:pt x="17633" y="7697"/>
                    </a:lnTo>
                    <a:lnTo>
                      <a:pt x="17438" y="7770"/>
                    </a:lnTo>
                    <a:lnTo>
                      <a:pt x="17219" y="7794"/>
                    </a:lnTo>
                    <a:lnTo>
                      <a:pt x="17000" y="7794"/>
                    </a:lnTo>
                    <a:lnTo>
                      <a:pt x="17000" y="7794"/>
                    </a:lnTo>
                    <a:lnTo>
                      <a:pt x="16878" y="7794"/>
                    </a:lnTo>
                    <a:lnTo>
                      <a:pt x="16781" y="7770"/>
                    </a:lnTo>
                    <a:lnTo>
                      <a:pt x="16708" y="7745"/>
                    </a:lnTo>
                    <a:lnTo>
                      <a:pt x="16635" y="7697"/>
                    </a:lnTo>
                    <a:lnTo>
                      <a:pt x="16586" y="7648"/>
                    </a:lnTo>
                    <a:lnTo>
                      <a:pt x="16562" y="7550"/>
                    </a:lnTo>
                    <a:lnTo>
                      <a:pt x="16537" y="7331"/>
                    </a:lnTo>
                    <a:lnTo>
                      <a:pt x="16537" y="7331"/>
                    </a:lnTo>
                    <a:lnTo>
                      <a:pt x="16513" y="7015"/>
                    </a:lnTo>
                    <a:lnTo>
                      <a:pt x="16488" y="6698"/>
                    </a:lnTo>
                    <a:lnTo>
                      <a:pt x="16440" y="6381"/>
                    </a:lnTo>
                    <a:lnTo>
                      <a:pt x="16367" y="6065"/>
                    </a:lnTo>
                    <a:lnTo>
                      <a:pt x="16269" y="5748"/>
                    </a:lnTo>
                    <a:lnTo>
                      <a:pt x="16172" y="5456"/>
                    </a:lnTo>
                    <a:lnTo>
                      <a:pt x="16050" y="5164"/>
                    </a:lnTo>
                    <a:lnTo>
                      <a:pt x="15904" y="4871"/>
                    </a:lnTo>
                    <a:lnTo>
                      <a:pt x="15758" y="4604"/>
                    </a:lnTo>
                    <a:lnTo>
                      <a:pt x="15587" y="4311"/>
                    </a:lnTo>
                    <a:lnTo>
                      <a:pt x="15393" y="4068"/>
                    </a:lnTo>
                    <a:lnTo>
                      <a:pt x="15198" y="3800"/>
                    </a:lnTo>
                    <a:lnTo>
                      <a:pt x="14978" y="3556"/>
                    </a:lnTo>
                    <a:lnTo>
                      <a:pt x="14759" y="3313"/>
                    </a:lnTo>
                    <a:lnTo>
                      <a:pt x="14516" y="3094"/>
                    </a:lnTo>
                    <a:lnTo>
                      <a:pt x="14272" y="2874"/>
                    </a:lnTo>
                    <a:lnTo>
                      <a:pt x="14004" y="2655"/>
                    </a:lnTo>
                    <a:lnTo>
                      <a:pt x="13712" y="2460"/>
                    </a:lnTo>
                    <a:lnTo>
                      <a:pt x="13420" y="2265"/>
                    </a:lnTo>
                    <a:lnTo>
                      <a:pt x="13128" y="2095"/>
                    </a:lnTo>
                    <a:lnTo>
                      <a:pt x="12811" y="1924"/>
                    </a:lnTo>
                    <a:lnTo>
                      <a:pt x="12494" y="1778"/>
                    </a:lnTo>
                    <a:lnTo>
                      <a:pt x="12178" y="1632"/>
                    </a:lnTo>
                    <a:lnTo>
                      <a:pt x="11837" y="1510"/>
                    </a:lnTo>
                    <a:lnTo>
                      <a:pt x="11496" y="1389"/>
                    </a:lnTo>
                    <a:lnTo>
                      <a:pt x="11130" y="1291"/>
                    </a:lnTo>
                    <a:lnTo>
                      <a:pt x="10765" y="1218"/>
                    </a:lnTo>
                    <a:lnTo>
                      <a:pt x="10400" y="1145"/>
                    </a:lnTo>
                    <a:lnTo>
                      <a:pt x="10034" y="1096"/>
                    </a:lnTo>
                    <a:lnTo>
                      <a:pt x="9645" y="1048"/>
                    </a:lnTo>
                    <a:lnTo>
                      <a:pt x="9255" y="1023"/>
                    </a:lnTo>
                    <a:lnTo>
                      <a:pt x="8865" y="1023"/>
                    </a:lnTo>
                    <a:lnTo>
                      <a:pt x="8865" y="1023"/>
                    </a:lnTo>
                    <a:lnTo>
                      <a:pt x="8330" y="1023"/>
                    </a:lnTo>
                    <a:lnTo>
                      <a:pt x="7794" y="1072"/>
                    </a:lnTo>
                    <a:lnTo>
                      <a:pt x="7258" y="1145"/>
                    </a:lnTo>
                    <a:lnTo>
                      <a:pt x="6747" y="1267"/>
                    </a:lnTo>
                    <a:lnTo>
                      <a:pt x="6747" y="1267"/>
                    </a:lnTo>
                    <a:lnTo>
                      <a:pt x="6600" y="1048"/>
                    </a:lnTo>
                    <a:lnTo>
                      <a:pt x="6454" y="877"/>
                    </a:lnTo>
                    <a:lnTo>
                      <a:pt x="6284" y="707"/>
                    </a:lnTo>
                    <a:lnTo>
                      <a:pt x="6138" y="561"/>
                    </a:lnTo>
                    <a:lnTo>
                      <a:pt x="5967" y="439"/>
                    </a:lnTo>
                    <a:lnTo>
                      <a:pt x="5821" y="341"/>
                    </a:lnTo>
                    <a:lnTo>
                      <a:pt x="5504" y="195"/>
                    </a:lnTo>
                    <a:lnTo>
                      <a:pt x="5237" y="98"/>
                    </a:lnTo>
                    <a:lnTo>
                      <a:pt x="5017" y="49"/>
                    </a:lnTo>
                    <a:lnTo>
                      <a:pt x="4822" y="0"/>
                    </a:lnTo>
                    <a:lnTo>
                      <a:pt x="4822" y="0"/>
                    </a:lnTo>
                    <a:lnTo>
                      <a:pt x="4725" y="195"/>
                    </a:lnTo>
                    <a:lnTo>
                      <a:pt x="4628" y="390"/>
                    </a:lnTo>
                    <a:lnTo>
                      <a:pt x="4530" y="682"/>
                    </a:lnTo>
                    <a:lnTo>
                      <a:pt x="4433" y="999"/>
                    </a:lnTo>
                    <a:lnTo>
                      <a:pt x="4384" y="1389"/>
                    </a:lnTo>
                    <a:lnTo>
                      <a:pt x="4360" y="1778"/>
                    </a:lnTo>
                    <a:lnTo>
                      <a:pt x="4360" y="1998"/>
                    </a:lnTo>
                    <a:lnTo>
                      <a:pt x="4408" y="2217"/>
                    </a:lnTo>
                    <a:lnTo>
                      <a:pt x="4408" y="2217"/>
                    </a:lnTo>
                    <a:lnTo>
                      <a:pt x="4067" y="2436"/>
                    </a:lnTo>
                    <a:lnTo>
                      <a:pt x="3678" y="2728"/>
                    </a:lnTo>
                    <a:lnTo>
                      <a:pt x="3264" y="3142"/>
                    </a:lnTo>
                    <a:lnTo>
                      <a:pt x="2825" y="3605"/>
                    </a:lnTo>
                    <a:lnTo>
                      <a:pt x="2411" y="4116"/>
                    </a:lnTo>
                    <a:lnTo>
                      <a:pt x="2022" y="4652"/>
                    </a:lnTo>
                    <a:lnTo>
                      <a:pt x="1851" y="4945"/>
                    </a:lnTo>
                    <a:lnTo>
                      <a:pt x="1705" y="5237"/>
                    </a:lnTo>
                    <a:lnTo>
                      <a:pt x="1559" y="5529"/>
                    </a:lnTo>
                    <a:lnTo>
                      <a:pt x="1461" y="5797"/>
                    </a:lnTo>
                    <a:lnTo>
                      <a:pt x="560" y="5797"/>
                    </a:lnTo>
                    <a:lnTo>
                      <a:pt x="560" y="5797"/>
                    </a:lnTo>
                    <a:lnTo>
                      <a:pt x="463" y="5821"/>
                    </a:lnTo>
                    <a:lnTo>
                      <a:pt x="341" y="5846"/>
                    </a:lnTo>
                    <a:lnTo>
                      <a:pt x="244" y="5894"/>
                    </a:lnTo>
                    <a:lnTo>
                      <a:pt x="171" y="5967"/>
                    </a:lnTo>
                    <a:lnTo>
                      <a:pt x="98" y="6040"/>
                    </a:lnTo>
                    <a:lnTo>
                      <a:pt x="49" y="6138"/>
                    </a:lnTo>
                    <a:lnTo>
                      <a:pt x="25" y="6260"/>
                    </a:lnTo>
                    <a:lnTo>
                      <a:pt x="0" y="6357"/>
                    </a:lnTo>
                    <a:lnTo>
                      <a:pt x="0" y="8598"/>
                    </a:lnTo>
                    <a:lnTo>
                      <a:pt x="0" y="8598"/>
                    </a:lnTo>
                    <a:lnTo>
                      <a:pt x="25" y="8720"/>
                    </a:lnTo>
                    <a:lnTo>
                      <a:pt x="49" y="8817"/>
                    </a:lnTo>
                    <a:lnTo>
                      <a:pt x="98" y="8914"/>
                    </a:lnTo>
                    <a:lnTo>
                      <a:pt x="171" y="8987"/>
                    </a:lnTo>
                    <a:lnTo>
                      <a:pt x="244" y="9060"/>
                    </a:lnTo>
                    <a:lnTo>
                      <a:pt x="341" y="9109"/>
                    </a:lnTo>
                    <a:lnTo>
                      <a:pt x="463" y="9158"/>
                    </a:lnTo>
                    <a:lnTo>
                      <a:pt x="560" y="9158"/>
                    </a:lnTo>
                    <a:lnTo>
                      <a:pt x="1510" y="9158"/>
                    </a:lnTo>
                    <a:lnTo>
                      <a:pt x="1510" y="9158"/>
                    </a:lnTo>
                    <a:lnTo>
                      <a:pt x="1583" y="9353"/>
                    </a:lnTo>
                    <a:lnTo>
                      <a:pt x="1681" y="9572"/>
                    </a:lnTo>
                    <a:lnTo>
                      <a:pt x="1924" y="9986"/>
                    </a:lnTo>
                    <a:lnTo>
                      <a:pt x="2216" y="10376"/>
                    </a:lnTo>
                    <a:lnTo>
                      <a:pt x="2582" y="10765"/>
                    </a:lnTo>
                    <a:lnTo>
                      <a:pt x="2972" y="11131"/>
                    </a:lnTo>
                    <a:lnTo>
                      <a:pt x="3410" y="11472"/>
                    </a:lnTo>
                    <a:lnTo>
                      <a:pt x="3897" y="11788"/>
                    </a:lnTo>
                    <a:lnTo>
                      <a:pt x="4408" y="12032"/>
                    </a:lnTo>
                    <a:lnTo>
                      <a:pt x="4408" y="14516"/>
                    </a:lnTo>
                    <a:lnTo>
                      <a:pt x="5090" y="14516"/>
                    </a:lnTo>
                    <a:lnTo>
                      <a:pt x="6308" y="12860"/>
                    </a:lnTo>
                    <a:lnTo>
                      <a:pt x="6308" y="12860"/>
                    </a:lnTo>
                    <a:lnTo>
                      <a:pt x="6917" y="13030"/>
                    </a:lnTo>
                    <a:lnTo>
                      <a:pt x="7550" y="13128"/>
                    </a:lnTo>
                    <a:lnTo>
                      <a:pt x="8208" y="13201"/>
                    </a:lnTo>
                    <a:lnTo>
                      <a:pt x="8865" y="13225"/>
                    </a:lnTo>
                    <a:lnTo>
                      <a:pt x="8865" y="13225"/>
                    </a:lnTo>
                    <a:lnTo>
                      <a:pt x="9523" y="13201"/>
                    </a:lnTo>
                    <a:lnTo>
                      <a:pt x="10181" y="13128"/>
                    </a:lnTo>
                    <a:lnTo>
                      <a:pt x="10814" y="13030"/>
                    </a:lnTo>
                    <a:lnTo>
                      <a:pt x="11423" y="12860"/>
                    </a:lnTo>
                    <a:lnTo>
                      <a:pt x="12592" y="14516"/>
                    </a:lnTo>
                    <a:lnTo>
                      <a:pt x="13347" y="14516"/>
                    </a:lnTo>
                    <a:lnTo>
                      <a:pt x="13347" y="12032"/>
                    </a:lnTo>
                    <a:lnTo>
                      <a:pt x="13347" y="12032"/>
                    </a:lnTo>
                    <a:lnTo>
                      <a:pt x="13688" y="11886"/>
                    </a:lnTo>
                    <a:lnTo>
                      <a:pt x="14004" y="11715"/>
                    </a:lnTo>
                    <a:lnTo>
                      <a:pt x="14297" y="11545"/>
                    </a:lnTo>
                    <a:lnTo>
                      <a:pt x="14589" y="11350"/>
                    </a:lnTo>
                    <a:lnTo>
                      <a:pt x="14857" y="11131"/>
                    </a:lnTo>
                    <a:lnTo>
                      <a:pt x="15100" y="10911"/>
                    </a:lnTo>
                    <a:lnTo>
                      <a:pt x="15344" y="10668"/>
                    </a:lnTo>
                    <a:lnTo>
                      <a:pt x="15563" y="10400"/>
                    </a:lnTo>
                    <a:lnTo>
                      <a:pt x="15733" y="10132"/>
                    </a:lnTo>
                    <a:lnTo>
                      <a:pt x="15904" y="9864"/>
                    </a:lnTo>
                    <a:lnTo>
                      <a:pt x="16074" y="9572"/>
                    </a:lnTo>
                    <a:lnTo>
                      <a:pt x="16196" y="9255"/>
                    </a:lnTo>
                    <a:lnTo>
                      <a:pt x="16318" y="8939"/>
                    </a:lnTo>
                    <a:lnTo>
                      <a:pt x="16391" y="8598"/>
                    </a:lnTo>
                    <a:lnTo>
                      <a:pt x="16464" y="8257"/>
                    </a:lnTo>
                    <a:lnTo>
                      <a:pt x="16513" y="7916"/>
                    </a:lnTo>
                    <a:lnTo>
                      <a:pt x="16513" y="7916"/>
                    </a:lnTo>
                    <a:lnTo>
                      <a:pt x="16513" y="7599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354;p32"/>
              <p:cNvSpPr/>
              <p:nvPr/>
            </p:nvSpPr>
            <p:spPr>
              <a:xfrm>
                <a:off x="645650" y="3820725"/>
                <a:ext cx="3412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65" fill="none" extrusionOk="0">
                    <a:moveTo>
                      <a:pt x="683" y="1364"/>
                    </a:moveTo>
                    <a:lnTo>
                      <a:pt x="683" y="1364"/>
                    </a:lnTo>
                    <a:lnTo>
                      <a:pt x="537" y="1340"/>
                    </a:lnTo>
                    <a:lnTo>
                      <a:pt x="415" y="1316"/>
                    </a:lnTo>
                    <a:lnTo>
                      <a:pt x="293" y="1243"/>
                    </a:lnTo>
                    <a:lnTo>
                      <a:pt x="196" y="1170"/>
                    </a:lnTo>
                    <a:lnTo>
                      <a:pt x="123" y="1072"/>
                    </a:lnTo>
                    <a:lnTo>
                      <a:pt x="50" y="950"/>
                    </a:lnTo>
                    <a:lnTo>
                      <a:pt x="25" y="829"/>
                    </a:lnTo>
                    <a:lnTo>
                      <a:pt x="1" y="682"/>
                    </a:lnTo>
                    <a:lnTo>
                      <a:pt x="1" y="682"/>
                    </a:lnTo>
                    <a:lnTo>
                      <a:pt x="25" y="536"/>
                    </a:lnTo>
                    <a:lnTo>
                      <a:pt x="50" y="415"/>
                    </a:lnTo>
                    <a:lnTo>
                      <a:pt x="123" y="317"/>
                    </a:lnTo>
                    <a:lnTo>
                      <a:pt x="196" y="195"/>
                    </a:lnTo>
                    <a:lnTo>
                      <a:pt x="293" y="122"/>
                    </a:lnTo>
                    <a:lnTo>
                      <a:pt x="415" y="74"/>
                    </a:lnTo>
                    <a:lnTo>
                      <a:pt x="537" y="25"/>
                    </a:lnTo>
                    <a:lnTo>
                      <a:pt x="683" y="1"/>
                    </a:lnTo>
                    <a:lnTo>
                      <a:pt x="683" y="1"/>
                    </a:lnTo>
                    <a:lnTo>
                      <a:pt x="805" y="25"/>
                    </a:lnTo>
                    <a:lnTo>
                      <a:pt x="951" y="74"/>
                    </a:lnTo>
                    <a:lnTo>
                      <a:pt x="1048" y="122"/>
                    </a:lnTo>
                    <a:lnTo>
                      <a:pt x="1170" y="195"/>
                    </a:lnTo>
                    <a:lnTo>
                      <a:pt x="1243" y="317"/>
                    </a:lnTo>
                    <a:lnTo>
                      <a:pt x="1292" y="415"/>
                    </a:lnTo>
                    <a:lnTo>
                      <a:pt x="1340" y="536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40" y="829"/>
                    </a:lnTo>
                    <a:lnTo>
                      <a:pt x="1292" y="950"/>
                    </a:lnTo>
                    <a:lnTo>
                      <a:pt x="1243" y="1072"/>
                    </a:lnTo>
                    <a:lnTo>
                      <a:pt x="1170" y="1170"/>
                    </a:lnTo>
                    <a:lnTo>
                      <a:pt x="1048" y="1243"/>
                    </a:lnTo>
                    <a:lnTo>
                      <a:pt x="951" y="1316"/>
                    </a:lnTo>
                    <a:lnTo>
                      <a:pt x="805" y="1340"/>
                    </a:lnTo>
                    <a:lnTo>
                      <a:pt x="683" y="1364"/>
                    </a:lnTo>
                    <a:lnTo>
                      <a:pt x="683" y="1364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355;p32"/>
              <p:cNvSpPr/>
              <p:nvPr/>
            </p:nvSpPr>
            <p:spPr>
              <a:xfrm>
                <a:off x="747950" y="3753750"/>
                <a:ext cx="852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488" fill="none" extrusionOk="0">
                    <a:moveTo>
                      <a:pt x="3410" y="488"/>
                    </a:moveTo>
                    <a:lnTo>
                      <a:pt x="3410" y="488"/>
                    </a:lnTo>
                    <a:lnTo>
                      <a:pt x="3215" y="366"/>
                    </a:lnTo>
                    <a:lnTo>
                      <a:pt x="3021" y="268"/>
                    </a:lnTo>
                    <a:lnTo>
                      <a:pt x="2826" y="195"/>
                    </a:lnTo>
                    <a:lnTo>
                      <a:pt x="2607" y="122"/>
                    </a:lnTo>
                    <a:lnTo>
                      <a:pt x="2387" y="74"/>
                    </a:lnTo>
                    <a:lnTo>
                      <a:pt x="2168" y="25"/>
                    </a:lnTo>
                    <a:lnTo>
                      <a:pt x="1925" y="0"/>
                    </a:lnTo>
                    <a:lnTo>
                      <a:pt x="1705" y="0"/>
                    </a:lnTo>
                    <a:lnTo>
                      <a:pt x="1462" y="0"/>
                    </a:lnTo>
                    <a:lnTo>
                      <a:pt x="1243" y="25"/>
                    </a:lnTo>
                    <a:lnTo>
                      <a:pt x="1023" y="74"/>
                    </a:lnTo>
                    <a:lnTo>
                      <a:pt x="804" y="122"/>
                    </a:lnTo>
                    <a:lnTo>
                      <a:pt x="585" y="195"/>
                    </a:lnTo>
                    <a:lnTo>
                      <a:pt x="366" y="268"/>
                    </a:lnTo>
                    <a:lnTo>
                      <a:pt x="171" y="366"/>
                    </a:lnTo>
                    <a:lnTo>
                      <a:pt x="1" y="488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32ABD34E-8A57-0D40-85E0-5F1DC463F4DE}"/>
              </a:ext>
            </a:extLst>
          </p:cNvPr>
          <p:cNvGrpSpPr/>
          <p:nvPr/>
        </p:nvGrpSpPr>
        <p:grpSpPr>
          <a:xfrm>
            <a:off x="1094635" y="3988100"/>
            <a:ext cx="1238477" cy="1123092"/>
            <a:chOff x="1835696" y="260648"/>
            <a:chExt cx="1517088" cy="1358256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090DB2F2-D5C1-F349-A125-4D41E9CE9DE2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858" y="260648"/>
              <a:ext cx="1303391" cy="954107"/>
            </a:xfrm>
            <a:prstGeom prst="rect">
              <a:avLst/>
            </a:prstGeom>
            <a:noFill/>
            <a:ln cmpd="sng">
              <a:solidFill>
                <a:srgbClr val="58C4E2"/>
              </a:solidFill>
            </a:ln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AEC69D12-3678-CA40-B7D7-FF3C404512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60" t="-10601" b="-1"/>
            <a:stretch/>
          </p:blipFill>
          <p:spPr bwMode="auto">
            <a:xfrm>
              <a:off x="1835696" y="1248569"/>
              <a:ext cx="1517088" cy="3703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8169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280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title"/>
          </p:nvPr>
        </p:nvSpPr>
        <p:spPr>
          <a:xfrm>
            <a:off x="31010" y="923180"/>
            <a:ext cx="3365729" cy="530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b="1" dirty="0" smtClean="0"/>
              <a:t/>
            </a:r>
            <a:br>
              <a:rPr lang="en" b="1" dirty="0" smtClean="0"/>
            </a:br>
            <a:r>
              <a:rPr lang="en" b="1" dirty="0" smtClean="0"/>
              <a:t/>
            </a:r>
            <a:br>
              <a:rPr lang="en" b="1" dirty="0" smtClean="0"/>
            </a:br>
            <a:r>
              <a:rPr lang="en" sz="2800" b="1" dirty="0" smtClean="0"/>
              <a:t>MUNICIPIO DE LÁZARO CÁRDENAS</a:t>
            </a:r>
            <a:endParaRPr sz="28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309474" y="3145246"/>
            <a:ext cx="2808800" cy="2808800"/>
            <a:chOff x="9008754" y="2970334"/>
            <a:chExt cx="2808800" cy="2808800"/>
          </a:xfrm>
        </p:grpSpPr>
        <p:sp>
          <p:nvSpPr>
            <p:cNvPr id="255" name="Google Shape;255;p28"/>
            <p:cNvSpPr/>
            <p:nvPr/>
          </p:nvSpPr>
          <p:spPr>
            <a:xfrm>
              <a:off x="9008754" y="2970334"/>
              <a:ext cx="2808800" cy="2808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600" b="1" kern="0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9193754" y="3155334"/>
              <a:ext cx="2438800" cy="2438800"/>
            </a:xfrm>
            <a:prstGeom prst="donut">
              <a:avLst>
                <a:gd name="adj" fmla="val 11468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7DEA7F4-3B00-4EDA-BDFE-1214B9AAB955}"/>
              </a:ext>
            </a:extLst>
          </p:cNvPr>
          <p:cNvGrpSpPr/>
          <p:nvPr/>
        </p:nvGrpSpPr>
        <p:grpSpPr>
          <a:xfrm>
            <a:off x="113243" y="226947"/>
            <a:ext cx="11956837" cy="1060845"/>
            <a:chOff x="390023" y="331454"/>
            <a:chExt cx="11411954" cy="1060845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83D8C2F-A4AC-4921-AF0F-A960AEAB6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91" y="331454"/>
              <a:ext cx="3363786" cy="1060845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A4C8B44-8EE4-4C74-8C73-5D050B27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23" y="399408"/>
              <a:ext cx="1068397" cy="992891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4364080" y="2731042"/>
            <a:ext cx="6743700" cy="1692275"/>
            <a:chOff x="4063636" y="1307515"/>
            <a:chExt cx="6743700" cy="1692275"/>
          </a:xfrm>
        </p:grpSpPr>
        <p:sp>
          <p:nvSpPr>
            <p:cNvPr id="9" name="Google Shape;345;p32"/>
            <p:cNvSpPr txBox="1">
              <a:spLocks/>
            </p:cNvSpPr>
            <p:nvPr/>
          </p:nvSpPr>
          <p:spPr>
            <a:xfrm>
              <a:off x="4063636" y="1307515"/>
              <a:ext cx="6743700" cy="16922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s-MX" sz="4000" b="1" kern="0" dirty="0"/>
                <a:t>         $</a:t>
              </a:r>
              <a:r>
                <a:rPr lang="es-MX" sz="4000" b="1" kern="0" dirty="0" smtClean="0"/>
                <a:t>3,322,240.00</a:t>
              </a:r>
              <a:br>
                <a:rPr lang="es-MX" sz="4000" b="1" kern="0" dirty="0" smtClean="0"/>
              </a:br>
              <a:r>
                <a:rPr lang="es-MX" sz="1400" b="1" kern="0" dirty="0"/>
                <a:t>1.-ADQUISICIÓN DE PATRULLAS</a:t>
              </a:r>
            </a:p>
          </p:txBody>
        </p:sp>
        <p:grpSp>
          <p:nvGrpSpPr>
            <p:cNvPr id="10" name="Google Shape;352;p32"/>
            <p:cNvGrpSpPr/>
            <p:nvPr/>
          </p:nvGrpSpPr>
          <p:grpSpPr>
            <a:xfrm>
              <a:off x="9556377" y="1811439"/>
              <a:ext cx="891135" cy="684429"/>
              <a:chOff x="568950" y="3686775"/>
              <a:chExt cx="472500" cy="362900"/>
            </a:xfrm>
          </p:grpSpPr>
          <p:sp>
            <p:nvSpPr>
              <p:cNvPr id="11" name="Google Shape;353;p32"/>
              <p:cNvSpPr/>
              <p:nvPr/>
            </p:nvSpPr>
            <p:spPr>
              <a:xfrm>
                <a:off x="568950" y="3686775"/>
                <a:ext cx="472500" cy="362900"/>
              </a:xfrm>
              <a:custGeom>
                <a:avLst/>
                <a:gdLst/>
                <a:ahLst/>
                <a:cxnLst/>
                <a:rect l="l" t="t" r="r" b="b"/>
                <a:pathLst>
                  <a:path w="18900" h="14516" fill="none" extrusionOk="0">
                    <a:moveTo>
                      <a:pt x="18900" y="7989"/>
                    </a:moveTo>
                    <a:lnTo>
                      <a:pt x="18900" y="7989"/>
                    </a:lnTo>
                    <a:lnTo>
                      <a:pt x="18705" y="8111"/>
                    </a:lnTo>
                    <a:lnTo>
                      <a:pt x="18510" y="8184"/>
                    </a:lnTo>
                    <a:lnTo>
                      <a:pt x="18291" y="8232"/>
                    </a:lnTo>
                    <a:lnTo>
                      <a:pt x="18072" y="8232"/>
                    </a:lnTo>
                    <a:lnTo>
                      <a:pt x="17852" y="8184"/>
                    </a:lnTo>
                    <a:lnTo>
                      <a:pt x="17658" y="8111"/>
                    </a:lnTo>
                    <a:lnTo>
                      <a:pt x="17487" y="8013"/>
                    </a:lnTo>
                    <a:lnTo>
                      <a:pt x="17341" y="7891"/>
                    </a:lnTo>
                    <a:lnTo>
                      <a:pt x="17341" y="7891"/>
                    </a:lnTo>
                    <a:lnTo>
                      <a:pt x="17243" y="7745"/>
                    </a:lnTo>
                    <a:lnTo>
                      <a:pt x="17170" y="7575"/>
                    </a:lnTo>
                    <a:lnTo>
                      <a:pt x="17170" y="7404"/>
                    </a:lnTo>
                    <a:lnTo>
                      <a:pt x="17195" y="7234"/>
                    </a:lnTo>
                    <a:lnTo>
                      <a:pt x="17243" y="7088"/>
                    </a:lnTo>
                    <a:lnTo>
                      <a:pt x="17341" y="6942"/>
                    </a:lnTo>
                    <a:lnTo>
                      <a:pt x="17487" y="6844"/>
                    </a:lnTo>
                    <a:lnTo>
                      <a:pt x="17658" y="6795"/>
                    </a:lnTo>
                    <a:lnTo>
                      <a:pt x="17658" y="6795"/>
                    </a:lnTo>
                    <a:lnTo>
                      <a:pt x="17755" y="6771"/>
                    </a:lnTo>
                    <a:lnTo>
                      <a:pt x="17828" y="6771"/>
                    </a:lnTo>
                    <a:lnTo>
                      <a:pt x="17901" y="6795"/>
                    </a:lnTo>
                    <a:lnTo>
                      <a:pt x="17974" y="6820"/>
                    </a:lnTo>
                    <a:lnTo>
                      <a:pt x="18023" y="6869"/>
                    </a:lnTo>
                    <a:lnTo>
                      <a:pt x="18047" y="6917"/>
                    </a:lnTo>
                    <a:lnTo>
                      <a:pt x="18096" y="7063"/>
                    </a:lnTo>
                    <a:lnTo>
                      <a:pt x="18072" y="7210"/>
                    </a:lnTo>
                    <a:lnTo>
                      <a:pt x="18023" y="7356"/>
                    </a:lnTo>
                    <a:lnTo>
                      <a:pt x="17950" y="7477"/>
                    </a:lnTo>
                    <a:lnTo>
                      <a:pt x="17828" y="7599"/>
                    </a:lnTo>
                    <a:lnTo>
                      <a:pt x="17828" y="7599"/>
                    </a:lnTo>
                    <a:lnTo>
                      <a:pt x="17633" y="7697"/>
                    </a:lnTo>
                    <a:lnTo>
                      <a:pt x="17438" y="7770"/>
                    </a:lnTo>
                    <a:lnTo>
                      <a:pt x="17219" y="7794"/>
                    </a:lnTo>
                    <a:lnTo>
                      <a:pt x="17000" y="7794"/>
                    </a:lnTo>
                    <a:lnTo>
                      <a:pt x="17000" y="7794"/>
                    </a:lnTo>
                    <a:lnTo>
                      <a:pt x="16878" y="7794"/>
                    </a:lnTo>
                    <a:lnTo>
                      <a:pt x="16781" y="7770"/>
                    </a:lnTo>
                    <a:lnTo>
                      <a:pt x="16708" y="7745"/>
                    </a:lnTo>
                    <a:lnTo>
                      <a:pt x="16635" y="7697"/>
                    </a:lnTo>
                    <a:lnTo>
                      <a:pt x="16586" y="7648"/>
                    </a:lnTo>
                    <a:lnTo>
                      <a:pt x="16562" y="7550"/>
                    </a:lnTo>
                    <a:lnTo>
                      <a:pt x="16537" y="7331"/>
                    </a:lnTo>
                    <a:lnTo>
                      <a:pt x="16537" y="7331"/>
                    </a:lnTo>
                    <a:lnTo>
                      <a:pt x="16513" y="7015"/>
                    </a:lnTo>
                    <a:lnTo>
                      <a:pt x="16488" y="6698"/>
                    </a:lnTo>
                    <a:lnTo>
                      <a:pt x="16440" y="6381"/>
                    </a:lnTo>
                    <a:lnTo>
                      <a:pt x="16367" y="6065"/>
                    </a:lnTo>
                    <a:lnTo>
                      <a:pt x="16269" y="5748"/>
                    </a:lnTo>
                    <a:lnTo>
                      <a:pt x="16172" y="5456"/>
                    </a:lnTo>
                    <a:lnTo>
                      <a:pt x="16050" y="5164"/>
                    </a:lnTo>
                    <a:lnTo>
                      <a:pt x="15904" y="4871"/>
                    </a:lnTo>
                    <a:lnTo>
                      <a:pt x="15758" y="4604"/>
                    </a:lnTo>
                    <a:lnTo>
                      <a:pt x="15587" y="4311"/>
                    </a:lnTo>
                    <a:lnTo>
                      <a:pt x="15393" y="4068"/>
                    </a:lnTo>
                    <a:lnTo>
                      <a:pt x="15198" y="3800"/>
                    </a:lnTo>
                    <a:lnTo>
                      <a:pt x="14978" y="3556"/>
                    </a:lnTo>
                    <a:lnTo>
                      <a:pt x="14759" y="3313"/>
                    </a:lnTo>
                    <a:lnTo>
                      <a:pt x="14516" y="3094"/>
                    </a:lnTo>
                    <a:lnTo>
                      <a:pt x="14272" y="2874"/>
                    </a:lnTo>
                    <a:lnTo>
                      <a:pt x="14004" y="2655"/>
                    </a:lnTo>
                    <a:lnTo>
                      <a:pt x="13712" y="2460"/>
                    </a:lnTo>
                    <a:lnTo>
                      <a:pt x="13420" y="2265"/>
                    </a:lnTo>
                    <a:lnTo>
                      <a:pt x="13128" y="2095"/>
                    </a:lnTo>
                    <a:lnTo>
                      <a:pt x="12811" y="1924"/>
                    </a:lnTo>
                    <a:lnTo>
                      <a:pt x="12494" y="1778"/>
                    </a:lnTo>
                    <a:lnTo>
                      <a:pt x="12178" y="1632"/>
                    </a:lnTo>
                    <a:lnTo>
                      <a:pt x="11837" y="1510"/>
                    </a:lnTo>
                    <a:lnTo>
                      <a:pt x="11496" y="1389"/>
                    </a:lnTo>
                    <a:lnTo>
                      <a:pt x="11130" y="1291"/>
                    </a:lnTo>
                    <a:lnTo>
                      <a:pt x="10765" y="1218"/>
                    </a:lnTo>
                    <a:lnTo>
                      <a:pt x="10400" y="1145"/>
                    </a:lnTo>
                    <a:lnTo>
                      <a:pt x="10034" y="1096"/>
                    </a:lnTo>
                    <a:lnTo>
                      <a:pt x="9645" y="1048"/>
                    </a:lnTo>
                    <a:lnTo>
                      <a:pt x="9255" y="1023"/>
                    </a:lnTo>
                    <a:lnTo>
                      <a:pt x="8865" y="1023"/>
                    </a:lnTo>
                    <a:lnTo>
                      <a:pt x="8865" y="1023"/>
                    </a:lnTo>
                    <a:lnTo>
                      <a:pt x="8330" y="1023"/>
                    </a:lnTo>
                    <a:lnTo>
                      <a:pt x="7794" y="1072"/>
                    </a:lnTo>
                    <a:lnTo>
                      <a:pt x="7258" y="1145"/>
                    </a:lnTo>
                    <a:lnTo>
                      <a:pt x="6747" y="1267"/>
                    </a:lnTo>
                    <a:lnTo>
                      <a:pt x="6747" y="1267"/>
                    </a:lnTo>
                    <a:lnTo>
                      <a:pt x="6600" y="1048"/>
                    </a:lnTo>
                    <a:lnTo>
                      <a:pt x="6454" y="877"/>
                    </a:lnTo>
                    <a:lnTo>
                      <a:pt x="6284" y="707"/>
                    </a:lnTo>
                    <a:lnTo>
                      <a:pt x="6138" y="561"/>
                    </a:lnTo>
                    <a:lnTo>
                      <a:pt x="5967" y="439"/>
                    </a:lnTo>
                    <a:lnTo>
                      <a:pt x="5821" y="341"/>
                    </a:lnTo>
                    <a:lnTo>
                      <a:pt x="5504" y="195"/>
                    </a:lnTo>
                    <a:lnTo>
                      <a:pt x="5237" y="98"/>
                    </a:lnTo>
                    <a:lnTo>
                      <a:pt x="5017" y="49"/>
                    </a:lnTo>
                    <a:lnTo>
                      <a:pt x="4822" y="0"/>
                    </a:lnTo>
                    <a:lnTo>
                      <a:pt x="4822" y="0"/>
                    </a:lnTo>
                    <a:lnTo>
                      <a:pt x="4725" y="195"/>
                    </a:lnTo>
                    <a:lnTo>
                      <a:pt x="4628" y="390"/>
                    </a:lnTo>
                    <a:lnTo>
                      <a:pt x="4530" y="682"/>
                    </a:lnTo>
                    <a:lnTo>
                      <a:pt x="4433" y="999"/>
                    </a:lnTo>
                    <a:lnTo>
                      <a:pt x="4384" y="1389"/>
                    </a:lnTo>
                    <a:lnTo>
                      <a:pt x="4360" y="1778"/>
                    </a:lnTo>
                    <a:lnTo>
                      <a:pt x="4360" y="1998"/>
                    </a:lnTo>
                    <a:lnTo>
                      <a:pt x="4408" y="2217"/>
                    </a:lnTo>
                    <a:lnTo>
                      <a:pt x="4408" y="2217"/>
                    </a:lnTo>
                    <a:lnTo>
                      <a:pt x="4067" y="2436"/>
                    </a:lnTo>
                    <a:lnTo>
                      <a:pt x="3678" y="2728"/>
                    </a:lnTo>
                    <a:lnTo>
                      <a:pt x="3264" y="3142"/>
                    </a:lnTo>
                    <a:lnTo>
                      <a:pt x="2825" y="3605"/>
                    </a:lnTo>
                    <a:lnTo>
                      <a:pt x="2411" y="4116"/>
                    </a:lnTo>
                    <a:lnTo>
                      <a:pt x="2022" y="4652"/>
                    </a:lnTo>
                    <a:lnTo>
                      <a:pt x="1851" y="4945"/>
                    </a:lnTo>
                    <a:lnTo>
                      <a:pt x="1705" y="5237"/>
                    </a:lnTo>
                    <a:lnTo>
                      <a:pt x="1559" y="5529"/>
                    </a:lnTo>
                    <a:lnTo>
                      <a:pt x="1461" y="5797"/>
                    </a:lnTo>
                    <a:lnTo>
                      <a:pt x="560" y="5797"/>
                    </a:lnTo>
                    <a:lnTo>
                      <a:pt x="560" y="5797"/>
                    </a:lnTo>
                    <a:lnTo>
                      <a:pt x="463" y="5821"/>
                    </a:lnTo>
                    <a:lnTo>
                      <a:pt x="341" y="5846"/>
                    </a:lnTo>
                    <a:lnTo>
                      <a:pt x="244" y="5894"/>
                    </a:lnTo>
                    <a:lnTo>
                      <a:pt x="171" y="5967"/>
                    </a:lnTo>
                    <a:lnTo>
                      <a:pt x="98" y="6040"/>
                    </a:lnTo>
                    <a:lnTo>
                      <a:pt x="49" y="6138"/>
                    </a:lnTo>
                    <a:lnTo>
                      <a:pt x="25" y="6260"/>
                    </a:lnTo>
                    <a:lnTo>
                      <a:pt x="0" y="6357"/>
                    </a:lnTo>
                    <a:lnTo>
                      <a:pt x="0" y="8598"/>
                    </a:lnTo>
                    <a:lnTo>
                      <a:pt x="0" y="8598"/>
                    </a:lnTo>
                    <a:lnTo>
                      <a:pt x="25" y="8720"/>
                    </a:lnTo>
                    <a:lnTo>
                      <a:pt x="49" y="8817"/>
                    </a:lnTo>
                    <a:lnTo>
                      <a:pt x="98" y="8914"/>
                    </a:lnTo>
                    <a:lnTo>
                      <a:pt x="171" y="8987"/>
                    </a:lnTo>
                    <a:lnTo>
                      <a:pt x="244" y="9060"/>
                    </a:lnTo>
                    <a:lnTo>
                      <a:pt x="341" y="9109"/>
                    </a:lnTo>
                    <a:lnTo>
                      <a:pt x="463" y="9158"/>
                    </a:lnTo>
                    <a:lnTo>
                      <a:pt x="560" y="9158"/>
                    </a:lnTo>
                    <a:lnTo>
                      <a:pt x="1510" y="9158"/>
                    </a:lnTo>
                    <a:lnTo>
                      <a:pt x="1510" y="9158"/>
                    </a:lnTo>
                    <a:lnTo>
                      <a:pt x="1583" y="9353"/>
                    </a:lnTo>
                    <a:lnTo>
                      <a:pt x="1681" y="9572"/>
                    </a:lnTo>
                    <a:lnTo>
                      <a:pt x="1924" y="9986"/>
                    </a:lnTo>
                    <a:lnTo>
                      <a:pt x="2216" y="10376"/>
                    </a:lnTo>
                    <a:lnTo>
                      <a:pt x="2582" y="10765"/>
                    </a:lnTo>
                    <a:lnTo>
                      <a:pt x="2972" y="11131"/>
                    </a:lnTo>
                    <a:lnTo>
                      <a:pt x="3410" y="11472"/>
                    </a:lnTo>
                    <a:lnTo>
                      <a:pt x="3897" y="11788"/>
                    </a:lnTo>
                    <a:lnTo>
                      <a:pt x="4408" y="12032"/>
                    </a:lnTo>
                    <a:lnTo>
                      <a:pt x="4408" y="14516"/>
                    </a:lnTo>
                    <a:lnTo>
                      <a:pt x="5090" y="14516"/>
                    </a:lnTo>
                    <a:lnTo>
                      <a:pt x="6308" y="12860"/>
                    </a:lnTo>
                    <a:lnTo>
                      <a:pt x="6308" y="12860"/>
                    </a:lnTo>
                    <a:lnTo>
                      <a:pt x="6917" y="13030"/>
                    </a:lnTo>
                    <a:lnTo>
                      <a:pt x="7550" y="13128"/>
                    </a:lnTo>
                    <a:lnTo>
                      <a:pt x="8208" y="13201"/>
                    </a:lnTo>
                    <a:lnTo>
                      <a:pt x="8865" y="13225"/>
                    </a:lnTo>
                    <a:lnTo>
                      <a:pt x="8865" y="13225"/>
                    </a:lnTo>
                    <a:lnTo>
                      <a:pt x="9523" y="13201"/>
                    </a:lnTo>
                    <a:lnTo>
                      <a:pt x="10181" y="13128"/>
                    </a:lnTo>
                    <a:lnTo>
                      <a:pt x="10814" y="13030"/>
                    </a:lnTo>
                    <a:lnTo>
                      <a:pt x="11423" y="12860"/>
                    </a:lnTo>
                    <a:lnTo>
                      <a:pt x="12592" y="14516"/>
                    </a:lnTo>
                    <a:lnTo>
                      <a:pt x="13347" y="14516"/>
                    </a:lnTo>
                    <a:lnTo>
                      <a:pt x="13347" y="12032"/>
                    </a:lnTo>
                    <a:lnTo>
                      <a:pt x="13347" y="12032"/>
                    </a:lnTo>
                    <a:lnTo>
                      <a:pt x="13688" y="11886"/>
                    </a:lnTo>
                    <a:lnTo>
                      <a:pt x="14004" y="11715"/>
                    </a:lnTo>
                    <a:lnTo>
                      <a:pt x="14297" y="11545"/>
                    </a:lnTo>
                    <a:lnTo>
                      <a:pt x="14589" y="11350"/>
                    </a:lnTo>
                    <a:lnTo>
                      <a:pt x="14857" y="11131"/>
                    </a:lnTo>
                    <a:lnTo>
                      <a:pt x="15100" y="10911"/>
                    </a:lnTo>
                    <a:lnTo>
                      <a:pt x="15344" y="10668"/>
                    </a:lnTo>
                    <a:lnTo>
                      <a:pt x="15563" y="10400"/>
                    </a:lnTo>
                    <a:lnTo>
                      <a:pt x="15733" y="10132"/>
                    </a:lnTo>
                    <a:lnTo>
                      <a:pt x="15904" y="9864"/>
                    </a:lnTo>
                    <a:lnTo>
                      <a:pt x="16074" y="9572"/>
                    </a:lnTo>
                    <a:lnTo>
                      <a:pt x="16196" y="9255"/>
                    </a:lnTo>
                    <a:lnTo>
                      <a:pt x="16318" y="8939"/>
                    </a:lnTo>
                    <a:lnTo>
                      <a:pt x="16391" y="8598"/>
                    </a:lnTo>
                    <a:lnTo>
                      <a:pt x="16464" y="8257"/>
                    </a:lnTo>
                    <a:lnTo>
                      <a:pt x="16513" y="7916"/>
                    </a:lnTo>
                    <a:lnTo>
                      <a:pt x="16513" y="7916"/>
                    </a:lnTo>
                    <a:lnTo>
                      <a:pt x="16513" y="7599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354;p32"/>
              <p:cNvSpPr/>
              <p:nvPr/>
            </p:nvSpPr>
            <p:spPr>
              <a:xfrm>
                <a:off x="645650" y="3820725"/>
                <a:ext cx="3412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65" fill="none" extrusionOk="0">
                    <a:moveTo>
                      <a:pt x="683" y="1364"/>
                    </a:moveTo>
                    <a:lnTo>
                      <a:pt x="683" y="1364"/>
                    </a:lnTo>
                    <a:lnTo>
                      <a:pt x="537" y="1340"/>
                    </a:lnTo>
                    <a:lnTo>
                      <a:pt x="415" y="1316"/>
                    </a:lnTo>
                    <a:lnTo>
                      <a:pt x="293" y="1243"/>
                    </a:lnTo>
                    <a:lnTo>
                      <a:pt x="196" y="1170"/>
                    </a:lnTo>
                    <a:lnTo>
                      <a:pt x="123" y="1072"/>
                    </a:lnTo>
                    <a:lnTo>
                      <a:pt x="50" y="950"/>
                    </a:lnTo>
                    <a:lnTo>
                      <a:pt x="25" y="829"/>
                    </a:lnTo>
                    <a:lnTo>
                      <a:pt x="1" y="682"/>
                    </a:lnTo>
                    <a:lnTo>
                      <a:pt x="1" y="682"/>
                    </a:lnTo>
                    <a:lnTo>
                      <a:pt x="25" y="536"/>
                    </a:lnTo>
                    <a:lnTo>
                      <a:pt x="50" y="415"/>
                    </a:lnTo>
                    <a:lnTo>
                      <a:pt x="123" y="317"/>
                    </a:lnTo>
                    <a:lnTo>
                      <a:pt x="196" y="195"/>
                    </a:lnTo>
                    <a:lnTo>
                      <a:pt x="293" y="122"/>
                    </a:lnTo>
                    <a:lnTo>
                      <a:pt x="415" y="74"/>
                    </a:lnTo>
                    <a:lnTo>
                      <a:pt x="537" y="25"/>
                    </a:lnTo>
                    <a:lnTo>
                      <a:pt x="683" y="1"/>
                    </a:lnTo>
                    <a:lnTo>
                      <a:pt x="683" y="1"/>
                    </a:lnTo>
                    <a:lnTo>
                      <a:pt x="805" y="25"/>
                    </a:lnTo>
                    <a:lnTo>
                      <a:pt x="951" y="74"/>
                    </a:lnTo>
                    <a:lnTo>
                      <a:pt x="1048" y="122"/>
                    </a:lnTo>
                    <a:lnTo>
                      <a:pt x="1170" y="195"/>
                    </a:lnTo>
                    <a:lnTo>
                      <a:pt x="1243" y="317"/>
                    </a:lnTo>
                    <a:lnTo>
                      <a:pt x="1292" y="415"/>
                    </a:lnTo>
                    <a:lnTo>
                      <a:pt x="1340" y="536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40" y="829"/>
                    </a:lnTo>
                    <a:lnTo>
                      <a:pt x="1292" y="950"/>
                    </a:lnTo>
                    <a:lnTo>
                      <a:pt x="1243" y="1072"/>
                    </a:lnTo>
                    <a:lnTo>
                      <a:pt x="1170" y="1170"/>
                    </a:lnTo>
                    <a:lnTo>
                      <a:pt x="1048" y="1243"/>
                    </a:lnTo>
                    <a:lnTo>
                      <a:pt x="951" y="1316"/>
                    </a:lnTo>
                    <a:lnTo>
                      <a:pt x="805" y="1340"/>
                    </a:lnTo>
                    <a:lnTo>
                      <a:pt x="683" y="1364"/>
                    </a:lnTo>
                    <a:lnTo>
                      <a:pt x="683" y="1364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355;p32"/>
              <p:cNvSpPr/>
              <p:nvPr/>
            </p:nvSpPr>
            <p:spPr>
              <a:xfrm>
                <a:off x="747950" y="3753750"/>
                <a:ext cx="852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488" fill="none" extrusionOk="0">
                    <a:moveTo>
                      <a:pt x="3410" y="488"/>
                    </a:moveTo>
                    <a:lnTo>
                      <a:pt x="3410" y="488"/>
                    </a:lnTo>
                    <a:lnTo>
                      <a:pt x="3215" y="366"/>
                    </a:lnTo>
                    <a:lnTo>
                      <a:pt x="3021" y="268"/>
                    </a:lnTo>
                    <a:lnTo>
                      <a:pt x="2826" y="195"/>
                    </a:lnTo>
                    <a:lnTo>
                      <a:pt x="2607" y="122"/>
                    </a:lnTo>
                    <a:lnTo>
                      <a:pt x="2387" y="74"/>
                    </a:lnTo>
                    <a:lnTo>
                      <a:pt x="2168" y="25"/>
                    </a:lnTo>
                    <a:lnTo>
                      <a:pt x="1925" y="0"/>
                    </a:lnTo>
                    <a:lnTo>
                      <a:pt x="1705" y="0"/>
                    </a:lnTo>
                    <a:lnTo>
                      <a:pt x="1462" y="0"/>
                    </a:lnTo>
                    <a:lnTo>
                      <a:pt x="1243" y="25"/>
                    </a:lnTo>
                    <a:lnTo>
                      <a:pt x="1023" y="74"/>
                    </a:lnTo>
                    <a:lnTo>
                      <a:pt x="804" y="122"/>
                    </a:lnTo>
                    <a:lnTo>
                      <a:pt x="585" y="195"/>
                    </a:lnTo>
                    <a:lnTo>
                      <a:pt x="366" y="268"/>
                    </a:lnTo>
                    <a:lnTo>
                      <a:pt x="171" y="366"/>
                    </a:lnTo>
                    <a:lnTo>
                      <a:pt x="1" y="488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513" y="3827417"/>
            <a:ext cx="1257927" cy="148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9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280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title"/>
          </p:nvPr>
        </p:nvSpPr>
        <p:spPr>
          <a:xfrm>
            <a:off x="31010" y="923180"/>
            <a:ext cx="3365729" cy="530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b="1" dirty="0" smtClean="0"/>
              <a:t/>
            </a:r>
            <a:br>
              <a:rPr lang="en" b="1" dirty="0" smtClean="0"/>
            </a:br>
            <a:r>
              <a:rPr lang="en" b="1" dirty="0" smtClean="0"/>
              <a:t/>
            </a:r>
            <a:br>
              <a:rPr lang="en" b="1" dirty="0" smtClean="0"/>
            </a:br>
            <a:r>
              <a:rPr lang="en" sz="2800" b="1" dirty="0" smtClean="0"/>
              <a:t>MUNICIPIO DE OTHÓN P. BLANCO</a:t>
            </a:r>
            <a:endParaRPr sz="28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309474" y="3145246"/>
            <a:ext cx="2808800" cy="2808800"/>
            <a:chOff x="9008754" y="2970334"/>
            <a:chExt cx="2808800" cy="2808800"/>
          </a:xfrm>
        </p:grpSpPr>
        <p:sp>
          <p:nvSpPr>
            <p:cNvPr id="255" name="Google Shape;255;p28"/>
            <p:cNvSpPr/>
            <p:nvPr/>
          </p:nvSpPr>
          <p:spPr>
            <a:xfrm>
              <a:off x="9008754" y="2970334"/>
              <a:ext cx="2808800" cy="2808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600" b="1" kern="0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9193754" y="3155334"/>
              <a:ext cx="2438800" cy="2438800"/>
            </a:xfrm>
            <a:prstGeom prst="donut">
              <a:avLst>
                <a:gd name="adj" fmla="val 11468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7DEA7F4-3B00-4EDA-BDFE-1214B9AAB955}"/>
              </a:ext>
            </a:extLst>
          </p:cNvPr>
          <p:cNvGrpSpPr/>
          <p:nvPr/>
        </p:nvGrpSpPr>
        <p:grpSpPr>
          <a:xfrm>
            <a:off x="113243" y="226947"/>
            <a:ext cx="11956837" cy="1060845"/>
            <a:chOff x="390023" y="331454"/>
            <a:chExt cx="11411954" cy="1060845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83D8C2F-A4AC-4921-AF0F-A960AEAB6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91" y="331454"/>
              <a:ext cx="3363786" cy="1060845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A4C8B44-8EE4-4C74-8C73-5D050B27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23" y="399408"/>
              <a:ext cx="1068397" cy="992891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4364080" y="2731042"/>
            <a:ext cx="6743700" cy="1692275"/>
            <a:chOff x="4063636" y="1307515"/>
            <a:chExt cx="6743700" cy="1692275"/>
          </a:xfrm>
        </p:grpSpPr>
        <p:sp>
          <p:nvSpPr>
            <p:cNvPr id="9" name="Google Shape;345;p32"/>
            <p:cNvSpPr txBox="1">
              <a:spLocks/>
            </p:cNvSpPr>
            <p:nvPr/>
          </p:nvSpPr>
          <p:spPr>
            <a:xfrm>
              <a:off x="4063636" y="1307515"/>
              <a:ext cx="6743700" cy="16922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s-MX" sz="4000" b="1" kern="0" dirty="0"/>
                <a:t>         $8,000,000.00</a:t>
              </a:r>
              <a:r>
                <a:rPr lang="es-MX" sz="4000" b="1" kern="0" dirty="0" smtClean="0"/>
                <a:t/>
              </a:r>
              <a:br>
                <a:rPr lang="es-MX" sz="4000" b="1" kern="0" dirty="0" smtClean="0"/>
              </a:br>
              <a:r>
                <a:rPr lang="es-MX" sz="1400" b="1" kern="0" dirty="0"/>
                <a:t>1.-POLICÍA TURÍSTICA</a:t>
              </a:r>
            </a:p>
          </p:txBody>
        </p:sp>
        <p:grpSp>
          <p:nvGrpSpPr>
            <p:cNvPr id="10" name="Google Shape;352;p32"/>
            <p:cNvGrpSpPr/>
            <p:nvPr/>
          </p:nvGrpSpPr>
          <p:grpSpPr>
            <a:xfrm>
              <a:off x="9556377" y="1811439"/>
              <a:ext cx="891135" cy="684429"/>
              <a:chOff x="568950" y="3686775"/>
              <a:chExt cx="472500" cy="362900"/>
            </a:xfrm>
          </p:grpSpPr>
          <p:sp>
            <p:nvSpPr>
              <p:cNvPr id="11" name="Google Shape;353;p32"/>
              <p:cNvSpPr/>
              <p:nvPr/>
            </p:nvSpPr>
            <p:spPr>
              <a:xfrm>
                <a:off x="568950" y="3686775"/>
                <a:ext cx="472500" cy="362900"/>
              </a:xfrm>
              <a:custGeom>
                <a:avLst/>
                <a:gdLst/>
                <a:ahLst/>
                <a:cxnLst/>
                <a:rect l="l" t="t" r="r" b="b"/>
                <a:pathLst>
                  <a:path w="18900" h="14516" fill="none" extrusionOk="0">
                    <a:moveTo>
                      <a:pt x="18900" y="7989"/>
                    </a:moveTo>
                    <a:lnTo>
                      <a:pt x="18900" y="7989"/>
                    </a:lnTo>
                    <a:lnTo>
                      <a:pt x="18705" y="8111"/>
                    </a:lnTo>
                    <a:lnTo>
                      <a:pt x="18510" y="8184"/>
                    </a:lnTo>
                    <a:lnTo>
                      <a:pt x="18291" y="8232"/>
                    </a:lnTo>
                    <a:lnTo>
                      <a:pt x="18072" y="8232"/>
                    </a:lnTo>
                    <a:lnTo>
                      <a:pt x="17852" y="8184"/>
                    </a:lnTo>
                    <a:lnTo>
                      <a:pt x="17658" y="8111"/>
                    </a:lnTo>
                    <a:lnTo>
                      <a:pt x="17487" y="8013"/>
                    </a:lnTo>
                    <a:lnTo>
                      <a:pt x="17341" y="7891"/>
                    </a:lnTo>
                    <a:lnTo>
                      <a:pt x="17341" y="7891"/>
                    </a:lnTo>
                    <a:lnTo>
                      <a:pt x="17243" y="7745"/>
                    </a:lnTo>
                    <a:lnTo>
                      <a:pt x="17170" y="7575"/>
                    </a:lnTo>
                    <a:lnTo>
                      <a:pt x="17170" y="7404"/>
                    </a:lnTo>
                    <a:lnTo>
                      <a:pt x="17195" y="7234"/>
                    </a:lnTo>
                    <a:lnTo>
                      <a:pt x="17243" y="7088"/>
                    </a:lnTo>
                    <a:lnTo>
                      <a:pt x="17341" y="6942"/>
                    </a:lnTo>
                    <a:lnTo>
                      <a:pt x="17487" y="6844"/>
                    </a:lnTo>
                    <a:lnTo>
                      <a:pt x="17658" y="6795"/>
                    </a:lnTo>
                    <a:lnTo>
                      <a:pt x="17658" y="6795"/>
                    </a:lnTo>
                    <a:lnTo>
                      <a:pt x="17755" y="6771"/>
                    </a:lnTo>
                    <a:lnTo>
                      <a:pt x="17828" y="6771"/>
                    </a:lnTo>
                    <a:lnTo>
                      <a:pt x="17901" y="6795"/>
                    </a:lnTo>
                    <a:lnTo>
                      <a:pt x="17974" y="6820"/>
                    </a:lnTo>
                    <a:lnTo>
                      <a:pt x="18023" y="6869"/>
                    </a:lnTo>
                    <a:lnTo>
                      <a:pt x="18047" y="6917"/>
                    </a:lnTo>
                    <a:lnTo>
                      <a:pt x="18096" y="7063"/>
                    </a:lnTo>
                    <a:lnTo>
                      <a:pt x="18072" y="7210"/>
                    </a:lnTo>
                    <a:lnTo>
                      <a:pt x="18023" y="7356"/>
                    </a:lnTo>
                    <a:lnTo>
                      <a:pt x="17950" y="7477"/>
                    </a:lnTo>
                    <a:lnTo>
                      <a:pt x="17828" y="7599"/>
                    </a:lnTo>
                    <a:lnTo>
                      <a:pt x="17828" y="7599"/>
                    </a:lnTo>
                    <a:lnTo>
                      <a:pt x="17633" y="7697"/>
                    </a:lnTo>
                    <a:lnTo>
                      <a:pt x="17438" y="7770"/>
                    </a:lnTo>
                    <a:lnTo>
                      <a:pt x="17219" y="7794"/>
                    </a:lnTo>
                    <a:lnTo>
                      <a:pt x="17000" y="7794"/>
                    </a:lnTo>
                    <a:lnTo>
                      <a:pt x="17000" y="7794"/>
                    </a:lnTo>
                    <a:lnTo>
                      <a:pt x="16878" y="7794"/>
                    </a:lnTo>
                    <a:lnTo>
                      <a:pt x="16781" y="7770"/>
                    </a:lnTo>
                    <a:lnTo>
                      <a:pt x="16708" y="7745"/>
                    </a:lnTo>
                    <a:lnTo>
                      <a:pt x="16635" y="7697"/>
                    </a:lnTo>
                    <a:lnTo>
                      <a:pt x="16586" y="7648"/>
                    </a:lnTo>
                    <a:lnTo>
                      <a:pt x="16562" y="7550"/>
                    </a:lnTo>
                    <a:lnTo>
                      <a:pt x="16537" y="7331"/>
                    </a:lnTo>
                    <a:lnTo>
                      <a:pt x="16537" y="7331"/>
                    </a:lnTo>
                    <a:lnTo>
                      <a:pt x="16513" y="7015"/>
                    </a:lnTo>
                    <a:lnTo>
                      <a:pt x="16488" y="6698"/>
                    </a:lnTo>
                    <a:lnTo>
                      <a:pt x="16440" y="6381"/>
                    </a:lnTo>
                    <a:lnTo>
                      <a:pt x="16367" y="6065"/>
                    </a:lnTo>
                    <a:lnTo>
                      <a:pt x="16269" y="5748"/>
                    </a:lnTo>
                    <a:lnTo>
                      <a:pt x="16172" y="5456"/>
                    </a:lnTo>
                    <a:lnTo>
                      <a:pt x="16050" y="5164"/>
                    </a:lnTo>
                    <a:lnTo>
                      <a:pt x="15904" y="4871"/>
                    </a:lnTo>
                    <a:lnTo>
                      <a:pt x="15758" y="4604"/>
                    </a:lnTo>
                    <a:lnTo>
                      <a:pt x="15587" y="4311"/>
                    </a:lnTo>
                    <a:lnTo>
                      <a:pt x="15393" y="4068"/>
                    </a:lnTo>
                    <a:lnTo>
                      <a:pt x="15198" y="3800"/>
                    </a:lnTo>
                    <a:lnTo>
                      <a:pt x="14978" y="3556"/>
                    </a:lnTo>
                    <a:lnTo>
                      <a:pt x="14759" y="3313"/>
                    </a:lnTo>
                    <a:lnTo>
                      <a:pt x="14516" y="3094"/>
                    </a:lnTo>
                    <a:lnTo>
                      <a:pt x="14272" y="2874"/>
                    </a:lnTo>
                    <a:lnTo>
                      <a:pt x="14004" y="2655"/>
                    </a:lnTo>
                    <a:lnTo>
                      <a:pt x="13712" y="2460"/>
                    </a:lnTo>
                    <a:lnTo>
                      <a:pt x="13420" y="2265"/>
                    </a:lnTo>
                    <a:lnTo>
                      <a:pt x="13128" y="2095"/>
                    </a:lnTo>
                    <a:lnTo>
                      <a:pt x="12811" y="1924"/>
                    </a:lnTo>
                    <a:lnTo>
                      <a:pt x="12494" y="1778"/>
                    </a:lnTo>
                    <a:lnTo>
                      <a:pt x="12178" y="1632"/>
                    </a:lnTo>
                    <a:lnTo>
                      <a:pt x="11837" y="1510"/>
                    </a:lnTo>
                    <a:lnTo>
                      <a:pt x="11496" y="1389"/>
                    </a:lnTo>
                    <a:lnTo>
                      <a:pt x="11130" y="1291"/>
                    </a:lnTo>
                    <a:lnTo>
                      <a:pt x="10765" y="1218"/>
                    </a:lnTo>
                    <a:lnTo>
                      <a:pt x="10400" y="1145"/>
                    </a:lnTo>
                    <a:lnTo>
                      <a:pt x="10034" y="1096"/>
                    </a:lnTo>
                    <a:lnTo>
                      <a:pt x="9645" y="1048"/>
                    </a:lnTo>
                    <a:lnTo>
                      <a:pt x="9255" y="1023"/>
                    </a:lnTo>
                    <a:lnTo>
                      <a:pt x="8865" y="1023"/>
                    </a:lnTo>
                    <a:lnTo>
                      <a:pt x="8865" y="1023"/>
                    </a:lnTo>
                    <a:lnTo>
                      <a:pt x="8330" y="1023"/>
                    </a:lnTo>
                    <a:lnTo>
                      <a:pt x="7794" y="1072"/>
                    </a:lnTo>
                    <a:lnTo>
                      <a:pt x="7258" y="1145"/>
                    </a:lnTo>
                    <a:lnTo>
                      <a:pt x="6747" y="1267"/>
                    </a:lnTo>
                    <a:lnTo>
                      <a:pt x="6747" y="1267"/>
                    </a:lnTo>
                    <a:lnTo>
                      <a:pt x="6600" y="1048"/>
                    </a:lnTo>
                    <a:lnTo>
                      <a:pt x="6454" y="877"/>
                    </a:lnTo>
                    <a:lnTo>
                      <a:pt x="6284" y="707"/>
                    </a:lnTo>
                    <a:lnTo>
                      <a:pt x="6138" y="561"/>
                    </a:lnTo>
                    <a:lnTo>
                      <a:pt x="5967" y="439"/>
                    </a:lnTo>
                    <a:lnTo>
                      <a:pt x="5821" y="341"/>
                    </a:lnTo>
                    <a:lnTo>
                      <a:pt x="5504" y="195"/>
                    </a:lnTo>
                    <a:lnTo>
                      <a:pt x="5237" y="98"/>
                    </a:lnTo>
                    <a:lnTo>
                      <a:pt x="5017" y="49"/>
                    </a:lnTo>
                    <a:lnTo>
                      <a:pt x="4822" y="0"/>
                    </a:lnTo>
                    <a:lnTo>
                      <a:pt x="4822" y="0"/>
                    </a:lnTo>
                    <a:lnTo>
                      <a:pt x="4725" y="195"/>
                    </a:lnTo>
                    <a:lnTo>
                      <a:pt x="4628" y="390"/>
                    </a:lnTo>
                    <a:lnTo>
                      <a:pt x="4530" y="682"/>
                    </a:lnTo>
                    <a:lnTo>
                      <a:pt x="4433" y="999"/>
                    </a:lnTo>
                    <a:lnTo>
                      <a:pt x="4384" y="1389"/>
                    </a:lnTo>
                    <a:lnTo>
                      <a:pt x="4360" y="1778"/>
                    </a:lnTo>
                    <a:lnTo>
                      <a:pt x="4360" y="1998"/>
                    </a:lnTo>
                    <a:lnTo>
                      <a:pt x="4408" y="2217"/>
                    </a:lnTo>
                    <a:lnTo>
                      <a:pt x="4408" y="2217"/>
                    </a:lnTo>
                    <a:lnTo>
                      <a:pt x="4067" y="2436"/>
                    </a:lnTo>
                    <a:lnTo>
                      <a:pt x="3678" y="2728"/>
                    </a:lnTo>
                    <a:lnTo>
                      <a:pt x="3264" y="3142"/>
                    </a:lnTo>
                    <a:lnTo>
                      <a:pt x="2825" y="3605"/>
                    </a:lnTo>
                    <a:lnTo>
                      <a:pt x="2411" y="4116"/>
                    </a:lnTo>
                    <a:lnTo>
                      <a:pt x="2022" y="4652"/>
                    </a:lnTo>
                    <a:lnTo>
                      <a:pt x="1851" y="4945"/>
                    </a:lnTo>
                    <a:lnTo>
                      <a:pt x="1705" y="5237"/>
                    </a:lnTo>
                    <a:lnTo>
                      <a:pt x="1559" y="5529"/>
                    </a:lnTo>
                    <a:lnTo>
                      <a:pt x="1461" y="5797"/>
                    </a:lnTo>
                    <a:lnTo>
                      <a:pt x="560" y="5797"/>
                    </a:lnTo>
                    <a:lnTo>
                      <a:pt x="560" y="5797"/>
                    </a:lnTo>
                    <a:lnTo>
                      <a:pt x="463" y="5821"/>
                    </a:lnTo>
                    <a:lnTo>
                      <a:pt x="341" y="5846"/>
                    </a:lnTo>
                    <a:lnTo>
                      <a:pt x="244" y="5894"/>
                    </a:lnTo>
                    <a:lnTo>
                      <a:pt x="171" y="5967"/>
                    </a:lnTo>
                    <a:lnTo>
                      <a:pt x="98" y="6040"/>
                    </a:lnTo>
                    <a:lnTo>
                      <a:pt x="49" y="6138"/>
                    </a:lnTo>
                    <a:lnTo>
                      <a:pt x="25" y="6260"/>
                    </a:lnTo>
                    <a:lnTo>
                      <a:pt x="0" y="6357"/>
                    </a:lnTo>
                    <a:lnTo>
                      <a:pt x="0" y="8598"/>
                    </a:lnTo>
                    <a:lnTo>
                      <a:pt x="0" y="8598"/>
                    </a:lnTo>
                    <a:lnTo>
                      <a:pt x="25" y="8720"/>
                    </a:lnTo>
                    <a:lnTo>
                      <a:pt x="49" y="8817"/>
                    </a:lnTo>
                    <a:lnTo>
                      <a:pt x="98" y="8914"/>
                    </a:lnTo>
                    <a:lnTo>
                      <a:pt x="171" y="8987"/>
                    </a:lnTo>
                    <a:lnTo>
                      <a:pt x="244" y="9060"/>
                    </a:lnTo>
                    <a:lnTo>
                      <a:pt x="341" y="9109"/>
                    </a:lnTo>
                    <a:lnTo>
                      <a:pt x="463" y="9158"/>
                    </a:lnTo>
                    <a:lnTo>
                      <a:pt x="560" y="9158"/>
                    </a:lnTo>
                    <a:lnTo>
                      <a:pt x="1510" y="9158"/>
                    </a:lnTo>
                    <a:lnTo>
                      <a:pt x="1510" y="9158"/>
                    </a:lnTo>
                    <a:lnTo>
                      <a:pt x="1583" y="9353"/>
                    </a:lnTo>
                    <a:lnTo>
                      <a:pt x="1681" y="9572"/>
                    </a:lnTo>
                    <a:lnTo>
                      <a:pt x="1924" y="9986"/>
                    </a:lnTo>
                    <a:lnTo>
                      <a:pt x="2216" y="10376"/>
                    </a:lnTo>
                    <a:lnTo>
                      <a:pt x="2582" y="10765"/>
                    </a:lnTo>
                    <a:lnTo>
                      <a:pt x="2972" y="11131"/>
                    </a:lnTo>
                    <a:lnTo>
                      <a:pt x="3410" y="11472"/>
                    </a:lnTo>
                    <a:lnTo>
                      <a:pt x="3897" y="11788"/>
                    </a:lnTo>
                    <a:lnTo>
                      <a:pt x="4408" y="12032"/>
                    </a:lnTo>
                    <a:lnTo>
                      <a:pt x="4408" y="14516"/>
                    </a:lnTo>
                    <a:lnTo>
                      <a:pt x="5090" y="14516"/>
                    </a:lnTo>
                    <a:lnTo>
                      <a:pt x="6308" y="12860"/>
                    </a:lnTo>
                    <a:lnTo>
                      <a:pt x="6308" y="12860"/>
                    </a:lnTo>
                    <a:lnTo>
                      <a:pt x="6917" y="13030"/>
                    </a:lnTo>
                    <a:lnTo>
                      <a:pt x="7550" y="13128"/>
                    </a:lnTo>
                    <a:lnTo>
                      <a:pt x="8208" y="13201"/>
                    </a:lnTo>
                    <a:lnTo>
                      <a:pt x="8865" y="13225"/>
                    </a:lnTo>
                    <a:lnTo>
                      <a:pt x="8865" y="13225"/>
                    </a:lnTo>
                    <a:lnTo>
                      <a:pt x="9523" y="13201"/>
                    </a:lnTo>
                    <a:lnTo>
                      <a:pt x="10181" y="13128"/>
                    </a:lnTo>
                    <a:lnTo>
                      <a:pt x="10814" y="13030"/>
                    </a:lnTo>
                    <a:lnTo>
                      <a:pt x="11423" y="12860"/>
                    </a:lnTo>
                    <a:lnTo>
                      <a:pt x="12592" y="14516"/>
                    </a:lnTo>
                    <a:lnTo>
                      <a:pt x="13347" y="14516"/>
                    </a:lnTo>
                    <a:lnTo>
                      <a:pt x="13347" y="12032"/>
                    </a:lnTo>
                    <a:lnTo>
                      <a:pt x="13347" y="12032"/>
                    </a:lnTo>
                    <a:lnTo>
                      <a:pt x="13688" y="11886"/>
                    </a:lnTo>
                    <a:lnTo>
                      <a:pt x="14004" y="11715"/>
                    </a:lnTo>
                    <a:lnTo>
                      <a:pt x="14297" y="11545"/>
                    </a:lnTo>
                    <a:lnTo>
                      <a:pt x="14589" y="11350"/>
                    </a:lnTo>
                    <a:lnTo>
                      <a:pt x="14857" y="11131"/>
                    </a:lnTo>
                    <a:lnTo>
                      <a:pt x="15100" y="10911"/>
                    </a:lnTo>
                    <a:lnTo>
                      <a:pt x="15344" y="10668"/>
                    </a:lnTo>
                    <a:lnTo>
                      <a:pt x="15563" y="10400"/>
                    </a:lnTo>
                    <a:lnTo>
                      <a:pt x="15733" y="10132"/>
                    </a:lnTo>
                    <a:lnTo>
                      <a:pt x="15904" y="9864"/>
                    </a:lnTo>
                    <a:lnTo>
                      <a:pt x="16074" y="9572"/>
                    </a:lnTo>
                    <a:lnTo>
                      <a:pt x="16196" y="9255"/>
                    </a:lnTo>
                    <a:lnTo>
                      <a:pt x="16318" y="8939"/>
                    </a:lnTo>
                    <a:lnTo>
                      <a:pt x="16391" y="8598"/>
                    </a:lnTo>
                    <a:lnTo>
                      <a:pt x="16464" y="8257"/>
                    </a:lnTo>
                    <a:lnTo>
                      <a:pt x="16513" y="7916"/>
                    </a:lnTo>
                    <a:lnTo>
                      <a:pt x="16513" y="7916"/>
                    </a:lnTo>
                    <a:lnTo>
                      <a:pt x="16513" y="7599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354;p32"/>
              <p:cNvSpPr/>
              <p:nvPr/>
            </p:nvSpPr>
            <p:spPr>
              <a:xfrm>
                <a:off x="645650" y="3820725"/>
                <a:ext cx="3412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65" fill="none" extrusionOk="0">
                    <a:moveTo>
                      <a:pt x="683" y="1364"/>
                    </a:moveTo>
                    <a:lnTo>
                      <a:pt x="683" y="1364"/>
                    </a:lnTo>
                    <a:lnTo>
                      <a:pt x="537" y="1340"/>
                    </a:lnTo>
                    <a:lnTo>
                      <a:pt x="415" y="1316"/>
                    </a:lnTo>
                    <a:lnTo>
                      <a:pt x="293" y="1243"/>
                    </a:lnTo>
                    <a:lnTo>
                      <a:pt x="196" y="1170"/>
                    </a:lnTo>
                    <a:lnTo>
                      <a:pt x="123" y="1072"/>
                    </a:lnTo>
                    <a:lnTo>
                      <a:pt x="50" y="950"/>
                    </a:lnTo>
                    <a:lnTo>
                      <a:pt x="25" y="829"/>
                    </a:lnTo>
                    <a:lnTo>
                      <a:pt x="1" y="682"/>
                    </a:lnTo>
                    <a:lnTo>
                      <a:pt x="1" y="682"/>
                    </a:lnTo>
                    <a:lnTo>
                      <a:pt x="25" y="536"/>
                    </a:lnTo>
                    <a:lnTo>
                      <a:pt x="50" y="415"/>
                    </a:lnTo>
                    <a:lnTo>
                      <a:pt x="123" y="317"/>
                    </a:lnTo>
                    <a:lnTo>
                      <a:pt x="196" y="195"/>
                    </a:lnTo>
                    <a:lnTo>
                      <a:pt x="293" y="122"/>
                    </a:lnTo>
                    <a:lnTo>
                      <a:pt x="415" y="74"/>
                    </a:lnTo>
                    <a:lnTo>
                      <a:pt x="537" y="25"/>
                    </a:lnTo>
                    <a:lnTo>
                      <a:pt x="683" y="1"/>
                    </a:lnTo>
                    <a:lnTo>
                      <a:pt x="683" y="1"/>
                    </a:lnTo>
                    <a:lnTo>
                      <a:pt x="805" y="25"/>
                    </a:lnTo>
                    <a:lnTo>
                      <a:pt x="951" y="74"/>
                    </a:lnTo>
                    <a:lnTo>
                      <a:pt x="1048" y="122"/>
                    </a:lnTo>
                    <a:lnTo>
                      <a:pt x="1170" y="195"/>
                    </a:lnTo>
                    <a:lnTo>
                      <a:pt x="1243" y="317"/>
                    </a:lnTo>
                    <a:lnTo>
                      <a:pt x="1292" y="415"/>
                    </a:lnTo>
                    <a:lnTo>
                      <a:pt x="1340" y="536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40" y="829"/>
                    </a:lnTo>
                    <a:lnTo>
                      <a:pt x="1292" y="950"/>
                    </a:lnTo>
                    <a:lnTo>
                      <a:pt x="1243" y="1072"/>
                    </a:lnTo>
                    <a:lnTo>
                      <a:pt x="1170" y="1170"/>
                    </a:lnTo>
                    <a:lnTo>
                      <a:pt x="1048" y="1243"/>
                    </a:lnTo>
                    <a:lnTo>
                      <a:pt x="951" y="1316"/>
                    </a:lnTo>
                    <a:lnTo>
                      <a:pt x="805" y="1340"/>
                    </a:lnTo>
                    <a:lnTo>
                      <a:pt x="683" y="1364"/>
                    </a:lnTo>
                    <a:lnTo>
                      <a:pt x="683" y="1364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355;p32"/>
              <p:cNvSpPr/>
              <p:nvPr/>
            </p:nvSpPr>
            <p:spPr>
              <a:xfrm>
                <a:off x="747950" y="3753750"/>
                <a:ext cx="852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488" fill="none" extrusionOk="0">
                    <a:moveTo>
                      <a:pt x="3410" y="488"/>
                    </a:moveTo>
                    <a:lnTo>
                      <a:pt x="3410" y="488"/>
                    </a:lnTo>
                    <a:lnTo>
                      <a:pt x="3215" y="366"/>
                    </a:lnTo>
                    <a:lnTo>
                      <a:pt x="3021" y="268"/>
                    </a:lnTo>
                    <a:lnTo>
                      <a:pt x="2826" y="195"/>
                    </a:lnTo>
                    <a:lnTo>
                      <a:pt x="2607" y="122"/>
                    </a:lnTo>
                    <a:lnTo>
                      <a:pt x="2387" y="74"/>
                    </a:lnTo>
                    <a:lnTo>
                      <a:pt x="2168" y="25"/>
                    </a:lnTo>
                    <a:lnTo>
                      <a:pt x="1925" y="0"/>
                    </a:lnTo>
                    <a:lnTo>
                      <a:pt x="1705" y="0"/>
                    </a:lnTo>
                    <a:lnTo>
                      <a:pt x="1462" y="0"/>
                    </a:lnTo>
                    <a:lnTo>
                      <a:pt x="1243" y="25"/>
                    </a:lnTo>
                    <a:lnTo>
                      <a:pt x="1023" y="74"/>
                    </a:lnTo>
                    <a:lnTo>
                      <a:pt x="804" y="122"/>
                    </a:lnTo>
                    <a:lnTo>
                      <a:pt x="585" y="195"/>
                    </a:lnTo>
                    <a:lnTo>
                      <a:pt x="366" y="268"/>
                    </a:lnTo>
                    <a:lnTo>
                      <a:pt x="171" y="366"/>
                    </a:lnTo>
                    <a:lnTo>
                      <a:pt x="1" y="488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66690F94-281E-9E48-A51C-7446CFD91FF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8" b="12689"/>
          <a:stretch/>
        </p:blipFill>
        <p:spPr>
          <a:xfrm>
            <a:off x="1073794" y="3981412"/>
            <a:ext cx="1280160" cy="11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10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280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title"/>
          </p:nvPr>
        </p:nvSpPr>
        <p:spPr>
          <a:xfrm>
            <a:off x="31010" y="923180"/>
            <a:ext cx="3365729" cy="530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b="1" dirty="0" smtClean="0"/>
              <a:t/>
            </a:r>
            <a:br>
              <a:rPr lang="en" b="1" dirty="0" smtClean="0"/>
            </a:br>
            <a:r>
              <a:rPr lang="en" b="1" dirty="0" smtClean="0"/>
              <a:t/>
            </a:r>
            <a:br>
              <a:rPr lang="en" b="1" dirty="0" smtClean="0"/>
            </a:br>
            <a:r>
              <a:rPr lang="en" sz="2800" b="1" dirty="0" smtClean="0"/>
              <a:t>MUNICIPIO DE TULUM</a:t>
            </a:r>
            <a:endParaRPr sz="28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309474" y="3145246"/>
            <a:ext cx="2808800" cy="2808800"/>
            <a:chOff x="9008754" y="2970334"/>
            <a:chExt cx="2808800" cy="2808800"/>
          </a:xfrm>
        </p:grpSpPr>
        <p:sp>
          <p:nvSpPr>
            <p:cNvPr id="255" name="Google Shape;255;p28"/>
            <p:cNvSpPr/>
            <p:nvPr/>
          </p:nvSpPr>
          <p:spPr>
            <a:xfrm>
              <a:off x="9008754" y="2970334"/>
              <a:ext cx="2808800" cy="2808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600" b="1" kern="0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9193754" y="3155334"/>
              <a:ext cx="2438800" cy="2438800"/>
            </a:xfrm>
            <a:prstGeom prst="donut">
              <a:avLst>
                <a:gd name="adj" fmla="val 11468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7DEA7F4-3B00-4EDA-BDFE-1214B9AAB955}"/>
              </a:ext>
            </a:extLst>
          </p:cNvPr>
          <p:cNvGrpSpPr/>
          <p:nvPr/>
        </p:nvGrpSpPr>
        <p:grpSpPr>
          <a:xfrm>
            <a:off x="113243" y="226947"/>
            <a:ext cx="11956837" cy="1060845"/>
            <a:chOff x="390023" y="331454"/>
            <a:chExt cx="11411954" cy="1060845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83D8C2F-A4AC-4921-AF0F-A960AEAB6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91" y="331454"/>
              <a:ext cx="3363786" cy="1060845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A4C8B44-8EE4-4C74-8C73-5D050B27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23" y="399408"/>
              <a:ext cx="1068397" cy="992891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4364080" y="2731042"/>
            <a:ext cx="6743700" cy="1692275"/>
            <a:chOff x="4063636" y="1307515"/>
            <a:chExt cx="6743700" cy="1692275"/>
          </a:xfrm>
        </p:grpSpPr>
        <p:sp>
          <p:nvSpPr>
            <p:cNvPr id="9" name="Google Shape;345;p32"/>
            <p:cNvSpPr txBox="1">
              <a:spLocks/>
            </p:cNvSpPr>
            <p:nvPr/>
          </p:nvSpPr>
          <p:spPr>
            <a:xfrm>
              <a:off x="4063636" y="1307515"/>
              <a:ext cx="6743700" cy="16922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s-MX" sz="4000" b="1" kern="0" dirty="0"/>
                <a:t>         $19,001,264.00</a:t>
              </a:r>
              <a:r>
                <a:rPr lang="es-MX" sz="4000" b="1" kern="0" dirty="0" smtClean="0"/>
                <a:t/>
              </a:r>
              <a:br>
                <a:rPr lang="es-MX" sz="4000" b="1" kern="0" dirty="0" smtClean="0"/>
              </a:br>
              <a:r>
                <a:rPr lang="es-MX" sz="1400" b="1" kern="0" dirty="0"/>
                <a:t>1.-FORTALECIMIENTO AL PROGRAMA DE EQUIPAMIENTO </a:t>
              </a:r>
              <a:endParaRPr lang="es-MX" sz="1400" b="1" kern="0" dirty="0" smtClean="0"/>
            </a:p>
            <a:p>
              <a:pPr defTabSz="1219170">
                <a:buClr>
                  <a:srgbClr val="000000"/>
                </a:buClr>
              </a:pPr>
              <a:r>
                <a:rPr lang="es-MX" sz="1400" b="1" kern="0" dirty="0" smtClean="0"/>
                <a:t>Y </a:t>
              </a:r>
              <a:r>
                <a:rPr lang="es-MX" sz="1400" b="1" kern="0" dirty="0"/>
                <a:t>TECNOLOGÍA PARA LA SEGURIDAD</a:t>
              </a:r>
            </a:p>
          </p:txBody>
        </p:sp>
        <p:grpSp>
          <p:nvGrpSpPr>
            <p:cNvPr id="10" name="Google Shape;352;p32"/>
            <p:cNvGrpSpPr/>
            <p:nvPr/>
          </p:nvGrpSpPr>
          <p:grpSpPr>
            <a:xfrm>
              <a:off x="9556377" y="1811439"/>
              <a:ext cx="891135" cy="684429"/>
              <a:chOff x="568950" y="3686775"/>
              <a:chExt cx="472500" cy="362900"/>
            </a:xfrm>
          </p:grpSpPr>
          <p:sp>
            <p:nvSpPr>
              <p:cNvPr id="11" name="Google Shape;353;p32"/>
              <p:cNvSpPr/>
              <p:nvPr/>
            </p:nvSpPr>
            <p:spPr>
              <a:xfrm>
                <a:off x="568950" y="3686775"/>
                <a:ext cx="472500" cy="362900"/>
              </a:xfrm>
              <a:custGeom>
                <a:avLst/>
                <a:gdLst/>
                <a:ahLst/>
                <a:cxnLst/>
                <a:rect l="l" t="t" r="r" b="b"/>
                <a:pathLst>
                  <a:path w="18900" h="14516" fill="none" extrusionOk="0">
                    <a:moveTo>
                      <a:pt x="18900" y="7989"/>
                    </a:moveTo>
                    <a:lnTo>
                      <a:pt x="18900" y="7989"/>
                    </a:lnTo>
                    <a:lnTo>
                      <a:pt x="18705" y="8111"/>
                    </a:lnTo>
                    <a:lnTo>
                      <a:pt x="18510" y="8184"/>
                    </a:lnTo>
                    <a:lnTo>
                      <a:pt x="18291" y="8232"/>
                    </a:lnTo>
                    <a:lnTo>
                      <a:pt x="18072" y="8232"/>
                    </a:lnTo>
                    <a:lnTo>
                      <a:pt x="17852" y="8184"/>
                    </a:lnTo>
                    <a:lnTo>
                      <a:pt x="17658" y="8111"/>
                    </a:lnTo>
                    <a:lnTo>
                      <a:pt x="17487" y="8013"/>
                    </a:lnTo>
                    <a:lnTo>
                      <a:pt x="17341" y="7891"/>
                    </a:lnTo>
                    <a:lnTo>
                      <a:pt x="17341" y="7891"/>
                    </a:lnTo>
                    <a:lnTo>
                      <a:pt x="17243" y="7745"/>
                    </a:lnTo>
                    <a:lnTo>
                      <a:pt x="17170" y="7575"/>
                    </a:lnTo>
                    <a:lnTo>
                      <a:pt x="17170" y="7404"/>
                    </a:lnTo>
                    <a:lnTo>
                      <a:pt x="17195" y="7234"/>
                    </a:lnTo>
                    <a:lnTo>
                      <a:pt x="17243" y="7088"/>
                    </a:lnTo>
                    <a:lnTo>
                      <a:pt x="17341" y="6942"/>
                    </a:lnTo>
                    <a:lnTo>
                      <a:pt x="17487" y="6844"/>
                    </a:lnTo>
                    <a:lnTo>
                      <a:pt x="17658" y="6795"/>
                    </a:lnTo>
                    <a:lnTo>
                      <a:pt x="17658" y="6795"/>
                    </a:lnTo>
                    <a:lnTo>
                      <a:pt x="17755" y="6771"/>
                    </a:lnTo>
                    <a:lnTo>
                      <a:pt x="17828" y="6771"/>
                    </a:lnTo>
                    <a:lnTo>
                      <a:pt x="17901" y="6795"/>
                    </a:lnTo>
                    <a:lnTo>
                      <a:pt x="17974" y="6820"/>
                    </a:lnTo>
                    <a:lnTo>
                      <a:pt x="18023" y="6869"/>
                    </a:lnTo>
                    <a:lnTo>
                      <a:pt x="18047" y="6917"/>
                    </a:lnTo>
                    <a:lnTo>
                      <a:pt x="18096" y="7063"/>
                    </a:lnTo>
                    <a:lnTo>
                      <a:pt x="18072" y="7210"/>
                    </a:lnTo>
                    <a:lnTo>
                      <a:pt x="18023" y="7356"/>
                    </a:lnTo>
                    <a:lnTo>
                      <a:pt x="17950" y="7477"/>
                    </a:lnTo>
                    <a:lnTo>
                      <a:pt x="17828" y="7599"/>
                    </a:lnTo>
                    <a:lnTo>
                      <a:pt x="17828" y="7599"/>
                    </a:lnTo>
                    <a:lnTo>
                      <a:pt x="17633" y="7697"/>
                    </a:lnTo>
                    <a:lnTo>
                      <a:pt x="17438" y="7770"/>
                    </a:lnTo>
                    <a:lnTo>
                      <a:pt x="17219" y="7794"/>
                    </a:lnTo>
                    <a:lnTo>
                      <a:pt x="17000" y="7794"/>
                    </a:lnTo>
                    <a:lnTo>
                      <a:pt x="17000" y="7794"/>
                    </a:lnTo>
                    <a:lnTo>
                      <a:pt x="16878" y="7794"/>
                    </a:lnTo>
                    <a:lnTo>
                      <a:pt x="16781" y="7770"/>
                    </a:lnTo>
                    <a:lnTo>
                      <a:pt x="16708" y="7745"/>
                    </a:lnTo>
                    <a:lnTo>
                      <a:pt x="16635" y="7697"/>
                    </a:lnTo>
                    <a:lnTo>
                      <a:pt x="16586" y="7648"/>
                    </a:lnTo>
                    <a:lnTo>
                      <a:pt x="16562" y="7550"/>
                    </a:lnTo>
                    <a:lnTo>
                      <a:pt x="16537" y="7331"/>
                    </a:lnTo>
                    <a:lnTo>
                      <a:pt x="16537" y="7331"/>
                    </a:lnTo>
                    <a:lnTo>
                      <a:pt x="16513" y="7015"/>
                    </a:lnTo>
                    <a:lnTo>
                      <a:pt x="16488" y="6698"/>
                    </a:lnTo>
                    <a:lnTo>
                      <a:pt x="16440" y="6381"/>
                    </a:lnTo>
                    <a:lnTo>
                      <a:pt x="16367" y="6065"/>
                    </a:lnTo>
                    <a:lnTo>
                      <a:pt x="16269" y="5748"/>
                    </a:lnTo>
                    <a:lnTo>
                      <a:pt x="16172" y="5456"/>
                    </a:lnTo>
                    <a:lnTo>
                      <a:pt x="16050" y="5164"/>
                    </a:lnTo>
                    <a:lnTo>
                      <a:pt x="15904" y="4871"/>
                    </a:lnTo>
                    <a:lnTo>
                      <a:pt x="15758" y="4604"/>
                    </a:lnTo>
                    <a:lnTo>
                      <a:pt x="15587" y="4311"/>
                    </a:lnTo>
                    <a:lnTo>
                      <a:pt x="15393" y="4068"/>
                    </a:lnTo>
                    <a:lnTo>
                      <a:pt x="15198" y="3800"/>
                    </a:lnTo>
                    <a:lnTo>
                      <a:pt x="14978" y="3556"/>
                    </a:lnTo>
                    <a:lnTo>
                      <a:pt x="14759" y="3313"/>
                    </a:lnTo>
                    <a:lnTo>
                      <a:pt x="14516" y="3094"/>
                    </a:lnTo>
                    <a:lnTo>
                      <a:pt x="14272" y="2874"/>
                    </a:lnTo>
                    <a:lnTo>
                      <a:pt x="14004" y="2655"/>
                    </a:lnTo>
                    <a:lnTo>
                      <a:pt x="13712" y="2460"/>
                    </a:lnTo>
                    <a:lnTo>
                      <a:pt x="13420" y="2265"/>
                    </a:lnTo>
                    <a:lnTo>
                      <a:pt x="13128" y="2095"/>
                    </a:lnTo>
                    <a:lnTo>
                      <a:pt x="12811" y="1924"/>
                    </a:lnTo>
                    <a:lnTo>
                      <a:pt x="12494" y="1778"/>
                    </a:lnTo>
                    <a:lnTo>
                      <a:pt x="12178" y="1632"/>
                    </a:lnTo>
                    <a:lnTo>
                      <a:pt x="11837" y="1510"/>
                    </a:lnTo>
                    <a:lnTo>
                      <a:pt x="11496" y="1389"/>
                    </a:lnTo>
                    <a:lnTo>
                      <a:pt x="11130" y="1291"/>
                    </a:lnTo>
                    <a:lnTo>
                      <a:pt x="10765" y="1218"/>
                    </a:lnTo>
                    <a:lnTo>
                      <a:pt x="10400" y="1145"/>
                    </a:lnTo>
                    <a:lnTo>
                      <a:pt x="10034" y="1096"/>
                    </a:lnTo>
                    <a:lnTo>
                      <a:pt x="9645" y="1048"/>
                    </a:lnTo>
                    <a:lnTo>
                      <a:pt x="9255" y="1023"/>
                    </a:lnTo>
                    <a:lnTo>
                      <a:pt x="8865" y="1023"/>
                    </a:lnTo>
                    <a:lnTo>
                      <a:pt x="8865" y="1023"/>
                    </a:lnTo>
                    <a:lnTo>
                      <a:pt x="8330" y="1023"/>
                    </a:lnTo>
                    <a:lnTo>
                      <a:pt x="7794" y="1072"/>
                    </a:lnTo>
                    <a:lnTo>
                      <a:pt x="7258" y="1145"/>
                    </a:lnTo>
                    <a:lnTo>
                      <a:pt x="6747" y="1267"/>
                    </a:lnTo>
                    <a:lnTo>
                      <a:pt x="6747" y="1267"/>
                    </a:lnTo>
                    <a:lnTo>
                      <a:pt x="6600" y="1048"/>
                    </a:lnTo>
                    <a:lnTo>
                      <a:pt x="6454" y="877"/>
                    </a:lnTo>
                    <a:lnTo>
                      <a:pt x="6284" y="707"/>
                    </a:lnTo>
                    <a:lnTo>
                      <a:pt x="6138" y="561"/>
                    </a:lnTo>
                    <a:lnTo>
                      <a:pt x="5967" y="439"/>
                    </a:lnTo>
                    <a:lnTo>
                      <a:pt x="5821" y="341"/>
                    </a:lnTo>
                    <a:lnTo>
                      <a:pt x="5504" y="195"/>
                    </a:lnTo>
                    <a:lnTo>
                      <a:pt x="5237" y="98"/>
                    </a:lnTo>
                    <a:lnTo>
                      <a:pt x="5017" y="49"/>
                    </a:lnTo>
                    <a:lnTo>
                      <a:pt x="4822" y="0"/>
                    </a:lnTo>
                    <a:lnTo>
                      <a:pt x="4822" y="0"/>
                    </a:lnTo>
                    <a:lnTo>
                      <a:pt x="4725" y="195"/>
                    </a:lnTo>
                    <a:lnTo>
                      <a:pt x="4628" y="390"/>
                    </a:lnTo>
                    <a:lnTo>
                      <a:pt x="4530" y="682"/>
                    </a:lnTo>
                    <a:lnTo>
                      <a:pt x="4433" y="999"/>
                    </a:lnTo>
                    <a:lnTo>
                      <a:pt x="4384" y="1389"/>
                    </a:lnTo>
                    <a:lnTo>
                      <a:pt x="4360" y="1778"/>
                    </a:lnTo>
                    <a:lnTo>
                      <a:pt x="4360" y="1998"/>
                    </a:lnTo>
                    <a:lnTo>
                      <a:pt x="4408" y="2217"/>
                    </a:lnTo>
                    <a:lnTo>
                      <a:pt x="4408" y="2217"/>
                    </a:lnTo>
                    <a:lnTo>
                      <a:pt x="4067" y="2436"/>
                    </a:lnTo>
                    <a:lnTo>
                      <a:pt x="3678" y="2728"/>
                    </a:lnTo>
                    <a:lnTo>
                      <a:pt x="3264" y="3142"/>
                    </a:lnTo>
                    <a:lnTo>
                      <a:pt x="2825" y="3605"/>
                    </a:lnTo>
                    <a:lnTo>
                      <a:pt x="2411" y="4116"/>
                    </a:lnTo>
                    <a:lnTo>
                      <a:pt x="2022" y="4652"/>
                    </a:lnTo>
                    <a:lnTo>
                      <a:pt x="1851" y="4945"/>
                    </a:lnTo>
                    <a:lnTo>
                      <a:pt x="1705" y="5237"/>
                    </a:lnTo>
                    <a:lnTo>
                      <a:pt x="1559" y="5529"/>
                    </a:lnTo>
                    <a:lnTo>
                      <a:pt x="1461" y="5797"/>
                    </a:lnTo>
                    <a:lnTo>
                      <a:pt x="560" y="5797"/>
                    </a:lnTo>
                    <a:lnTo>
                      <a:pt x="560" y="5797"/>
                    </a:lnTo>
                    <a:lnTo>
                      <a:pt x="463" y="5821"/>
                    </a:lnTo>
                    <a:lnTo>
                      <a:pt x="341" y="5846"/>
                    </a:lnTo>
                    <a:lnTo>
                      <a:pt x="244" y="5894"/>
                    </a:lnTo>
                    <a:lnTo>
                      <a:pt x="171" y="5967"/>
                    </a:lnTo>
                    <a:lnTo>
                      <a:pt x="98" y="6040"/>
                    </a:lnTo>
                    <a:lnTo>
                      <a:pt x="49" y="6138"/>
                    </a:lnTo>
                    <a:lnTo>
                      <a:pt x="25" y="6260"/>
                    </a:lnTo>
                    <a:lnTo>
                      <a:pt x="0" y="6357"/>
                    </a:lnTo>
                    <a:lnTo>
                      <a:pt x="0" y="8598"/>
                    </a:lnTo>
                    <a:lnTo>
                      <a:pt x="0" y="8598"/>
                    </a:lnTo>
                    <a:lnTo>
                      <a:pt x="25" y="8720"/>
                    </a:lnTo>
                    <a:lnTo>
                      <a:pt x="49" y="8817"/>
                    </a:lnTo>
                    <a:lnTo>
                      <a:pt x="98" y="8914"/>
                    </a:lnTo>
                    <a:lnTo>
                      <a:pt x="171" y="8987"/>
                    </a:lnTo>
                    <a:lnTo>
                      <a:pt x="244" y="9060"/>
                    </a:lnTo>
                    <a:lnTo>
                      <a:pt x="341" y="9109"/>
                    </a:lnTo>
                    <a:lnTo>
                      <a:pt x="463" y="9158"/>
                    </a:lnTo>
                    <a:lnTo>
                      <a:pt x="560" y="9158"/>
                    </a:lnTo>
                    <a:lnTo>
                      <a:pt x="1510" y="9158"/>
                    </a:lnTo>
                    <a:lnTo>
                      <a:pt x="1510" y="9158"/>
                    </a:lnTo>
                    <a:lnTo>
                      <a:pt x="1583" y="9353"/>
                    </a:lnTo>
                    <a:lnTo>
                      <a:pt x="1681" y="9572"/>
                    </a:lnTo>
                    <a:lnTo>
                      <a:pt x="1924" y="9986"/>
                    </a:lnTo>
                    <a:lnTo>
                      <a:pt x="2216" y="10376"/>
                    </a:lnTo>
                    <a:lnTo>
                      <a:pt x="2582" y="10765"/>
                    </a:lnTo>
                    <a:lnTo>
                      <a:pt x="2972" y="11131"/>
                    </a:lnTo>
                    <a:lnTo>
                      <a:pt x="3410" y="11472"/>
                    </a:lnTo>
                    <a:lnTo>
                      <a:pt x="3897" y="11788"/>
                    </a:lnTo>
                    <a:lnTo>
                      <a:pt x="4408" y="12032"/>
                    </a:lnTo>
                    <a:lnTo>
                      <a:pt x="4408" y="14516"/>
                    </a:lnTo>
                    <a:lnTo>
                      <a:pt x="5090" y="14516"/>
                    </a:lnTo>
                    <a:lnTo>
                      <a:pt x="6308" y="12860"/>
                    </a:lnTo>
                    <a:lnTo>
                      <a:pt x="6308" y="12860"/>
                    </a:lnTo>
                    <a:lnTo>
                      <a:pt x="6917" y="13030"/>
                    </a:lnTo>
                    <a:lnTo>
                      <a:pt x="7550" y="13128"/>
                    </a:lnTo>
                    <a:lnTo>
                      <a:pt x="8208" y="13201"/>
                    </a:lnTo>
                    <a:lnTo>
                      <a:pt x="8865" y="13225"/>
                    </a:lnTo>
                    <a:lnTo>
                      <a:pt x="8865" y="13225"/>
                    </a:lnTo>
                    <a:lnTo>
                      <a:pt x="9523" y="13201"/>
                    </a:lnTo>
                    <a:lnTo>
                      <a:pt x="10181" y="13128"/>
                    </a:lnTo>
                    <a:lnTo>
                      <a:pt x="10814" y="13030"/>
                    </a:lnTo>
                    <a:lnTo>
                      <a:pt x="11423" y="12860"/>
                    </a:lnTo>
                    <a:lnTo>
                      <a:pt x="12592" y="14516"/>
                    </a:lnTo>
                    <a:lnTo>
                      <a:pt x="13347" y="14516"/>
                    </a:lnTo>
                    <a:lnTo>
                      <a:pt x="13347" y="12032"/>
                    </a:lnTo>
                    <a:lnTo>
                      <a:pt x="13347" y="12032"/>
                    </a:lnTo>
                    <a:lnTo>
                      <a:pt x="13688" y="11886"/>
                    </a:lnTo>
                    <a:lnTo>
                      <a:pt x="14004" y="11715"/>
                    </a:lnTo>
                    <a:lnTo>
                      <a:pt x="14297" y="11545"/>
                    </a:lnTo>
                    <a:lnTo>
                      <a:pt x="14589" y="11350"/>
                    </a:lnTo>
                    <a:lnTo>
                      <a:pt x="14857" y="11131"/>
                    </a:lnTo>
                    <a:lnTo>
                      <a:pt x="15100" y="10911"/>
                    </a:lnTo>
                    <a:lnTo>
                      <a:pt x="15344" y="10668"/>
                    </a:lnTo>
                    <a:lnTo>
                      <a:pt x="15563" y="10400"/>
                    </a:lnTo>
                    <a:lnTo>
                      <a:pt x="15733" y="10132"/>
                    </a:lnTo>
                    <a:lnTo>
                      <a:pt x="15904" y="9864"/>
                    </a:lnTo>
                    <a:lnTo>
                      <a:pt x="16074" y="9572"/>
                    </a:lnTo>
                    <a:lnTo>
                      <a:pt x="16196" y="9255"/>
                    </a:lnTo>
                    <a:lnTo>
                      <a:pt x="16318" y="8939"/>
                    </a:lnTo>
                    <a:lnTo>
                      <a:pt x="16391" y="8598"/>
                    </a:lnTo>
                    <a:lnTo>
                      <a:pt x="16464" y="8257"/>
                    </a:lnTo>
                    <a:lnTo>
                      <a:pt x="16513" y="7916"/>
                    </a:lnTo>
                    <a:lnTo>
                      <a:pt x="16513" y="7916"/>
                    </a:lnTo>
                    <a:lnTo>
                      <a:pt x="16513" y="7599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354;p32"/>
              <p:cNvSpPr/>
              <p:nvPr/>
            </p:nvSpPr>
            <p:spPr>
              <a:xfrm>
                <a:off x="645650" y="3820725"/>
                <a:ext cx="3412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65" fill="none" extrusionOk="0">
                    <a:moveTo>
                      <a:pt x="683" y="1364"/>
                    </a:moveTo>
                    <a:lnTo>
                      <a:pt x="683" y="1364"/>
                    </a:lnTo>
                    <a:lnTo>
                      <a:pt x="537" y="1340"/>
                    </a:lnTo>
                    <a:lnTo>
                      <a:pt x="415" y="1316"/>
                    </a:lnTo>
                    <a:lnTo>
                      <a:pt x="293" y="1243"/>
                    </a:lnTo>
                    <a:lnTo>
                      <a:pt x="196" y="1170"/>
                    </a:lnTo>
                    <a:lnTo>
                      <a:pt x="123" y="1072"/>
                    </a:lnTo>
                    <a:lnTo>
                      <a:pt x="50" y="950"/>
                    </a:lnTo>
                    <a:lnTo>
                      <a:pt x="25" y="829"/>
                    </a:lnTo>
                    <a:lnTo>
                      <a:pt x="1" y="682"/>
                    </a:lnTo>
                    <a:lnTo>
                      <a:pt x="1" y="682"/>
                    </a:lnTo>
                    <a:lnTo>
                      <a:pt x="25" y="536"/>
                    </a:lnTo>
                    <a:lnTo>
                      <a:pt x="50" y="415"/>
                    </a:lnTo>
                    <a:lnTo>
                      <a:pt x="123" y="317"/>
                    </a:lnTo>
                    <a:lnTo>
                      <a:pt x="196" y="195"/>
                    </a:lnTo>
                    <a:lnTo>
                      <a:pt x="293" y="122"/>
                    </a:lnTo>
                    <a:lnTo>
                      <a:pt x="415" y="74"/>
                    </a:lnTo>
                    <a:lnTo>
                      <a:pt x="537" y="25"/>
                    </a:lnTo>
                    <a:lnTo>
                      <a:pt x="683" y="1"/>
                    </a:lnTo>
                    <a:lnTo>
                      <a:pt x="683" y="1"/>
                    </a:lnTo>
                    <a:lnTo>
                      <a:pt x="805" y="25"/>
                    </a:lnTo>
                    <a:lnTo>
                      <a:pt x="951" y="74"/>
                    </a:lnTo>
                    <a:lnTo>
                      <a:pt x="1048" y="122"/>
                    </a:lnTo>
                    <a:lnTo>
                      <a:pt x="1170" y="195"/>
                    </a:lnTo>
                    <a:lnTo>
                      <a:pt x="1243" y="317"/>
                    </a:lnTo>
                    <a:lnTo>
                      <a:pt x="1292" y="415"/>
                    </a:lnTo>
                    <a:lnTo>
                      <a:pt x="1340" y="536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40" y="829"/>
                    </a:lnTo>
                    <a:lnTo>
                      <a:pt x="1292" y="950"/>
                    </a:lnTo>
                    <a:lnTo>
                      <a:pt x="1243" y="1072"/>
                    </a:lnTo>
                    <a:lnTo>
                      <a:pt x="1170" y="1170"/>
                    </a:lnTo>
                    <a:lnTo>
                      <a:pt x="1048" y="1243"/>
                    </a:lnTo>
                    <a:lnTo>
                      <a:pt x="951" y="1316"/>
                    </a:lnTo>
                    <a:lnTo>
                      <a:pt x="805" y="1340"/>
                    </a:lnTo>
                    <a:lnTo>
                      <a:pt x="683" y="1364"/>
                    </a:lnTo>
                    <a:lnTo>
                      <a:pt x="683" y="1364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355;p32"/>
              <p:cNvSpPr/>
              <p:nvPr/>
            </p:nvSpPr>
            <p:spPr>
              <a:xfrm>
                <a:off x="747950" y="3753750"/>
                <a:ext cx="852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488" fill="none" extrusionOk="0">
                    <a:moveTo>
                      <a:pt x="3410" y="488"/>
                    </a:moveTo>
                    <a:lnTo>
                      <a:pt x="3410" y="488"/>
                    </a:lnTo>
                    <a:lnTo>
                      <a:pt x="3215" y="366"/>
                    </a:lnTo>
                    <a:lnTo>
                      <a:pt x="3021" y="268"/>
                    </a:lnTo>
                    <a:lnTo>
                      <a:pt x="2826" y="195"/>
                    </a:lnTo>
                    <a:lnTo>
                      <a:pt x="2607" y="122"/>
                    </a:lnTo>
                    <a:lnTo>
                      <a:pt x="2387" y="74"/>
                    </a:lnTo>
                    <a:lnTo>
                      <a:pt x="2168" y="25"/>
                    </a:lnTo>
                    <a:lnTo>
                      <a:pt x="1925" y="0"/>
                    </a:lnTo>
                    <a:lnTo>
                      <a:pt x="1705" y="0"/>
                    </a:lnTo>
                    <a:lnTo>
                      <a:pt x="1462" y="0"/>
                    </a:lnTo>
                    <a:lnTo>
                      <a:pt x="1243" y="25"/>
                    </a:lnTo>
                    <a:lnTo>
                      <a:pt x="1023" y="74"/>
                    </a:lnTo>
                    <a:lnTo>
                      <a:pt x="804" y="122"/>
                    </a:lnTo>
                    <a:lnTo>
                      <a:pt x="585" y="195"/>
                    </a:lnTo>
                    <a:lnTo>
                      <a:pt x="366" y="268"/>
                    </a:lnTo>
                    <a:lnTo>
                      <a:pt x="171" y="366"/>
                    </a:lnTo>
                    <a:lnTo>
                      <a:pt x="1" y="488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53177" b="-7601"/>
          <a:stretch/>
        </p:blipFill>
        <p:spPr>
          <a:xfrm>
            <a:off x="1110160" y="3869806"/>
            <a:ext cx="1207428" cy="148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89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280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title"/>
          </p:nvPr>
        </p:nvSpPr>
        <p:spPr>
          <a:xfrm>
            <a:off x="31010" y="923180"/>
            <a:ext cx="3365729" cy="530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b="1" dirty="0" smtClean="0"/>
              <a:t/>
            </a:r>
            <a:br>
              <a:rPr lang="en" b="1" dirty="0" smtClean="0"/>
            </a:br>
            <a:r>
              <a:rPr lang="en" b="1" dirty="0" smtClean="0"/>
              <a:t/>
            </a:r>
            <a:br>
              <a:rPr lang="en" b="1" dirty="0" smtClean="0"/>
            </a:br>
            <a:r>
              <a:rPr lang="en" sz="2800" b="1" dirty="0" smtClean="0"/>
              <a:t>MUNICIPIO DE SOLIDARIDAD</a:t>
            </a:r>
            <a:endParaRPr sz="28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309474" y="3145246"/>
            <a:ext cx="2808800" cy="2808800"/>
            <a:chOff x="9008754" y="2970334"/>
            <a:chExt cx="2808800" cy="2808800"/>
          </a:xfrm>
        </p:grpSpPr>
        <p:sp>
          <p:nvSpPr>
            <p:cNvPr id="255" name="Google Shape;255;p28"/>
            <p:cNvSpPr/>
            <p:nvPr/>
          </p:nvSpPr>
          <p:spPr>
            <a:xfrm>
              <a:off x="9008754" y="2970334"/>
              <a:ext cx="2808800" cy="2808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600" b="1" kern="0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9193754" y="3155334"/>
              <a:ext cx="2438800" cy="2438800"/>
            </a:xfrm>
            <a:prstGeom prst="donut">
              <a:avLst>
                <a:gd name="adj" fmla="val 11468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7DEA7F4-3B00-4EDA-BDFE-1214B9AAB955}"/>
              </a:ext>
            </a:extLst>
          </p:cNvPr>
          <p:cNvGrpSpPr/>
          <p:nvPr/>
        </p:nvGrpSpPr>
        <p:grpSpPr>
          <a:xfrm>
            <a:off x="113243" y="226947"/>
            <a:ext cx="11956837" cy="1060845"/>
            <a:chOff x="390023" y="331454"/>
            <a:chExt cx="11411954" cy="1060845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83D8C2F-A4AC-4921-AF0F-A960AEAB6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91" y="331454"/>
              <a:ext cx="3363786" cy="1060845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A4C8B44-8EE4-4C74-8C73-5D050B27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23" y="399408"/>
              <a:ext cx="1068397" cy="992891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4364080" y="2000782"/>
            <a:ext cx="6743700" cy="1692275"/>
            <a:chOff x="4063636" y="1307515"/>
            <a:chExt cx="6743700" cy="1692275"/>
          </a:xfrm>
        </p:grpSpPr>
        <p:sp>
          <p:nvSpPr>
            <p:cNvPr id="9" name="Google Shape;345;p32"/>
            <p:cNvSpPr txBox="1">
              <a:spLocks/>
            </p:cNvSpPr>
            <p:nvPr/>
          </p:nvSpPr>
          <p:spPr>
            <a:xfrm>
              <a:off x="4063636" y="1307515"/>
              <a:ext cx="6743700" cy="16922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s-MX" sz="4000" b="1" kern="0" dirty="0"/>
                <a:t>         </a:t>
              </a:r>
              <a:r>
                <a:rPr lang="es-MX" sz="4000" b="1" kern="0" dirty="0" smtClean="0"/>
                <a:t>$46,400,000.00</a:t>
              </a:r>
              <a:br>
                <a:rPr lang="es-MX" sz="4000" b="1" kern="0" dirty="0" smtClean="0"/>
              </a:br>
              <a:r>
                <a:rPr lang="es-MX" sz="1400" b="1" kern="0" dirty="0"/>
                <a:t>1.-FORTALECIMIENTO DEL PARQUE VEHICULAR</a:t>
              </a:r>
            </a:p>
          </p:txBody>
        </p:sp>
        <p:grpSp>
          <p:nvGrpSpPr>
            <p:cNvPr id="10" name="Google Shape;352;p32"/>
            <p:cNvGrpSpPr/>
            <p:nvPr/>
          </p:nvGrpSpPr>
          <p:grpSpPr>
            <a:xfrm>
              <a:off x="9556377" y="1811439"/>
              <a:ext cx="891135" cy="684429"/>
              <a:chOff x="568950" y="3686775"/>
              <a:chExt cx="472500" cy="362900"/>
            </a:xfrm>
          </p:grpSpPr>
          <p:sp>
            <p:nvSpPr>
              <p:cNvPr id="11" name="Google Shape;353;p32"/>
              <p:cNvSpPr/>
              <p:nvPr/>
            </p:nvSpPr>
            <p:spPr>
              <a:xfrm>
                <a:off x="568950" y="3686775"/>
                <a:ext cx="472500" cy="362900"/>
              </a:xfrm>
              <a:custGeom>
                <a:avLst/>
                <a:gdLst/>
                <a:ahLst/>
                <a:cxnLst/>
                <a:rect l="l" t="t" r="r" b="b"/>
                <a:pathLst>
                  <a:path w="18900" h="14516" fill="none" extrusionOk="0">
                    <a:moveTo>
                      <a:pt x="18900" y="7989"/>
                    </a:moveTo>
                    <a:lnTo>
                      <a:pt x="18900" y="7989"/>
                    </a:lnTo>
                    <a:lnTo>
                      <a:pt x="18705" y="8111"/>
                    </a:lnTo>
                    <a:lnTo>
                      <a:pt x="18510" y="8184"/>
                    </a:lnTo>
                    <a:lnTo>
                      <a:pt x="18291" y="8232"/>
                    </a:lnTo>
                    <a:lnTo>
                      <a:pt x="18072" y="8232"/>
                    </a:lnTo>
                    <a:lnTo>
                      <a:pt x="17852" y="8184"/>
                    </a:lnTo>
                    <a:lnTo>
                      <a:pt x="17658" y="8111"/>
                    </a:lnTo>
                    <a:lnTo>
                      <a:pt x="17487" y="8013"/>
                    </a:lnTo>
                    <a:lnTo>
                      <a:pt x="17341" y="7891"/>
                    </a:lnTo>
                    <a:lnTo>
                      <a:pt x="17341" y="7891"/>
                    </a:lnTo>
                    <a:lnTo>
                      <a:pt x="17243" y="7745"/>
                    </a:lnTo>
                    <a:lnTo>
                      <a:pt x="17170" y="7575"/>
                    </a:lnTo>
                    <a:lnTo>
                      <a:pt x="17170" y="7404"/>
                    </a:lnTo>
                    <a:lnTo>
                      <a:pt x="17195" y="7234"/>
                    </a:lnTo>
                    <a:lnTo>
                      <a:pt x="17243" y="7088"/>
                    </a:lnTo>
                    <a:lnTo>
                      <a:pt x="17341" y="6942"/>
                    </a:lnTo>
                    <a:lnTo>
                      <a:pt x="17487" y="6844"/>
                    </a:lnTo>
                    <a:lnTo>
                      <a:pt x="17658" y="6795"/>
                    </a:lnTo>
                    <a:lnTo>
                      <a:pt x="17658" y="6795"/>
                    </a:lnTo>
                    <a:lnTo>
                      <a:pt x="17755" y="6771"/>
                    </a:lnTo>
                    <a:lnTo>
                      <a:pt x="17828" y="6771"/>
                    </a:lnTo>
                    <a:lnTo>
                      <a:pt x="17901" y="6795"/>
                    </a:lnTo>
                    <a:lnTo>
                      <a:pt x="17974" y="6820"/>
                    </a:lnTo>
                    <a:lnTo>
                      <a:pt x="18023" y="6869"/>
                    </a:lnTo>
                    <a:lnTo>
                      <a:pt x="18047" y="6917"/>
                    </a:lnTo>
                    <a:lnTo>
                      <a:pt x="18096" y="7063"/>
                    </a:lnTo>
                    <a:lnTo>
                      <a:pt x="18072" y="7210"/>
                    </a:lnTo>
                    <a:lnTo>
                      <a:pt x="18023" y="7356"/>
                    </a:lnTo>
                    <a:lnTo>
                      <a:pt x="17950" y="7477"/>
                    </a:lnTo>
                    <a:lnTo>
                      <a:pt x="17828" y="7599"/>
                    </a:lnTo>
                    <a:lnTo>
                      <a:pt x="17828" y="7599"/>
                    </a:lnTo>
                    <a:lnTo>
                      <a:pt x="17633" y="7697"/>
                    </a:lnTo>
                    <a:lnTo>
                      <a:pt x="17438" y="7770"/>
                    </a:lnTo>
                    <a:lnTo>
                      <a:pt x="17219" y="7794"/>
                    </a:lnTo>
                    <a:lnTo>
                      <a:pt x="17000" y="7794"/>
                    </a:lnTo>
                    <a:lnTo>
                      <a:pt x="17000" y="7794"/>
                    </a:lnTo>
                    <a:lnTo>
                      <a:pt x="16878" y="7794"/>
                    </a:lnTo>
                    <a:lnTo>
                      <a:pt x="16781" y="7770"/>
                    </a:lnTo>
                    <a:lnTo>
                      <a:pt x="16708" y="7745"/>
                    </a:lnTo>
                    <a:lnTo>
                      <a:pt x="16635" y="7697"/>
                    </a:lnTo>
                    <a:lnTo>
                      <a:pt x="16586" y="7648"/>
                    </a:lnTo>
                    <a:lnTo>
                      <a:pt x="16562" y="7550"/>
                    </a:lnTo>
                    <a:lnTo>
                      <a:pt x="16537" y="7331"/>
                    </a:lnTo>
                    <a:lnTo>
                      <a:pt x="16537" y="7331"/>
                    </a:lnTo>
                    <a:lnTo>
                      <a:pt x="16513" y="7015"/>
                    </a:lnTo>
                    <a:lnTo>
                      <a:pt x="16488" y="6698"/>
                    </a:lnTo>
                    <a:lnTo>
                      <a:pt x="16440" y="6381"/>
                    </a:lnTo>
                    <a:lnTo>
                      <a:pt x="16367" y="6065"/>
                    </a:lnTo>
                    <a:lnTo>
                      <a:pt x="16269" y="5748"/>
                    </a:lnTo>
                    <a:lnTo>
                      <a:pt x="16172" y="5456"/>
                    </a:lnTo>
                    <a:lnTo>
                      <a:pt x="16050" y="5164"/>
                    </a:lnTo>
                    <a:lnTo>
                      <a:pt x="15904" y="4871"/>
                    </a:lnTo>
                    <a:lnTo>
                      <a:pt x="15758" y="4604"/>
                    </a:lnTo>
                    <a:lnTo>
                      <a:pt x="15587" y="4311"/>
                    </a:lnTo>
                    <a:lnTo>
                      <a:pt x="15393" y="4068"/>
                    </a:lnTo>
                    <a:lnTo>
                      <a:pt x="15198" y="3800"/>
                    </a:lnTo>
                    <a:lnTo>
                      <a:pt x="14978" y="3556"/>
                    </a:lnTo>
                    <a:lnTo>
                      <a:pt x="14759" y="3313"/>
                    </a:lnTo>
                    <a:lnTo>
                      <a:pt x="14516" y="3094"/>
                    </a:lnTo>
                    <a:lnTo>
                      <a:pt x="14272" y="2874"/>
                    </a:lnTo>
                    <a:lnTo>
                      <a:pt x="14004" y="2655"/>
                    </a:lnTo>
                    <a:lnTo>
                      <a:pt x="13712" y="2460"/>
                    </a:lnTo>
                    <a:lnTo>
                      <a:pt x="13420" y="2265"/>
                    </a:lnTo>
                    <a:lnTo>
                      <a:pt x="13128" y="2095"/>
                    </a:lnTo>
                    <a:lnTo>
                      <a:pt x="12811" y="1924"/>
                    </a:lnTo>
                    <a:lnTo>
                      <a:pt x="12494" y="1778"/>
                    </a:lnTo>
                    <a:lnTo>
                      <a:pt x="12178" y="1632"/>
                    </a:lnTo>
                    <a:lnTo>
                      <a:pt x="11837" y="1510"/>
                    </a:lnTo>
                    <a:lnTo>
                      <a:pt x="11496" y="1389"/>
                    </a:lnTo>
                    <a:lnTo>
                      <a:pt x="11130" y="1291"/>
                    </a:lnTo>
                    <a:lnTo>
                      <a:pt x="10765" y="1218"/>
                    </a:lnTo>
                    <a:lnTo>
                      <a:pt x="10400" y="1145"/>
                    </a:lnTo>
                    <a:lnTo>
                      <a:pt x="10034" y="1096"/>
                    </a:lnTo>
                    <a:lnTo>
                      <a:pt x="9645" y="1048"/>
                    </a:lnTo>
                    <a:lnTo>
                      <a:pt x="9255" y="1023"/>
                    </a:lnTo>
                    <a:lnTo>
                      <a:pt x="8865" y="1023"/>
                    </a:lnTo>
                    <a:lnTo>
                      <a:pt x="8865" y="1023"/>
                    </a:lnTo>
                    <a:lnTo>
                      <a:pt x="8330" y="1023"/>
                    </a:lnTo>
                    <a:lnTo>
                      <a:pt x="7794" y="1072"/>
                    </a:lnTo>
                    <a:lnTo>
                      <a:pt x="7258" y="1145"/>
                    </a:lnTo>
                    <a:lnTo>
                      <a:pt x="6747" y="1267"/>
                    </a:lnTo>
                    <a:lnTo>
                      <a:pt x="6747" y="1267"/>
                    </a:lnTo>
                    <a:lnTo>
                      <a:pt x="6600" y="1048"/>
                    </a:lnTo>
                    <a:lnTo>
                      <a:pt x="6454" y="877"/>
                    </a:lnTo>
                    <a:lnTo>
                      <a:pt x="6284" y="707"/>
                    </a:lnTo>
                    <a:lnTo>
                      <a:pt x="6138" y="561"/>
                    </a:lnTo>
                    <a:lnTo>
                      <a:pt x="5967" y="439"/>
                    </a:lnTo>
                    <a:lnTo>
                      <a:pt x="5821" y="341"/>
                    </a:lnTo>
                    <a:lnTo>
                      <a:pt x="5504" y="195"/>
                    </a:lnTo>
                    <a:lnTo>
                      <a:pt x="5237" y="98"/>
                    </a:lnTo>
                    <a:lnTo>
                      <a:pt x="5017" y="49"/>
                    </a:lnTo>
                    <a:lnTo>
                      <a:pt x="4822" y="0"/>
                    </a:lnTo>
                    <a:lnTo>
                      <a:pt x="4822" y="0"/>
                    </a:lnTo>
                    <a:lnTo>
                      <a:pt x="4725" y="195"/>
                    </a:lnTo>
                    <a:lnTo>
                      <a:pt x="4628" y="390"/>
                    </a:lnTo>
                    <a:lnTo>
                      <a:pt x="4530" y="682"/>
                    </a:lnTo>
                    <a:lnTo>
                      <a:pt x="4433" y="999"/>
                    </a:lnTo>
                    <a:lnTo>
                      <a:pt x="4384" y="1389"/>
                    </a:lnTo>
                    <a:lnTo>
                      <a:pt x="4360" y="1778"/>
                    </a:lnTo>
                    <a:lnTo>
                      <a:pt x="4360" y="1998"/>
                    </a:lnTo>
                    <a:lnTo>
                      <a:pt x="4408" y="2217"/>
                    </a:lnTo>
                    <a:lnTo>
                      <a:pt x="4408" y="2217"/>
                    </a:lnTo>
                    <a:lnTo>
                      <a:pt x="4067" y="2436"/>
                    </a:lnTo>
                    <a:lnTo>
                      <a:pt x="3678" y="2728"/>
                    </a:lnTo>
                    <a:lnTo>
                      <a:pt x="3264" y="3142"/>
                    </a:lnTo>
                    <a:lnTo>
                      <a:pt x="2825" y="3605"/>
                    </a:lnTo>
                    <a:lnTo>
                      <a:pt x="2411" y="4116"/>
                    </a:lnTo>
                    <a:lnTo>
                      <a:pt x="2022" y="4652"/>
                    </a:lnTo>
                    <a:lnTo>
                      <a:pt x="1851" y="4945"/>
                    </a:lnTo>
                    <a:lnTo>
                      <a:pt x="1705" y="5237"/>
                    </a:lnTo>
                    <a:lnTo>
                      <a:pt x="1559" y="5529"/>
                    </a:lnTo>
                    <a:lnTo>
                      <a:pt x="1461" y="5797"/>
                    </a:lnTo>
                    <a:lnTo>
                      <a:pt x="560" y="5797"/>
                    </a:lnTo>
                    <a:lnTo>
                      <a:pt x="560" y="5797"/>
                    </a:lnTo>
                    <a:lnTo>
                      <a:pt x="463" y="5821"/>
                    </a:lnTo>
                    <a:lnTo>
                      <a:pt x="341" y="5846"/>
                    </a:lnTo>
                    <a:lnTo>
                      <a:pt x="244" y="5894"/>
                    </a:lnTo>
                    <a:lnTo>
                      <a:pt x="171" y="5967"/>
                    </a:lnTo>
                    <a:lnTo>
                      <a:pt x="98" y="6040"/>
                    </a:lnTo>
                    <a:lnTo>
                      <a:pt x="49" y="6138"/>
                    </a:lnTo>
                    <a:lnTo>
                      <a:pt x="25" y="6260"/>
                    </a:lnTo>
                    <a:lnTo>
                      <a:pt x="0" y="6357"/>
                    </a:lnTo>
                    <a:lnTo>
                      <a:pt x="0" y="8598"/>
                    </a:lnTo>
                    <a:lnTo>
                      <a:pt x="0" y="8598"/>
                    </a:lnTo>
                    <a:lnTo>
                      <a:pt x="25" y="8720"/>
                    </a:lnTo>
                    <a:lnTo>
                      <a:pt x="49" y="8817"/>
                    </a:lnTo>
                    <a:lnTo>
                      <a:pt x="98" y="8914"/>
                    </a:lnTo>
                    <a:lnTo>
                      <a:pt x="171" y="8987"/>
                    </a:lnTo>
                    <a:lnTo>
                      <a:pt x="244" y="9060"/>
                    </a:lnTo>
                    <a:lnTo>
                      <a:pt x="341" y="9109"/>
                    </a:lnTo>
                    <a:lnTo>
                      <a:pt x="463" y="9158"/>
                    </a:lnTo>
                    <a:lnTo>
                      <a:pt x="560" y="9158"/>
                    </a:lnTo>
                    <a:lnTo>
                      <a:pt x="1510" y="9158"/>
                    </a:lnTo>
                    <a:lnTo>
                      <a:pt x="1510" y="9158"/>
                    </a:lnTo>
                    <a:lnTo>
                      <a:pt x="1583" y="9353"/>
                    </a:lnTo>
                    <a:lnTo>
                      <a:pt x="1681" y="9572"/>
                    </a:lnTo>
                    <a:lnTo>
                      <a:pt x="1924" y="9986"/>
                    </a:lnTo>
                    <a:lnTo>
                      <a:pt x="2216" y="10376"/>
                    </a:lnTo>
                    <a:lnTo>
                      <a:pt x="2582" y="10765"/>
                    </a:lnTo>
                    <a:lnTo>
                      <a:pt x="2972" y="11131"/>
                    </a:lnTo>
                    <a:lnTo>
                      <a:pt x="3410" y="11472"/>
                    </a:lnTo>
                    <a:lnTo>
                      <a:pt x="3897" y="11788"/>
                    </a:lnTo>
                    <a:lnTo>
                      <a:pt x="4408" y="12032"/>
                    </a:lnTo>
                    <a:lnTo>
                      <a:pt x="4408" y="14516"/>
                    </a:lnTo>
                    <a:lnTo>
                      <a:pt x="5090" y="14516"/>
                    </a:lnTo>
                    <a:lnTo>
                      <a:pt x="6308" y="12860"/>
                    </a:lnTo>
                    <a:lnTo>
                      <a:pt x="6308" y="12860"/>
                    </a:lnTo>
                    <a:lnTo>
                      <a:pt x="6917" y="13030"/>
                    </a:lnTo>
                    <a:lnTo>
                      <a:pt x="7550" y="13128"/>
                    </a:lnTo>
                    <a:lnTo>
                      <a:pt x="8208" y="13201"/>
                    </a:lnTo>
                    <a:lnTo>
                      <a:pt x="8865" y="13225"/>
                    </a:lnTo>
                    <a:lnTo>
                      <a:pt x="8865" y="13225"/>
                    </a:lnTo>
                    <a:lnTo>
                      <a:pt x="9523" y="13201"/>
                    </a:lnTo>
                    <a:lnTo>
                      <a:pt x="10181" y="13128"/>
                    </a:lnTo>
                    <a:lnTo>
                      <a:pt x="10814" y="13030"/>
                    </a:lnTo>
                    <a:lnTo>
                      <a:pt x="11423" y="12860"/>
                    </a:lnTo>
                    <a:lnTo>
                      <a:pt x="12592" y="14516"/>
                    </a:lnTo>
                    <a:lnTo>
                      <a:pt x="13347" y="14516"/>
                    </a:lnTo>
                    <a:lnTo>
                      <a:pt x="13347" y="12032"/>
                    </a:lnTo>
                    <a:lnTo>
                      <a:pt x="13347" y="12032"/>
                    </a:lnTo>
                    <a:lnTo>
                      <a:pt x="13688" y="11886"/>
                    </a:lnTo>
                    <a:lnTo>
                      <a:pt x="14004" y="11715"/>
                    </a:lnTo>
                    <a:lnTo>
                      <a:pt x="14297" y="11545"/>
                    </a:lnTo>
                    <a:lnTo>
                      <a:pt x="14589" y="11350"/>
                    </a:lnTo>
                    <a:lnTo>
                      <a:pt x="14857" y="11131"/>
                    </a:lnTo>
                    <a:lnTo>
                      <a:pt x="15100" y="10911"/>
                    </a:lnTo>
                    <a:lnTo>
                      <a:pt x="15344" y="10668"/>
                    </a:lnTo>
                    <a:lnTo>
                      <a:pt x="15563" y="10400"/>
                    </a:lnTo>
                    <a:lnTo>
                      <a:pt x="15733" y="10132"/>
                    </a:lnTo>
                    <a:lnTo>
                      <a:pt x="15904" y="9864"/>
                    </a:lnTo>
                    <a:lnTo>
                      <a:pt x="16074" y="9572"/>
                    </a:lnTo>
                    <a:lnTo>
                      <a:pt x="16196" y="9255"/>
                    </a:lnTo>
                    <a:lnTo>
                      <a:pt x="16318" y="8939"/>
                    </a:lnTo>
                    <a:lnTo>
                      <a:pt x="16391" y="8598"/>
                    </a:lnTo>
                    <a:lnTo>
                      <a:pt x="16464" y="8257"/>
                    </a:lnTo>
                    <a:lnTo>
                      <a:pt x="16513" y="7916"/>
                    </a:lnTo>
                    <a:lnTo>
                      <a:pt x="16513" y="7916"/>
                    </a:lnTo>
                    <a:lnTo>
                      <a:pt x="16513" y="7599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354;p32"/>
              <p:cNvSpPr/>
              <p:nvPr/>
            </p:nvSpPr>
            <p:spPr>
              <a:xfrm>
                <a:off x="645650" y="3820725"/>
                <a:ext cx="3412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65" fill="none" extrusionOk="0">
                    <a:moveTo>
                      <a:pt x="683" y="1364"/>
                    </a:moveTo>
                    <a:lnTo>
                      <a:pt x="683" y="1364"/>
                    </a:lnTo>
                    <a:lnTo>
                      <a:pt x="537" y="1340"/>
                    </a:lnTo>
                    <a:lnTo>
                      <a:pt x="415" y="1316"/>
                    </a:lnTo>
                    <a:lnTo>
                      <a:pt x="293" y="1243"/>
                    </a:lnTo>
                    <a:lnTo>
                      <a:pt x="196" y="1170"/>
                    </a:lnTo>
                    <a:lnTo>
                      <a:pt x="123" y="1072"/>
                    </a:lnTo>
                    <a:lnTo>
                      <a:pt x="50" y="950"/>
                    </a:lnTo>
                    <a:lnTo>
                      <a:pt x="25" y="829"/>
                    </a:lnTo>
                    <a:lnTo>
                      <a:pt x="1" y="682"/>
                    </a:lnTo>
                    <a:lnTo>
                      <a:pt x="1" y="682"/>
                    </a:lnTo>
                    <a:lnTo>
                      <a:pt x="25" y="536"/>
                    </a:lnTo>
                    <a:lnTo>
                      <a:pt x="50" y="415"/>
                    </a:lnTo>
                    <a:lnTo>
                      <a:pt x="123" y="317"/>
                    </a:lnTo>
                    <a:lnTo>
                      <a:pt x="196" y="195"/>
                    </a:lnTo>
                    <a:lnTo>
                      <a:pt x="293" y="122"/>
                    </a:lnTo>
                    <a:lnTo>
                      <a:pt x="415" y="74"/>
                    </a:lnTo>
                    <a:lnTo>
                      <a:pt x="537" y="25"/>
                    </a:lnTo>
                    <a:lnTo>
                      <a:pt x="683" y="1"/>
                    </a:lnTo>
                    <a:lnTo>
                      <a:pt x="683" y="1"/>
                    </a:lnTo>
                    <a:lnTo>
                      <a:pt x="805" y="25"/>
                    </a:lnTo>
                    <a:lnTo>
                      <a:pt x="951" y="74"/>
                    </a:lnTo>
                    <a:lnTo>
                      <a:pt x="1048" y="122"/>
                    </a:lnTo>
                    <a:lnTo>
                      <a:pt x="1170" y="195"/>
                    </a:lnTo>
                    <a:lnTo>
                      <a:pt x="1243" y="317"/>
                    </a:lnTo>
                    <a:lnTo>
                      <a:pt x="1292" y="415"/>
                    </a:lnTo>
                    <a:lnTo>
                      <a:pt x="1340" y="536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40" y="829"/>
                    </a:lnTo>
                    <a:lnTo>
                      <a:pt x="1292" y="950"/>
                    </a:lnTo>
                    <a:lnTo>
                      <a:pt x="1243" y="1072"/>
                    </a:lnTo>
                    <a:lnTo>
                      <a:pt x="1170" y="1170"/>
                    </a:lnTo>
                    <a:lnTo>
                      <a:pt x="1048" y="1243"/>
                    </a:lnTo>
                    <a:lnTo>
                      <a:pt x="951" y="1316"/>
                    </a:lnTo>
                    <a:lnTo>
                      <a:pt x="805" y="1340"/>
                    </a:lnTo>
                    <a:lnTo>
                      <a:pt x="683" y="1364"/>
                    </a:lnTo>
                    <a:lnTo>
                      <a:pt x="683" y="1364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355;p32"/>
              <p:cNvSpPr/>
              <p:nvPr/>
            </p:nvSpPr>
            <p:spPr>
              <a:xfrm>
                <a:off x="747950" y="3753750"/>
                <a:ext cx="852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488" fill="none" extrusionOk="0">
                    <a:moveTo>
                      <a:pt x="3410" y="488"/>
                    </a:moveTo>
                    <a:lnTo>
                      <a:pt x="3410" y="488"/>
                    </a:lnTo>
                    <a:lnTo>
                      <a:pt x="3215" y="366"/>
                    </a:lnTo>
                    <a:lnTo>
                      <a:pt x="3021" y="268"/>
                    </a:lnTo>
                    <a:lnTo>
                      <a:pt x="2826" y="195"/>
                    </a:lnTo>
                    <a:lnTo>
                      <a:pt x="2607" y="122"/>
                    </a:lnTo>
                    <a:lnTo>
                      <a:pt x="2387" y="74"/>
                    </a:lnTo>
                    <a:lnTo>
                      <a:pt x="2168" y="25"/>
                    </a:lnTo>
                    <a:lnTo>
                      <a:pt x="1925" y="0"/>
                    </a:lnTo>
                    <a:lnTo>
                      <a:pt x="1705" y="0"/>
                    </a:lnTo>
                    <a:lnTo>
                      <a:pt x="1462" y="0"/>
                    </a:lnTo>
                    <a:lnTo>
                      <a:pt x="1243" y="25"/>
                    </a:lnTo>
                    <a:lnTo>
                      <a:pt x="1023" y="74"/>
                    </a:lnTo>
                    <a:lnTo>
                      <a:pt x="804" y="122"/>
                    </a:lnTo>
                    <a:lnTo>
                      <a:pt x="585" y="195"/>
                    </a:lnTo>
                    <a:lnTo>
                      <a:pt x="366" y="268"/>
                    </a:lnTo>
                    <a:lnTo>
                      <a:pt x="171" y="366"/>
                    </a:lnTo>
                    <a:lnTo>
                      <a:pt x="1" y="488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" name="Grupo 18"/>
          <p:cNvGrpSpPr/>
          <p:nvPr/>
        </p:nvGrpSpPr>
        <p:grpSpPr>
          <a:xfrm>
            <a:off x="4364080" y="3945687"/>
            <a:ext cx="6743700" cy="1692275"/>
            <a:chOff x="4063636" y="1307515"/>
            <a:chExt cx="6743700" cy="1692275"/>
          </a:xfrm>
        </p:grpSpPr>
        <p:sp>
          <p:nvSpPr>
            <p:cNvPr id="20" name="Google Shape;345;p32"/>
            <p:cNvSpPr txBox="1">
              <a:spLocks/>
            </p:cNvSpPr>
            <p:nvPr/>
          </p:nvSpPr>
          <p:spPr>
            <a:xfrm>
              <a:off x="4063636" y="1307515"/>
              <a:ext cx="6743700" cy="16922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unito Sans"/>
                <a:buNone/>
                <a:defRPr sz="24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s-MX" sz="4000" b="1" kern="0" dirty="0"/>
                <a:t>         </a:t>
              </a:r>
              <a:r>
                <a:rPr lang="es-MX" sz="4000" b="1" kern="0" dirty="0" smtClean="0"/>
                <a:t>$2,436,000.00</a:t>
              </a:r>
              <a:br>
                <a:rPr lang="es-MX" sz="4000" b="1" kern="0" dirty="0" smtClean="0"/>
              </a:br>
              <a:r>
                <a:rPr lang="es-MX" sz="1400" b="1" kern="0" dirty="0"/>
                <a:t>2.-EQUIPAMIENTO PARA LA CONFORMACIÓN DE LA </a:t>
              </a:r>
              <a:endParaRPr lang="es-MX" sz="1400" b="1" kern="0" dirty="0" smtClean="0"/>
            </a:p>
            <a:p>
              <a:pPr defTabSz="1219170">
                <a:buClr>
                  <a:srgbClr val="000000"/>
                </a:buClr>
              </a:pPr>
              <a:r>
                <a:rPr lang="es-MX" sz="1400" b="1" kern="0" dirty="0" smtClean="0"/>
                <a:t>COORDINACIÓN </a:t>
              </a:r>
              <a:r>
                <a:rPr lang="es-MX" sz="1400" b="1" kern="0" dirty="0"/>
                <a:t>DE ATENCIÓN Y PREVENCIÓN DE LA </a:t>
              </a:r>
              <a:endParaRPr lang="es-MX" sz="1400" b="1" kern="0" dirty="0" smtClean="0"/>
            </a:p>
            <a:p>
              <a:pPr defTabSz="1219170">
                <a:buClr>
                  <a:srgbClr val="000000"/>
                </a:buClr>
              </a:pPr>
              <a:r>
                <a:rPr lang="es-MX" sz="1400" b="1" kern="0" dirty="0" smtClean="0"/>
                <a:t>VIOLENCIA </a:t>
              </a:r>
              <a:r>
                <a:rPr lang="es-MX" sz="1400" b="1" kern="0" dirty="0"/>
                <a:t>FAMILIAR Y DE GÉNERO</a:t>
              </a:r>
            </a:p>
          </p:txBody>
        </p:sp>
        <p:grpSp>
          <p:nvGrpSpPr>
            <p:cNvPr id="21" name="Google Shape;352;p32"/>
            <p:cNvGrpSpPr/>
            <p:nvPr/>
          </p:nvGrpSpPr>
          <p:grpSpPr>
            <a:xfrm>
              <a:off x="9556377" y="1811439"/>
              <a:ext cx="891135" cy="684429"/>
              <a:chOff x="568950" y="3686775"/>
              <a:chExt cx="472500" cy="362900"/>
            </a:xfrm>
          </p:grpSpPr>
          <p:sp>
            <p:nvSpPr>
              <p:cNvPr id="22" name="Google Shape;353;p32"/>
              <p:cNvSpPr/>
              <p:nvPr/>
            </p:nvSpPr>
            <p:spPr>
              <a:xfrm>
                <a:off x="568950" y="3686775"/>
                <a:ext cx="472500" cy="362900"/>
              </a:xfrm>
              <a:custGeom>
                <a:avLst/>
                <a:gdLst/>
                <a:ahLst/>
                <a:cxnLst/>
                <a:rect l="l" t="t" r="r" b="b"/>
                <a:pathLst>
                  <a:path w="18900" h="14516" fill="none" extrusionOk="0">
                    <a:moveTo>
                      <a:pt x="18900" y="7989"/>
                    </a:moveTo>
                    <a:lnTo>
                      <a:pt x="18900" y="7989"/>
                    </a:lnTo>
                    <a:lnTo>
                      <a:pt x="18705" y="8111"/>
                    </a:lnTo>
                    <a:lnTo>
                      <a:pt x="18510" y="8184"/>
                    </a:lnTo>
                    <a:lnTo>
                      <a:pt x="18291" y="8232"/>
                    </a:lnTo>
                    <a:lnTo>
                      <a:pt x="18072" y="8232"/>
                    </a:lnTo>
                    <a:lnTo>
                      <a:pt x="17852" y="8184"/>
                    </a:lnTo>
                    <a:lnTo>
                      <a:pt x="17658" y="8111"/>
                    </a:lnTo>
                    <a:lnTo>
                      <a:pt x="17487" y="8013"/>
                    </a:lnTo>
                    <a:lnTo>
                      <a:pt x="17341" y="7891"/>
                    </a:lnTo>
                    <a:lnTo>
                      <a:pt x="17341" y="7891"/>
                    </a:lnTo>
                    <a:lnTo>
                      <a:pt x="17243" y="7745"/>
                    </a:lnTo>
                    <a:lnTo>
                      <a:pt x="17170" y="7575"/>
                    </a:lnTo>
                    <a:lnTo>
                      <a:pt x="17170" y="7404"/>
                    </a:lnTo>
                    <a:lnTo>
                      <a:pt x="17195" y="7234"/>
                    </a:lnTo>
                    <a:lnTo>
                      <a:pt x="17243" y="7088"/>
                    </a:lnTo>
                    <a:lnTo>
                      <a:pt x="17341" y="6942"/>
                    </a:lnTo>
                    <a:lnTo>
                      <a:pt x="17487" y="6844"/>
                    </a:lnTo>
                    <a:lnTo>
                      <a:pt x="17658" y="6795"/>
                    </a:lnTo>
                    <a:lnTo>
                      <a:pt x="17658" y="6795"/>
                    </a:lnTo>
                    <a:lnTo>
                      <a:pt x="17755" y="6771"/>
                    </a:lnTo>
                    <a:lnTo>
                      <a:pt x="17828" y="6771"/>
                    </a:lnTo>
                    <a:lnTo>
                      <a:pt x="17901" y="6795"/>
                    </a:lnTo>
                    <a:lnTo>
                      <a:pt x="17974" y="6820"/>
                    </a:lnTo>
                    <a:lnTo>
                      <a:pt x="18023" y="6869"/>
                    </a:lnTo>
                    <a:lnTo>
                      <a:pt x="18047" y="6917"/>
                    </a:lnTo>
                    <a:lnTo>
                      <a:pt x="18096" y="7063"/>
                    </a:lnTo>
                    <a:lnTo>
                      <a:pt x="18072" y="7210"/>
                    </a:lnTo>
                    <a:lnTo>
                      <a:pt x="18023" y="7356"/>
                    </a:lnTo>
                    <a:lnTo>
                      <a:pt x="17950" y="7477"/>
                    </a:lnTo>
                    <a:lnTo>
                      <a:pt x="17828" y="7599"/>
                    </a:lnTo>
                    <a:lnTo>
                      <a:pt x="17828" y="7599"/>
                    </a:lnTo>
                    <a:lnTo>
                      <a:pt x="17633" y="7697"/>
                    </a:lnTo>
                    <a:lnTo>
                      <a:pt x="17438" y="7770"/>
                    </a:lnTo>
                    <a:lnTo>
                      <a:pt x="17219" y="7794"/>
                    </a:lnTo>
                    <a:lnTo>
                      <a:pt x="17000" y="7794"/>
                    </a:lnTo>
                    <a:lnTo>
                      <a:pt x="17000" y="7794"/>
                    </a:lnTo>
                    <a:lnTo>
                      <a:pt x="16878" y="7794"/>
                    </a:lnTo>
                    <a:lnTo>
                      <a:pt x="16781" y="7770"/>
                    </a:lnTo>
                    <a:lnTo>
                      <a:pt x="16708" y="7745"/>
                    </a:lnTo>
                    <a:lnTo>
                      <a:pt x="16635" y="7697"/>
                    </a:lnTo>
                    <a:lnTo>
                      <a:pt x="16586" y="7648"/>
                    </a:lnTo>
                    <a:lnTo>
                      <a:pt x="16562" y="7550"/>
                    </a:lnTo>
                    <a:lnTo>
                      <a:pt x="16537" y="7331"/>
                    </a:lnTo>
                    <a:lnTo>
                      <a:pt x="16537" y="7331"/>
                    </a:lnTo>
                    <a:lnTo>
                      <a:pt x="16513" y="7015"/>
                    </a:lnTo>
                    <a:lnTo>
                      <a:pt x="16488" y="6698"/>
                    </a:lnTo>
                    <a:lnTo>
                      <a:pt x="16440" y="6381"/>
                    </a:lnTo>
                    <a:lnTo>
                      <a:pt x="16367" y="6065"/>
                    </a:lnTo>
                    <a:lnTo>
                      <a:pt x="16269" y="5748"/>
                    </a:lnTo>
                    <a:lnTo>
                      <a:pt x="16172" y="5456"/>
                    </a:lnTo>
                    <a:lnTo>
                      <a:pt x="16050" y="5164"/>
                    </a:lnTo>
                    <a:lnTo>
                      <a:pt x="15904" y="4871"/>
                    </a:lnTo>
                    <a:lnTo>
                      <a:pt x="15758" y="4604"/>
                    </a:lnTo>
                    <a:lnTo>
                      <a:pt x="15587" y="4311"/>
                    </a:lnTo>
                    <a:lnTo>
                      <a:pt x="15393" y="4068"/>
                    </a:lnTo>
                    <a:lnTo>
                      <a:pt x="15198" y="3800"/>
                    </a:lnTo>
                    <a:lnTo>
                      <a:pt x="14978" y="3556"/>
                    </a:lnTo>
                    <a:lnTo>
                      <a:pt x="14759" y="3313"/>
                    </a:lnTo>
                    <a:lnTo>
                      <a:pt x="14516" y="3094"/>
                    </a:lnTo>
                    <a:lnTo>
                      <a:pt x="14272" y="2874"/>
                    </a:lnTo>
                    <a:lnTo>
                      <a:pt x="14004" y="2655"/>
                    </a:lnTo>
                    <a:lnTo>
                      <a:pt x="13712" y="2460"/>
                    </a:lnTo>
                    <a:lnTo>
                      <a:pt x="13420" y="2265"/>
                    </a:lnTo>
                    <a:lnTo>
                      <a:pt x="13128" y="2095"/>
                    </a:lnTo>
                    <a:lnTo>
                      <a:pt x="12811" y="1924"/>
                    </a:lnTo>
                    <a:lnTo>
                      <a:pt x="12494" y="1778"/>
                    </a:lnTo>
                    <a:lnTo>
                      <a:pt x="12178" y="1632"/>
                    </a:lnTo>
                    <a:lnTo>
                      <a:pt x="11837" y="1510"/>
                    </a:lnTo>
                    <a:lnTo>
                      <a:pt x="11496" y="1389"/>
                    </a:lnTo>
                    <a:lnTo>
                      <a:pt x="11130" y="1291"/>
                    </a:lnTo>
                    <a:lnTo>
                      <a:pt x="10765" y="1218"/>
                    </a:lnTo>
                    <a:lnTo>
                      <a:pt x="10400" y="1145"/>
                    </a:lnTo>
                    <a:lnTo>
                      <a:pt x="10034" y="1096"/>
                    </a:lnTo>
                    <a:lnTo>
                      <a:pt x="9645" y="1048"/>
                    </a:lnTo>
                    <a:lnTo>
                      <a:pt x="9255" y="1023"/>
                    </a:lnTo>
                    <a:lnTo>
                      <a:pt x="8865" y="1023"/>
                    </a:lnTo>
                    <a:lnTo>
                      <a:pt x="8865" y="1023"/>
                    </a:lnTo>
                    <a:lnTo>
                      <a:pt x="8330" y="1023"/>
                    </a:lnTo>
                    <a:lnTo>
                      <a:pt x="7794" y="1072"/>
                    </a:lnTo>
                    <a:lnTo>
                      <a:pt x="7258" y="1145"/>
                    </a:lnTo>
                    <a:lnTo>
                      <a:pt x="6747" y="1267"/>
                    </a:lnTo>
                    <a:lnTo>
                      <a:pt x="6747" y="1267"/>
                    </a:lnTo>
                    <a:lnTo>
                      <a:pt x="6600" y="1048"/>
                    </a:lnTo>
                    <a:lnTo>
                      <a:pt x="6454" y="877"/>
                    </a:lnTo>
                    <a:lnTo>
                      <a:pt x="6284" y="707"/>
                    </a:lnTo>
                    <a:lnTo>
                      <a:pt x="6138" y="561"/>
                    </a:lnTo>
                    <a:lnTo>
                      <a:pt x="5967" y="439"/>
                    </a:lnTo>
                    <a:lnTo>
                      <a:pt x="5821" y="341"/>
                    </a:lnTo>
                    <a:lnTo>
                      <a:pt x="5504" y="195"/>
                    </a:lnTo>
                    <a:lnTo>
                      <a:pt x="5237" y="98"/>
                    </a:lnTo>
                    <a:lnTo>
                      <a:pt x="5017" y="49"/>
                    </a:lnTo>
                    <a:lnTo>
                      <a:pt x="4822" y="0"/>
                    </a:lnTo>
                    <a:lnTo>
                      <a:pt x="4822" y="0"/>
                    </a:lnTo>
                    <a:lnTo>
                      <a:pt x="4725" y="195"/>
                    </a:lnTo>
                    <a:lnTo>
                      <a:pt x="4628" y="390"/>
                    </a:lnTo>
                    <a:lnTo>
                      <a:pt x="4530" y="682"/>
                    </a:lnTo>
                    <a:lnTo>
                      <a:pt x="4433" y="999"/>
                    </a:lnTo>
                    <a:lnTo>
                      <a:pt x="4384" y="1389"/>
                    </a:lnTo>
                    <a:lnTo>
                      <a:pt x="4360" y="1778"/>
                    </a:lnTo>
                    <a:lnTo>
                      <a:pt x="4360" y="1998"/>
                    </a:lnTo>
                    <a:lnTo>
                      <a:pt x="4408" y="2217"/>
                    </a:lnTo>
                    <a:lnTo>
                      <a:pt x="4408" y="2217"/>
                    </a:lnTo>
                    <a:lnTo>
                      <a:pt x="4067" y="2436"/>
                    </a:lnTo>
                    <a:lnTo>
                      <a:pt x="3678" y="2728"/>
                    </a:lnTo>
                    <a:lnTo>
                      <a:pt x="3264" y="3142"/>
                    </a:lnTo>
                    <a:lnTo>
                      <a:pt x="2825" y="3605"/>
                    </a:lnTo>
                    <a:lnTo>
                      <a:pt x="2411" y="4116"/>
                    </a:lnTo>
                    <a:lnTo>
                      <a:pt x="2022" y="4652"/>
                    </a:lnTo>
                    <a:lnTo>
                      <a:pt x="1851" y="4945"/>
                    </a:lnTo>
                    <a:lnTo>
                      <a:pt x="1705" y="5237"/>
                    </a:lnTo>
                    <a:lnTo>
                      <a:pt x="1559" y="5529"/>
                    </a:lnTo>
                    <a:lnTo>
                      <a:pt x="1461" y="5797"/>
                    </a:lnTo>
                    <a:lnTo>
                      <a:pt x="560" y="5797"/>
                    </a:lnTo>
                    <a:lnTo>
                      <a:pt x="560" y="5797"/>
                    </a:lnTo>
                    <a:lnTo>
                      <a:pt x="463" y="5821"/>
                    </a:lnTo>
                    <a:lnTo>
                      <a:pt x="341" y="5846"/>
                    </a:lnTo>
                    <a:lnTo>
                      <a:pt x="244" y="5894"/>
                    </a:lnTo>
                    <a:lnTo>
                      <a:pt x="171" y="5967"/>
                    </a:lnTo>
                    <a:lnTo>
                      <a:pt x="98" y="6040"/>
                    </a:lnTo>
                    <a:lnTo>
                      <a:pt x="49" y="6138"/>
                    </a:lnTo>
                    <a:lnTo>
                      <a:pt x="25" y="6260"/>
                    </a:lnTo>
                    <a:lnTo>
                      <a:pt x="0" y="6357"/>
                    </a:lnTo>
                    <a:lnTo>
                      <a:pt x="0" y="8598"/>
                    </a:lnTo>
                    <a:lnTo>
                      <a:pt x="0" y="8598"/>
                    </a:lnTo>
                    <a:lnTo>
                      <a:pt x="25" y="8720"/>
                    </a:lnTo>
                    <a:lnTo>
                      <a:pt x="49" y="8817"/>
                    </a:lnTo>
                    <a:lnTo>
                      <a:pt x="98" y="8914"/>
                    </a:lnTo>
                    <a:lnTo>
                      <a:pt x="171" y="8987"/>
                    </a:lnTo>
                    <a:lnTo>
                      <a:pt x="244" y="9060"/>
                    </a:lnTo>
                    <a:lnTo>
                      <a:pt x="341" y="9109"/>
                    </a:lnTo>
                    <a:lnTo>
                      <a:pt x="463" y="9158"/>
                    </a:lnTo>
                    <a:lnTo>
                      <a:pt x="560" y="9158"/>
                    </a:lnTo>
                    <a:lnTo>
                      <a:pt x="1510" y="9158"/>
                    </a:lnTo>
                    <a:lnTo>
                      <a:pt x="1510" y="9158"/>
                    </a:lnTo>
                    <a:lnTo>
                      <a:pt x="1583" y="9353"/>
                    </a:lnTo>
                    <a:lnTo>
                      <a:pt x="1681" y="9572"/>
                    </a:lnTo>
                    <a:lnTo>
                      <a:pt x="1924" y="9986"/>
                    </a:lnTo>
                    <a:lnTo>
                      <a:pt x="2216" y="10376"/>
                    </a:lnTo>
                    <a:lnTo>
                      <a:pt x="2582" y="10765"/>
                    </a:lnTo>
                    <a:lnTo>
                      <a:pt x="2972" y="11131"/>
                    </a:lnTo>
                    <a:lnTo>
                      <a:pt x="3410" y="11472"/>
                    </a:lnTo>
                    <a:lnTo>
                      <a:pt x="3897" y="11788"/>
                    </a:lnTo>
                    <a:lnTo>
                      <a:pt x="4408" y="12032"/>
                    </a:lnTo>
                    <a:lnTo>
                      <a:pt x="4408" y="14516"/>
                    </a:lnTo>
                    <a:lnTo>
                      <a:pt x="5090" y="14516"/>
                    </a:lnTo>
                    <a:lnTo>
                      <a:pt x="6308" y="12860"/>
                    </a:lnTo>
                    <a:lnTo>
                      <a:pt x="6308" y="12860"/>
                    </a:lnTo>
                    <a:lnTo>
                      <a:pt x="6917" y="13030"/>
                    </a:lnTo>
                    <a:lnTo>
                      <a:pt x="7550" y="13128"/>
                    </a:lnTo>
                    <a:lnTo>
                      <a:pt x="8208" y="13201"/>
                    </a:lnTo>
                    <a:lnTo>
                      <a:pt x="8865" y="13225"/>
                    </a:lnTo>
                    <a:lnTo>
                      <a:pt x="8865" y="13225"/>
                    </a:lnTo>
                    <a:lnTo>
                      <a:pt x="9523" y="13201"/>
                    </a:lnTo>
                    <a:lnTo>
                      <a:pt x="10181" y="13128"/>
                    </a:lnTo>
                    <a:lnTo>
                      <a:pt x="10814" y="13030"/>
                    </a:lnTo>
                    <a:lnTo>
                      <a:pt x="11423" y="12860"/>
                    </a:lnTo>
                    <a:lnTo>
                      <a:pt x="12592" y="14516"/>
                    </a:lnTo>
                    <a:lnTo>
                      <a:pt x="13347" y="14516"/>
                    </a:lnTo>
                    <a:lnTo>
                      <a:pt x="13347" y="12032"/>
                    </a:lnTo>
                    <a:lnTo>
                      <a:pt x="13347" y="12032"/>
                    </a:lnTo>
                    <a:lnTo>
                      <a:pt x="13688" y="11886"/>
                    </a:lnTo>
                    <a:lnTo>
                      <a:pt x="14004" y="11715"/>
                    </a:lnTo>
                    <a:lnTo>
                      <a:pt x="14297" y="11545"/>
                    </a:lnTo>
                    <a:lnTo>
                      <a:pt x="14589" y="11350"/>
                    </a:lnTo>
                    <a:lnTo>
                      <a:pt x="14857" y="11131"/>
                    </a:lnTo>
                    <a:lnTo>
                      <a:pt x="15100" y="10911"/>
                    </a:lnTo>
                    <a:lnTo>
                      <a:pt x="15344" y="10668"/>
                    </a:lnTo>
                    <a:lnTo>
                      <a:pt x="15563" y="10400"/>
                    </a:lnTo>
                    <a:lnTo>
                      <a:pt x="15733" y="10132"/>
                    </a:lnTo>
                    <a:lnTo>
                      <a:pt x="15904" y="9864"/>
                    </a:lnTo>
                    <a:lnTo>
                      <a:pt x="16074" y="9572"/>
                    </a:lnTo>
                    <a:lnTo>
                      <a:pt x="16196" y="9255"/>
                    </a:lnTo>
                    <a:lnTo>
                      <a:pt x="16318" y="8939"/>
                    </a:lnTo>
                    <a:lnTo>
                      <a:pt x="16391" y="8598"/>
                    </a:lnTo>
                    <a:lnTo>
                      <a:pt x="16464" y="8257"/>
                    </a:lnTo>
                    <a:lnTo>
                      <a:pt x="16513" y="7916"/>
                    </a:lnTo>
                    <a:lnTo>
                      <a:pt x="16513" y="7916"/>
                    </a:lnTo>
                    <a:lnTo>
                      <a:pt x="16513" y="7599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354;p32"/>
              <p:cNvSpPr/>
              <p:nvPr/>
            </p:nvSpPr>
            <p:spPr>
              <a:xfrm>
                <a:off x="645650" y="3820725"/>
                <a:ext cx="3412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65" fill="none" extrusionOk="0">
                    <a:moveTo>
                      <a:pt x="683" y="1364"/>
                    </a:moveTo>
                    <a:lnTo>
                      <a:pt x="683" y="1364"/>
                    </a:lnTo>
                    <a:lnTo>
                      <a:pt x="537" y="1340"/>
                    </a:lnTo>
                    <a:lnTo>
                      <a:pt x="415" y="1316"/>
                    </a:lnTo>
                    <a:lnTo>
                      <a:pt x="293" y="1243"/>
                    </a:lnTo>
                    <a:lnTo>
                      <a:pt x="196" y="1170"/>
                    </a:lnTo>
                    <a:lnTo>
                      <a:pt x="123" y="1072"/>
                    </a:lnTo>
                    <a:lnTo>
                      <a:pt x="50" y="950"/>
                    </a:lnTo>
                    <a:lnTo>
                      <a:pt x="25" y="829"/>
                    </a:lnTo>
                    <a:lnTo>
                      <a:pt x="1" y="682"/>
                    </a:lnTo>
                    <a:lnTo>
                      <a:pt x="1" y="682"/>
                    </a:lnTo>
                    <a:lnTo>
                      <a:pt x="25" y="536"/>
                    </a:lnTo>
                    <a:lnTo>
                      <a:pt x="50" y="415"/>
                    </a:lnTo>
                    <a:lnTo>
                      <a:pt x="123" y="317"/>
                    </a:lnTo>
                    <a:lnTo>
                      <a:pt x="196" y="195"/>
                    </a:lnTo>
                    <a:lnTo>
                      <a:pt x="293" y="122"/>
                    </a:lnTo>
                    <a:lnTo>
                      <a:pt x="415" y="74"/>
                    </a:lnTo>
                    <a:lnTo>
                      <a:pt x="537" y="25"/>
                    </a:lnTo>
                    <a:lnTo>
                      <a:pt x="683" y="1"/>
                    </a:lnTo>
                    <a:lnTo>
                      <a:pt x="683" y="1"/>
                    </a:lnTo>
                    <a:lnTo>
                      <a:pt x="805" y="25"/>
                    </a:lnTo>
                    <a:lnTo>
                      <a:pt x="951" y="74"/>
                    </a:lnTo>
                    <a:lnTo>
                      <a:pt x="1048" y="122"/>
                    </a:lnTo>
                    <a:lnTo>
                      <a:pt x="1170" y="195"/>
                    </a:lnTo>
                    <a:lnTo>
                      <a:pt x="1243" y="317"/>
                    </a:lnTo>
                    <a:lnTo>
                      <a:pt x="1292" y="415"/>
                    </a:lnTo>
                    <a:lnTo>
                      <a:pt x="1340" y="536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40" y="829"/>
                    </a:lnTo>
                    <a:lnTo>
                      <a:pt x="1292" y="950"/>
                    </a:lnTo>
                    <a:lnTo>
                      <a:pt x="1243" y="1072"/>
                    </a:lnTo>
                    <a:lnTo>
                      <a:pt x="1170" y="1170"/>
                    </a:lnTo>
                    <a:lnTo>
                      <a:pt x="1048" y="1243"/>
                    </a:lnTo>
                    <a:lnTo>
                      <a:pt x="951" y="1316"/>
                    </a:lnTo>
                    <a:lnTo>
                      <a:pt x="805" y="1340"/>
                    </a:lnTo>
                    <a:lnTo>
                      <a:pt x="683" y="1364"/>
                    </a:lnTo>
                    <a:lnTo>
                      <a:pt x="683" y="1364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355;p32"/>
              <p:cNvSpPr/>
              <p:nvPr/>
            </p:nvSpPr>
            <p:spPr>
              <a:xfrm>
                <a:off x="747950" y="3753750"/>
                <a:ext cx="852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488" fill="none" extrusionOk="0">
                    <a:moveTo>
                      <a:pt x="3410" y="488"/>
                    </a:moveTo>
                    <a:lnTo>
                      <a:pt x="3410" y="488"/>
                    </a:lnTo>
                    <a:lnTo>
                      <a:pt x="3215" y="366"/>
                    </a:lnTo>
                    <a:lnTo>
                      <a:pt x="3021" y="268"/>
                    </a:lnTo>
                    <a:lnTo>
                      <a:pt x="2826" y="195"/>
                    </a:lnTo>
                    <a:lnTo>
                      <a:pt x="2607" y="122"/>
                    </a:lnTo>
                    <a:lnTo>
                      <a:pt x="2387" y="74"/>
                    </a:lnTo>
                    <a:lnTo>
                      <a:pt x="2168" y="25"/>
                    </a:lnTo>
                    <a:lnTo>
                      <a:pt x="1925" y="0"/>
                    </a:lnTo>
                    <a:lnTo>
                      <a:pt x="1705" y="0"/>
                    </a:lnTo>
                    <a:lnTo>
                      <a:pt x="1462" y="0"/>
                    </a:lnTo>
                    <a:lnTo>
                      <a:pt x="1243" y="25"/>
                    </a:lnTo>
                    <a:lnTo>
                      <a:pt x="1023" y="74"/>
                    </a:lnTo>
                    <a:lnTo>
                      <a:pt x="804" y="122"/>
                    </a:lnTo>
                    <a:lnTo>
                      <a:pt x="585" y="195"/>
                    </a:lnTo>
                    <a:lnTo>
                      <a:pt x="366" y="268"/>
                    </a:lnTo>
                    <a:lnTo>
                      <a:pt x="171" y="366"/>
                    </a:lnTo>
                    <a:lnTo>
                      <a:pt x="1" y="488"/>
                    </a:lnTo>
                  </a:path>
                </a:pathLst>
              </a:cu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26" name="Picture 2" descr="Contacto – H. Ayuntamiento de Solidarid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85" y="3866138"/>
            <a:ext cx="1183978" cy="12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89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28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377915" y="1263721"/>
            <a:ext cx="2728400" cy="530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b="1" dirty="0" smtClean="0"/>
              <a:t/>
            </a:r>
            <a:br>
              <a:rPr lang="en" b="1" dirty="0" smtClean="0"/>
            </a:br>
            <a:endParaRPr sz="2800" b="1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7DEA7F4-3B00-4EDA-BDFE-1214B9AAB955}"/>
              </a:ext>
            </a:extLst>
          </p:cNvPr>
          <p:cNvGrpSpPr/>
          <p:nvPr/>
        </p:nvGrpSpPr>
        <p:grpSpPr>
          <a:xfrm>
            <a:off x="113243" y="226947"/>
            <a:ext cx="11956837" cy="1060845"/>
            <a:chOff x="390023" y="331454"/>
            <a:chExt cx="11411954" cy="106084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83D8C2F-A4AC-4921-AF0F-A960AEAB6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91" y="331454"/>
              <a:ext cx="3363786" cy="1060845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FA4C8B44-8EE4-4C74-8C73-5D050B27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23" y="399408"/>
              <a:ext cx="1068397" cy="992891"/>
            </a:xfrm>
            <a:prstGeom prst="rect">
              <a:avLst/>
            </a:prstGeom>
          </p:spPr>
        </p:pic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4397169" y="5094399"/>
            <a:ext cx="9362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GRACIAS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3" y="1974412"/>
            <a:ext cx="2704012" cy="32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21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280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521267" y="728017"/>
            <a:ext cx="1149532" cy="369332"/>
          </a:xfrm>
          <a:prstGeom prst="rect">
            <a:avLst/>
          </a:prstGeom>
          <a:solidFill>
            <a:srgbClr val="368280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672947" y="374074"/>
            <a:ext cx="8765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CARTERA DE PROYECTOS </a:t>
            </a:r>
            <a:endParaRPr lang="es-MX" sz="28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SUSCEPTIBLES </a:t>
            </a:r>
            <a:r>
              <a:rPr lang="es-MX" sz="2800" b="1" dirty="0">
                <a:solidFill>
                  <a:schemeClr val="bg1"/>
                </a:solidFill>
              </a:rPr>
              <a:t>A FINANCIAMIENTO 2021</a:t>
            </a:r>
          </a:p>
          <a:p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1" y="2116183"/>
            <a:ext cx="12192001" cy="4153988"/>
          </a:xfrm>
          <a:prstGeom prst="rect">
            <a:avLst/>
          </a:prstGeom>
          <a:solidFill>
            <a:srgbClr val="368280"/>
          </a:solidFill>
          <a:ln>
            <a:solidFill>
              <a:srgbClr val="368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7DEA7F4-3B00-4EDA-BDFE-1214B9AAB955}"/>
              </a:ext>
            </a:extLst>
          </p:cNvPr>
          <p:cNvGrpSpPr/>
          <p:nvPr/>
        </p:nvGrpSpPr>
        <p:grpSpPr>
          <a:xfrm>
            <a:off x="113243" y="226947"/>
            <a:ext cx="11956837" cy="1060845"/>
            <a:chOff x="390023" y="331454"/>
            <a:chExt cx="11411954" cy="1060845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83D8C2F-A4AC-4921-AF0F-A960AEAB6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91" y="331454"/>
              <a:ext cx="3363786" cy="1060845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FA4C8B44-8EE4-4C74-8C73-5D050B27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23" y="399408"/>
              <a:ext cx="1068397" cy="992891"/>
            </a:xfrm>
            <a:prstGeom prst="rect">
              <a:avLst/>
            </a:prstGeom>
          </p:spPr>
        </p:pic>
      </p:grpSp>
      <p:grpSp>
        <p:nvGrpSpPr>
          <p:cNvPr id="6" name="Grupo 5"/>
          <p:cNvGrpSpPr/>
          <p:nvPr/>
        </p:nvGrpSpPr>
        <p:grpSpPr>
          <a:xfrm>
            <a:off x="130124" y="2397035"/>
            <a:ext cx="2969283" cy="3592284"/>
            <a:chOff x="130124" y="2397035"/>
            <a:chExt cx="2969283" cy="3592284"/>
          </a:xfrm>
          <a:solidFill>
            <a:schemeClr val="bg1"/>
          </a:solidFill>
        </p:grpSpPr>
        <p:grpSp>
          <p:nvGrpSpPr>
            <p:cNvPr id="13" name="Grupo 12"/>
            <p:cNvGrpSpPr/>
            <p:nvPr/>
          </p:nvGrpSpPr>
          <p:grpSpPr>
            <a:xfrm>
              <a:off x="207395" y="2397035"/>
              <a:ext cx="2808514" cy="3592284"/>
              <a:chOff x="207395" y="2397035"/>
              <a:chExt cx="2808514" cy="3592284"/>
            </a:xfrm>
            <a:grpFill/>
          </p:grpSpPr>
          <p:sp>
            <p:nvSpPr>
              <p:cNvPr id="8" name="Rectángulo 7"/>
              <p:cNvSpPr/>
              <p:nvPr/>
            </p:nvSpPr>
            <p:spPr>
              <a:xfrm>
                <a:off x="207395" y="2397035"/>
                <a:ext cx="2808514" cy="35922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" name="CuadroTexto 15"/>
              <p:cNvSpPr txBox="1"/>
              <p:nvPr/>
            </p:nvSpPr>
            <p:spPr>
              <a:xfrm>
                <a:off x="212718" y="2571811"/>
                <a:ext cx="2719994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1.- QUINTANA </a:t>
                </a:r>
                <a:r>
                  <a:rPr lang="es-MX" sz="1400" b="1" dirty="0"/>
                  <a:t>ROO SEGURO FASE II</a:t>
                </a:r>
              </a:p>
            </p:txBody>
          </p:sp>
        </p:grpSp>
        <p:sp>
          <p:nvSpPr>
            <p:cNvPr id="5" name="CuadroTexto 4"/>
            <p:cNvSpPr txBox="1"/>
            <p:nvPr/>
          </p:nvSpPr>
          <p:spPr>
            <a:xfrm>
              <a:off x="130124" y="4255776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/>
                <a:t>$2,010,724,000.00</a:t>
              </a:r>
              <a:endParaRPr lang="es-MX" sz="2400" b="1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9016233" y="2397035"/>
            <a:ext cx="2969283" cy="3592284"/>
            <a:chOff x="9016233" y="2397035"/>
            <a:chExt cx="2969283" cy="3592284"/>
          </a:xfrm>
        </p:grpSpPr>
        <p:grpSp>
          <p:nvGrpSpPr>
            <p:cNvPr id="23" name="Grupo 22"/>
            <p:cNvGrpSpPr/>
            <p:nvPr/>
          </p:nvGrpSpPr>
          <p:grpSpPr>
            <a:xfrm>
              <a:off x="9092892" y="2397035"/>
              <a:ext cx="2808514" cy="3592284"/>
              <a:chOff x="9092893" y="2397035"/>
              <a:chExt cx="2808514" cy="3592284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9092893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9137153" y="2551675"/>
                <a:ext cx="271999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4.-FORTALECIMIENTO </a:t>
                </a:r>
                <a:r>
                  <a:rPr lang="es-MX" sz="1400" b="1" dirty="0"/>
                  <a:t>AL PROGRAMA INTEGRAL DE PROXIMIDAD</a:t>
                </a:r>
              </a:p>
              <a:p>
                <a:pPr algn="ctr"/>
                <a:r>
                  <a:rPr lang="es-MX" sz="1400" b="1" dirty="0"/>
                  <a:t>SOCIAL PARA LA PREVENCIÓN DEL DELITO</a:t>
                </a:r>
              </a:p>
            </p:txBody>
          </p:sp>
        </p:grpSp>
        <p:sp>
          <p:nvSpPr>
            <p:cNvPr id="24" name="CuadroTexto 23"/>
            <p:cNvSpPr txBox="1"/>
            <p:nvPr/>
          </p:nvSpPr>
          <p:spPr>
            <a:xfrm>
              <a:off x="9016233" y="4254270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$10,667,663.20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046950" y="2397035"/>
            <a:ext cx="2969283" cy="3592284"/>
            <a:chOff x="6046950" y="2397035"/>
            <a:chExt cx="2969283" cy="3592284"/>
          </a:xfrm>
        </p:grpSpPr>
        <p:grpSp>
          <p:nvGrpSpPr>
            <p:cNvPr id="18" name="Grupo 17"/>
            <p:cNvGrpSpPr/>
            <p:nvPr/>
          </p:nvGrpSpPr>
          <p:grpSpPr>
            <a:xfrm>
              <a:off x="6131060" y="2397035"/>
              <a:ext cx="2808514" cy="3592284"/>
              <a:chOff x="6131060" y="2397035"/>
              <a:chExt cx="2808514" cy="3592284"/>
            </a:xfrm>
          </p:grpSpPr>
          <p:sp>
            <p:nvSpPr>
              <p:cNvPr id="10" name="Rectángulo 9"/>
              <p:cNvSpPr/>
              <p:nvPr/>
            </p:nvSpPr>
            <p:spPr>
              <a:xfrm>
                <a:off x="6131060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6175320" y="2543030"/>
                <a:ext cx="271999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3.- ADQUISICIÓN </a:t>
                </a:r>
                <a:r>
                  <a:rPr lang="es-MX" sz="1400" b="1" dirty="0"/>
                  <a:t>DE UN CENTRO DE CONTROL Y COMANDO MÓVIL C-2</a:t>
                </a:r>
              </a:p>
            </p:txBody>
          </p:sp>
        </p:grpSp>
        <p:sp>
          <p:nvSpPr>
            <p:cNvPr id="25" name="CuadroTexto 24"/>
            <p:cNvSpPr txBox="1"/>
            <p:nvPr/>
          </p:nvSpPr>
          <p:spPr>
            <a:xfrm>
              <a:off x="6046950" y="4260400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$14,277,280.00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116302" y="2397035"/>
            <a:ext cx="2969283" cy="3592284"/>
            <a:chOff x="3116302" y="2397035"/>
            <a:chExt cx="2969283" cy="3592284"/>
          </a:xfrm>
        </p:grpSpPr>
        <p:grpSp>
          <p:nvGrpSpPr>
            <p:cNvPr id="17" name="Grupo 16"/>
            <p:cNvGrpSpPr/>
            <p:nvPr/>
          </p:nvGrpSpPr>
          <p:grpSpPr>
            <a:xfrm>
              <a:off x="3169227" y="2397035"/>
              <a:ext cx="2808514" cy="3592284"/>
              <a:chOff x="3169227" y="2397035"/>
              <a:chExt cx="2808514" cy="3592284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3169227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3213487" y="2551675"/>
                <a:ext cx="27199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2.- ARCOS </a:t>
                </a:r>
                <a:r>
                  <a:rPr lang="es-MX" sz="1400" b="1" dirty="0"/>
                  <a:t>DE SEGURIDAD</a:t>
                </a:r>
              </a:p>
            </p:txBody>
          </p:sp>
        </p:grpSp>
        <p:sp>
          <p:nvSpPr>
            <p:cNvPr id="26" name="CuadroTexto 25"/>
            <p:cNvSpPr txBox="1"/>
            <p:nvPr/>
          </p:nvSpPr>
          <p:spPr>
            <a:xfrm>
              <a:off x="3116302" y="4255777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$213,600,000.00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07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280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521267" y="728017"/>
            <a:ext cx="1149532" cy="369332"/>
          </a:xfrm>
          <a:prstGeom prst="rect">
            <a:avLst/>
          </a:prstGeom>
          <a:solidFill>
            <a:srgbClr val="368280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-1" y="2116183"/>
            <a:ext cx="12192001" cy="4153988"/>
          </a:xfrm>
          <a:prstGeom prst="rect">
            <a:avLst/>
          </a:prstGeom>
          <a:solidFill>
            <a:srgbClr val="368280"/>
          </a:solidFill>
          <a:ln>
            <a:solidFill>
              <a:srgbClr val="368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7DEA7F4-3B00-4EDA-BDFE-1214B9AAB955}"/>
              </a:ext>
            </a:extLst>
          </p:cNvPr>
          <p:cNvGrpSpPr/>
          <p:nvPr/>
        </p:nvGrpSpPr>
        <p:grpSpPr>
          <a:xfrm>
            <a:off x="113243" y="226947"/>
            <a:ext cx="11956837" cy="1060845"/>
            <a:chOff x="390023" y="331454"/>
            <a:chExt cx="11411954" cy="1060845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83D8C2F-A4AC-4921-AF0F-A960AEAB6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91" y="331454"/>
              <a:ext cx="3363786" cy="1060845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FA4C8B44-8EE4-4C74-8C73-5D050B27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23" y="399408"/>
              <a:ext cx="1068397" cy="992891"/>
            </a:xfrm>
            <a:prstGeom prst="rect">
              <a:avLst/>
            </a:prstGeom>
          </p:spPr>
        </p:pic>
      </p:grpSp>
      <p:sp>
        <p:nvSpPr>
          <p:cNvPr id="24" name="CuadroTexto 23"/>
          <p:cNvSpPr txBox="1"/>
          <p:nvPr/>
        </p:nvSpPr>
        <p:spPr>
          <a:xfrm>
            <a:off x="672947" y="374074"/>
            <a:ext cx="8765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CARTERA DE PROYECTOS </a:t>
            </a:r>
            <a:endParaRPr lang="es-MX" sz="28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SUSCEPTIBLES </a:t>
            </a:r>
            <a:r>
              <a:rPr lang="es-MX" sz="2800" b="1" dirty="0">
                <a:solidFill>
                  <a:schemeClr val="bg1"/>
                </a:solidFill>
              </a:rPr>
              <a:t>A FINANCIAMIENTO 2021</a:t>
            </a:r>
          </a:p>
          <a:p>
            <a:endParaRPr lang="es-MX" sz="3200" b="1" dirty="0">
              <a:solidFill>
                <a:schemeClr val="bg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30124" y="2397035"/>
            <a:ext cx="2969283" cy="3592284"/>
            <a:chOff x="130124" y="2397035"/>
            <a:chExt cx="2969283" cy="3592284"/>
          </a:xfrm>
        </p:grpSpPr>
        <p:grpSp>
          <p:nvGrpSpPr>
            <p:cNvPr id="13" name="Grupo 12"/>
            <p:cNvGrpSpPr/>
            <p:nvPr/>
          </p:nvGrpSpPr>
          <p:grpSpPr>
            <a:xfrm>
              <a:off x="207395" y="2397035"/>
              <a:ext cx="2808514" cy="3592284"/>
              <a:chOff x="207395" y="2397035"/>
              <a:chExt cx="2808514" cy="3592284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207395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" name="CuadroTexto 15"/>
              <p:cNvSpPr txBox="1"/>
              <p:nvPr/>
            </p:nvSpPr>
            <p:spPr>
              <a:xfrm>
                <a:off x="251655" y="2566312"/>
                <a:ext cx="2719994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5.-ADECUACIÓN </a:t>
                </a:r>
                <a:r>
                  <a:rPr lang="es-MX" sz="1400" b="1" dirty="0"/>
                  <a:t>DEL CENTRO DE EJECUCIÓN DE MEDIDAS PARA ADOLESCENTES, PARA ALBERGAR EL CENTRO DE REINSERCIÓN SOCIAL FEMENIL </a:t>
                </a:r>
              </a:p>
            </p:txBody>
          </p:sp>
        </p:grpSp>
        <p:sp>
          <p:nvSpPr>
            <p:cNvPr id="25" name="CuadroTexto 24"/>
            <p:cNvSpPr txBox="1"/>
            <p:nvPr/>
          </p:nvSpPr>
          <p:spPr>
            <a:xfrm>
              <a:off x="130124" y="4255776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/>
                <a:t>$15,000,000.00</a:t>
              </a:r>
              <a:endParaRPr lang="es-MX" sz="2400" b="1"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093180" y="2397035"/>
            <a:ext cx="2969283" cy="3592284"/>
            <a:chOff x="3093180" y="2397035"/>
            <a:chExt cx="2969283" cy="3592284"/>
          </a:xfrm>
        </p:grpSpPr>
        <p:grpSp>
          <p:nvGrpSpPr>
            <p:cNvPr id="17" name="Grupo 16"/>
            <p:cNvGrpSpPr/>
            <p:nvPr/>
          </p:nvGrpSpPr>
          <p:grpSpPr>
            <a:xfrm>
              <a:off x="3169227" y="2397035"/>
              <a:ext cx="2808514" cy="3592284"/>
              <a:chOff x="3169227" y="2397035"/>
              <a:chExt cx="2808514" cy="3592284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3169227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3257747" y="2553249"/>
                <a:ext cx="27199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6.-ADECUACIÓN </a:t>
                </a:r>
                <a:r>
                  <a:rPr lang="es-MX" sz="1400" b="1" dirty="0"/>
                  <a:t>DEL ÁREA FEMENIL DEL CERESO DE CHETUMAL, PARA ALBERGAR EL CENTRO DE EJECUCIÓN DE MEDIDAS PARA ADOLESCENTES </a:t>
                </a:r>
              </a:p>
            </p:txBody>
          </p:sp>
        </p:grpSp>
        <p:sp>
          <p:nvSpPr>
            <p:cNvPr id="26" name="CuadroTexto 25"/>
            <p:cNvSpPr txBox="1"/>
            <p:nvPr/>
          </p:nvSpPr>
          <p:spPr>
            <a:xfrm>
              <a:off x="3093180" y="4255775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/>
                <a:t>$9,000,000.00</a:t>
              </a:r>
              <a:endParaRPr lang="es-MX" sz="2400" b="1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6046950" y="2397035"/>
            <a:ext cx="2969283" cy="3592284"/>
            <a:chOff x="6046950" y="2397035"/>
            <a:chExt cx="2969283" cy="3592284"/>
          </a:xfrm>
        </p:grpSpPr>
        <p:grpSp>
          <p:nvGrpSpPr>
            <p:cNvPr id="18" name="Grupo 17"/>
            <p:cNvGrpSpPr/>
            <p:nvPr/>
          </p:nvGrpSpPr>
          <p:grpSpPr>
            <a:xfrm>
              <a:off x="6131060" y="2397035"/>
              <a:ext cx="2808514" cy="3592284"/>
              <a:chOff x="6131060" y="2397035"/>
              <a:chExt cx="2808514" cy="3592284"/>
            </a:xfrm>
          </p:grpSpPr>
          <p:sp>
            <p:nvSpPr>
              <p:cNvPr id="10" name="Rectángulo 9"/>
              <p:cNvSpPr/>
              <p:nvPr/>
            </p:nvSpPr>
            <p:spPr>
              <a:xfrm>
                <a:off x="6131060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6175320" y="2566312"/>
                <a:ext cx="271999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7.- CONSTRUCCIÓN </a:t>
                </a:r>
                <a:r>
                  <a:rPr lang="es-MX" sz="1400" b="1" dirty="0"/>
                  <a:t>DE BASE DE OPERACIONES PARA EL AGRUPAMIENTO CANINO</a:t>
                </a:r>
              </a:p>
            </p:txBody>
          </p:sp>
        </p:grpSp>
        <p:sp>
          <p:nvSpPr>
            <p:cNvPr id="27" name="CuadroTexto 26"/>
            <p:cNvSpPr txBox="1"/>
            <p:nvPr/>
          </p:nvSpPr>
          <p:spPr>
            <a:xfrm>
              <a:off x="6046950" y="4255775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$21,493,474.00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9008171" y="2397035"/>
            <a:ext cx="2969283" cy="3592284"/>
            <a:chOff x="9008171" y="2397035"/>
            <a:chExt cx="2969283" cy="3592284"/>
          </a:xfrm>
        </p:grpSpPr>
        <p:grpSp>
          <p:nvGrpSpPr>
            <p:cNvPr id="23" name="Grupo 22"/>
            <p:cNvGrpSpPr/>
            <p:nvPr/>
          </p:nvGrpSpPr>
          <p:grpSpPr>
            <a:xfrm>
              <a:off x="9092893" y="2397035"/>
              <a:ext cx="2808514" cy="3592284"/>
              <a:chOff x="9092893" y="2397035"/>
              <a:chExt cx="2808514" cy="3592284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9092893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9092893" y="2566312"/>
                <a:ext cx="2719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/>
                  <a:t>8</a:t>
                </a:r>
                <a:r>
                  <a:rPr lang="es-MX" sz="1400" b="1" dirty="0" smtClean="0"/>
                  <a:t>.-CREACIÓN </a:t>
                </a:r>
                <a:r>
                  <a:rPr lang="es-MX" sz="1400" b="1" dirty="0"/>
                  <a:t>DE LA POLICÍA MONTADA</a:t>
                </a:r>
              </a:p>
            </p:txBody>
          </p:sp>
        </p:grpSp>
        <p:sp>
          <p:nvSpPr>
            <p:cNvPr id="28" name="CuadroTexto 27"/>
            <p:cNvSpPr txBox="1"/>
            <p:nvPr/>
          </p:nvSpPr>
          <p:spPr>
            <a:xfrm>
              <a:off x="9008171" y="4255775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$8,240,000.00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37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280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521267" y="728017"/>
            <a:ext cx="1149532" cy="369332"/>
          </a:xfrm>
          <a:prstGeom prst="rect">
            <a:avLst/>
          </a:prstGeom>
          <a:solidFill>
            <a:srgbClr val="368280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-1" y="2116183"/>
            <a:ext cx="12192001" cy="4153988"/>
          </a:xfrm>
          <a:prstGeom prst="rect">
            <a:avLst/>
          </a:prstGeom>
          <a:solidFill>
            <a:srgbClr val="368280"/>
          </a:solidFill>
          <a:ln>
            <a:solidFill>
              <a:srgbClr val="368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7DEA7F4-3B00-4EDA-BDFE-1214B9AAB955}"/>
              </a:ext>
            </a:extLst>
          </p:cNvPr>
          <p:cNvGrpSpPr/>
          <p:nvPr/>
        </p:nvGrpSpPr>
        <p:grpSpPr>
          <a:xfrm>
            <a:off x="113243" y="226947"/>
            <a:ext cx="11956837" cy="1060845"/>
            <a:chOff x="390023" y="331454"/>
            <a:chExt cx="11411954" cy="1060845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83D8C2F-A4AC-4921-AF0F-A960AEAB6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91" y="331454"/>
              <a:ext cx="3363786" cy="1060845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FA4C8B44-8EE4-4C74-8C73-5D050B27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23" y="399408"/>
              <a:ext cx="1068397" cy="992891"/>
            </a:xfrm>
            <a:prstGeom prst="rect">
              <a:avLst/>
            </a:prstGeom>
          </p:spPr>
        </p:pic>
      </p:grpSp>
      <p:sp>
        <p:nvSpPr>
          <p:cNvPr id="24" name="CuadroTexto 23"/>
          <p:cNvSpPr txBox="1"/>
          <p:nvPr/>
        </p:nvSpPr>
        <p:spPr>
          <a:xfrm>
            <a:off x="672947" y="374074"/>
            <a:ext cx="8765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CARTERA DE PROYECTOS </a:t>
            </a:r>
            <a:endParaRPr lang="es-MX" sz="28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SUSCEPTIBLES </a:t>
            </a:r>
            <a:r>
              <a:rPr lang="es-MX" sz="2800" b="1" dirty="0">
                <a:solidFill>
                  <a:schemeClr val="bg1"/>
                </a:solidFill>
              </a:rPr>
              <a:t>A FINANCIAMIENTO 2021</a:t>
            </a:r>
          </a:p>
          <a:p>
            <a:endParaRPr lang="es-MX" sz="3200" b="1" dirty="0">
              <a:solidFill>
                <a:schemeClr val="bg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30124" y="2397035"/>
            <a:ext cx="2969283" cy="3592284"/>
            <a:chOff x="130124" y="2397035"/>
            <a:chExt cx="2969283" cy="3592284"/>
          </a:xfrm>
        </p:grpSpPr>
        <p:grpSp>
          <p:nvGrpSpPr>
            <p:cNvPr id="13" name="Grupo 12"/>
            <p:cNvGrpSpPr/>
            <p:nvPr/>
          </p:nvGrpSpPr>
          <p:grpSpPr>
            <a:xfrm>
              <a:off x="207395" y="2397035"/>
              <a:ext cx="2808514" cy="3592284"/>
              <a:chOff x="207395" y="2397035"/>
              <a:chExt cx="2808514" cy="3592284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207395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6" name="CuadroTexto 15"/>
              <p:cNvSpPr txBox="1"/>
              <p:nvPr/>
            </p:nvSpPr>
            <p:spPr>
              <a:xfrm>
                <a:off x="251655" y="2525099"/>
                <a:ext cx="2719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9.-CREACIÓN DEL AGRUPAMIENTO ANFIBIO</a:t>
                </a:r>
                <a:endParaRPr lang="es-MX" sz="1400" b="1" dirty="0"/>
              </a:p>
            </p:txBody>
          </p:sp>
        </p:grpSp>
        <p:sp>
          <p:nvSpPr>
            <p:cNvPr id="25" name="CuadroTexto 24"/>
            <p:cNvSpPr txBox="1"/>
            <p:nvPr/>
          </p:nvSpPr>
          <p:spPr>
            <a:xfrm>
              <a:off x="130124" y="4255776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$28,250,000.00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085117" y="2397035"/>
            <a:ext cx="2969283" cy="3592284"/>
            <a:chOff x="3085117" y="2397035"/>
            <a:chExt cx="2969283" cy="3592284"/>
          </a:xfrm>
        </p:grpSpPr>
        <p:grpSp>
          <p:nvGrpSpPr>
            <p:cNvPr id="17" name="Grupo 16"/>
            <p:cNvGrpSpPr/>
            <p:nvPr/>
          </p:nvGrpSpPr>
          <p:grpSpPr>
            <a:xfrm>
              <a:off x="3169227" y="2397035"/>
              <a:ext cx="2808514" cy="3592284"/>
              <a:chOff x="3169227" y="2397035"/>
              <a:chExt cx="2808514" cy="3592284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3169227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3213487" y="2525099"/>
                <a:ext cx="27199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10.-</a:t>
                </a:r>
                <a:r>
                  <a:rPr lang="es-MX" sz="1400" b="1" dirty="0"/>
                  <a:t>ADQUISICIÓN DE EQUIPAMIENTO TECNOLÓGICO PARA LOS CENTROS PENITENCIARIOS DEL ESTADO DE QUINTANA ROO </a:t>
                </a:r>
              </a:p>
            </p:txBody>
          </p:sp>
        </p:grpSp>
        <p:sp>
          <p:nvSpPr>
            <p:cNvPr id="26" name="CuadroTexto 25"/>
            <p:cNvSpPr txBox="1"/>
            <p:nvPr/>
          </p:nvSpPr>
          <p:spPr>
            <a:xfrm>
              <a:off x="3085117" y="4255775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/>
                <a:t>$26,000,000.00</a:t>
              </a:r>
              <a:endParaRPr lang="es-MX" sz="2400" b="1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6046950" y="2397035"/>
            <a:ext cx="2969283" cy="3592284"/>
            <a:chOff x="6046950" y="2397035"/>
            <a:chExt cx="2969283" cy="3592284"/>
          </a:xfrm>
        </p:grpSpPr>
        <p:grpSp>
          <p:nvGrpSpPr>
            <p:cNvPr id="18" name="Grupo 17"/>
            <p:cNvGrpSpPr/>
            <p:nvPr/>
          </p:nvGrpSpPr>
          <p:grpSpPr>
            <a:xfrm>
              <a:off x="6131060" y="2397035"/>
              <a:ext cx="2808514" cy="3592284"/>
              <a:chOff x="6131060" y="2397035"/>
              <a:chExt cx="2808514" cy="3592284"/>
            </a:xfrm>
          </p:grpSpPr>
          <p:sp>
            <p:nvSpPr>
              <p:cNvPr id="10" name="Rectángulo 9"/>
              <p:cNvSpPr/>
              <p:nvPr/>
            </p:nvSpPr>
            <p:spPr>
              <a:xfrm>
                <a:off x="6131060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6175320" y="2525099"/>
                <a:ext cx="271999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11.- </a:t>
                </a:r>
                <a:r>
                  <a:rPr lang="es-MX" sz="1400" b="1" dirty="0"/>
                  <a:t>CERTIFICACIÓN DE LA ACADEMIA ESTATAL DE SEGURIDAD PÚBLICA</a:t>
                </a:r>
              </a:p>
            </p:txBody>
          </p:sp>
        </p:grpSp>
        <p:sp>
          <p:nvSpPr>
            <p:cNvPr id="27" name="CuadroTexto 26"/>
            <p:cNvSpPr txBox="1"/>
            <p:nvPr/>
          </p:nvSpPr>
          <p:spPr>
            <a:xfrm>
              <a:off x="6046950" y="4255774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$500,000.00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8973375" y="2397035"/>
            <a:ext cx="2969283" cy="3592284"/>
            <a:chOff x="8973375" y="2397035"/>
            <a:chExt cx="2969283" cy="3592284"/>
          </a:xfrm>
        </p:grpSpPr>
        <p:grpSp>
          <p:nvGrpSpPr>
            <p:cNvPr id="23" name="Grupo 22"/>
            <p:cNvGrpSpPr/>
            <p:nvPr/>
          </p:nvGrpSpPr>
          <p:grpSpPr>
            <a:xfrm>
              <a:off x="9092893" y="2397035"/>
              <a:ext cx="2808514" cy="3592284"/>
              <a:chOff x="9092893" y="2397035"/>
              <a:chExt cx="2808514" cy="3592284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9092893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9137153" y="2525099"/>
                <a:ext cx="27199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12.-</a:t>
                </a:r>
                <a:r>
                  <a:rPr lang="es-MX" sz="1400" b="1" dirty="0"/>
                  <a:t>CERTIFICACIÓN DEL CERESO COZUMEL, REHABILITACIÓN DE LA INFRAESTRUCTURA HIDROSANITARIA Y ELÉCTRICA </a:t>
                </a:r>
              </a:p>
            </p:txBody>
          </p:sp>
        </p:grpSp>
        <p:sp>
          <p:nvSpPr>
            <p:cNvPr id="28" name="CuadroTexto 27"/>
            <p:cNvSpPr txBox="1"/>
            <p:nvPr/>
          </p:nvSpPr>
          <p:spPr>
            <a:xfrm>
              <a:off x="8973375" y="4255773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/>
                <a:t>$600,000.00</a:t>
              </a:r>
              <a:endParaRPr lang="es-MX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74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280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521267" y="728017"/>
            <a:ext cx="1149532" cy="369332"/>
          </a:xfrm>
          <a:prstGeom prst="rect">
            <a:avLst/>
          </a:prstGeom>
          <a:solidFill>
            <a:srgbClr val="368280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-1" y="2116183"/>
            <a:ext cx="12192001" cy="4153988"/>
          </a:xfrm>
          <a:prstGeom prst="rect">
            <a:avLst/>
          </a:prstGeom>
          <a:solidFill>
            <a:srgbClr val="368280"/>
          </a:solidFill>
          <a:ln>
            <a:solidFill>
              <a:srgbClr val="368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7DEA7F4-3B00-4EDA-BDFE-1214B9AAB955}"/>
              </a:ext>
            </a:extLst>
          </p:cNvPr>
          <p:cNvGrpSpPr/>
          <p:nvPr/>
        </p:nvGrpSpPr>
        <p:grpSpPr>
          <a:xfrm>
            <a:off x="113243" y="226947"/>
            <a:ext cx="11956837" cy="1060845"/>
            <a:chOff x="390023" y="331454"/>
            <a:chExt cx="11411954" cy="1060845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83D8C2F-A4AC-4921-AF0F-A960AEAB6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91" y="331454"/>
              <a:ext cx="3363786" cy="1060845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FA4C8B44-8EE4-4C74-8C73-5D050B27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23" y="399408"/>
              <a:ext cx="1068397" cy="992891"/>
            </a:xfrm>
            <a:prstGeom prst="rect">
              <a:avLst/>
            </a:prstGeom>
          </p:spPr>
        </p:pic>
      </p:grpSp>
      <p:sp>
        <p:nvSpPr>
          <p:cNvPr id="24" name="CuadroTexto 23"/>
          <p:cNvSpPr txBox="1"/>
          <p:nvPr/>
        </p:nvSpPr>
        <p:spPr>
          <a:xfrm>
            <a:off x="672947" y="374074"/>
            <a:ext cx="8765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CARTERA DE PROYECTOS </a:t>
            </a:r>
            <a:endParaRPr lang="es-MX" sz="28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SUSCEPTIBLES </a:t>
            </a:r>
            <a:r>
              <a:rPr lang="es-MX" sz="2800" b="1" dirty="0">
                <a:solidFill>
                  <a:schemeClr val="bg1"/>
                </a:solidFill>
              </a:rPr>
              <a:t>A FINANCIAMIENTO 2021</a:t>
            </a:r>
          </a:p>
          <a:p>
            <a:endParaRPr lang="es-MX" sz="3200" b="1" dirty="0">
              <a:solidFill>
                <a:schemeClr val="bg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30124" y="2397035"/>
            <a:ext cx="2969283" cy="3592284"/>
            <a:chOff x="130124" y="2397035"/>
            <a:chExt cx="2969283" cy="3592284"/>
          </a:xfrm>
        </p:grpSpPr>
        <p:grpSp>
          <p:nvGrpSpPr>
            <p:cNvPr id="13" name="Grupo 12"/>
            <p:cNvGrpSpPr/>
            <p:nvPr/>
          </p:nvGrpSpPr>
          <p:grpSpPr>
            <a:xfrm>
              <a:off x="207395" y="2397035"/>
              <a:ext cx="2808514" cy="3592284"/>
              <a:chOff x="207395" y="2397035"/>
              <a:chExt cx="2808514" cy="3592284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207395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" name="CuadroTexto 15"/>
              <p:cNvSpPr txBox="1"/>
              <p:nvPr/>
            </p:nvSpPr>
            <p:spPr>
              <a:xfrm>
                <a:off x="295914" y="2507829"/>
                <a:ext cx="2719994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13.-</a:t>
                </a:r>
                <a:r>
                  <a:rPr lang="es-MX" sz="1400" b="1" dirty="0"/>
                  <a:t>ADQUISICIÓN DE VEHÍCULOS,  MOBILIARIO Y EQUIPAMIENTO TECNOLÓGICO PARA LAS UNIDADES DE MEDIDAS CAUTELARES (UMECAS) CANCÚN </a:t>
                </a:r>
              </a:p>
            </p:txBody>
          </p:sp>
        </p:grpSp>
        <p:sp>
          <p:nvSpPr>
            <p:cNvPr id="25" name="CuadroTexto 24"/>
            <p:cNvSpPr txBox="1"/>
            <p:nvPr/>
          </p:nvSpPr>
          <p:spPr>
            <a:xfrm>
              <a:off x="130124" y="4255776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/>
                <a:t>$1,200,000.00</a:t>
              </a:r>
              <a:endParaRPr lang="es-MX" sz="2400" b="1"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133102" y="2397035"/>
            <a:ext cx="2969283" cy="3592284"/>
            <a:chOff x="3133102" y="2397035"/>
            <a:chExt cx="2969283" cy="3592284"/>
          </a:xfrm>
        </p:grpSpPr>
        <p:grpSp>
          <p:nvGrpSpPr>
            <p:cNvPr id="17" name="Grupo 16"/>
            <p:cNvGrpSpPr/>
            <p:nvPr/>
          </p:nvGrpSpPr>
          <p:grpSpPr>
            <a:xfrm>
              <a:off x="3169227" y="2397035"/>
              <a:ext cx="2808514" cy="3592284"/>
              <a:chOff x="3169227" y="2397035"/>
              <a:chExt cx="2808514" cy="3592284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3169227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3257747" y="2531390"/>
                <a:ext cx="271999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14.-</a:t>
                </a:r>
                <a:r>
                  <a:rPr lang="es-MX" sz="1400" b="1" dirty="0"/>
                  <a:t>ADQUISICIÓN DE EQUIPAMIENTO DE SIMULADOR DE TIRO VIRTUAL PARA ESCOLTAS Y AVANZADA (CGA)</a:t>
                </a:r>
              </a:p>
            </p:txBody>
          </p:sp>
        </p:grpSp>
        <p:sp>
          <p:nvSpPr>
            <p:cNvPr id="26" name="CuadroTexto 25"/>
            <p:cNvSpPr txBox="1"/>
            <p:nvPr/>
          </p:nvSpPr>
          <p:spPr>
            <a:xfrm>
              <a:off x="3133102" y="4255775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$1,110,936.64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6006414" y="2397035"/>
            <a:ext cx="2969283" cy="3592284"/>
            <a:chOff x="6006414" y="2397035"/>
            <a:chExt cx="2969283" cy="3592284"/>
          </a:xfrm>
        </p:grpSpPr>
        <p:grpSp>
          <p:nvGrpSpPr>
            <p:cNvPr id="18" name="Grupo 17"/>
            <p:cNvGrpSpPr/>
            <p:nvPr/>
          </p:nvGrpSpPr>
          <p:grpSpPr>
            <a:xfrm>
              <a:off x="6131059" y="2397035"/>
              <a:ext cx="2808515" cy="3592284"/>
              <a:chOff x="6131059" y="2397035"/>
              <a:chExt cx="2808515" cy="3592284"/>
            </a:xfrm>
          </p:grpSpPr>
          <p:sp>
            <p:nvSpPr>
              <p:cNvPr id="10" name="Rectángulo 9"/>
              <p:cNvSpPr/>
              <p:nvPr/>
            </p:nvSpPr>
            <p:spPr>
              <a:xfrm>
                <a:off x="6131060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6131059" y="2531390"/>
                <a:ext cx="271999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15.- </a:t>
                </a:r>
                <a:r>
                  <a:rPr lang="es-MX" sz="1400" b="1" dirty="0"/>
                  <a:t>ADQUISICIÓN DE EQUIPAMIENTO PARA CAPACITACIÓN DE ESCOLTAS Y AVANZADA (CGA)</a:t>
                </a:r>
              </a:p>
            </p:txBody>
          </p:sp>
        </p:grpSp>
        <p:sp>
          <p:nvSpPr>
            <p:cNvPr id="27" name="CuadroTexto 26"/>
            <p:cNvSpPr txBox="1"/>
            <p:nvPr/>
          </p:nvSpPr>
          <p:spPr>
            <a:xfrm>
              <a:off x="6006414" y="4255774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$1,746,956.93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9012508" y="2397035"/>
            <a:ext cx="2969283" cy="3592284"/>
            <a:chOff x="9012508" y="2397035"/>
            <a:chExt cx="2969283" cy="3592284"/>
          </a:xfrm>
        </p:grpSpPr>
        <p:grpSp>
          <p:nvGrpSpPr>
            <p:cNvPr id="23" name="Grupo 22"/>
            <p:cNvGrpSpPr/>
            <p:nvPr/>
          </p:nvGrpSpPr>
          <p:grpSpPr>
            <a:xfrm>
              <a:off x="9092893" y="2397035"/>
              <a:ext cx="2808514" cy="3592284"/>
              <a:chOff x="9092893" y="2397035"/>
              <a:chExt cx="2808514" cy="3592284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9092893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9181413" y="2531390"/>
                <a:ext cx="271999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16.-</a:t>
                </a:r>
                <a:r>
                  <a:rPr lang="es-MX" sz="1400" b="1" dirty="0"/>
                  <a:t>CONSTRUCCIÓN DE UNA NAVE PARA DETONAR LA INDUSTRIA PENITENCIARIA EN EL CENTRO PENITENCIARIO DE CANCÚN </a:t>
                </a:r>
              </a:p>
            </p:txBody>
          </p:sp>
        </p:grpSp>
        <p:sp>
          <p:nvSpPr>
            <p:cNvPr id="28" name="CuadroTexto 27"/>
            <p:cNvSpPr txBox="1"/>
            <p:nvPr/>
          </p:nvSpPr>
          <p:spPr>
            <a:xfrm>
              <a:off x="9012508" y="4255774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/>
                <a:t>$2,500,000.00</a:t>
              </a:r>
              <a:endParaRPr lang="es-MX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3039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280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521267" y="728017"/>
            <a:ext cx="1149532" cy="369332"/>
          </a:xfrm>
          <a:prstGeom prst="rect">
            <a:avLst/>
          </a:prstGeom>
          <a:solidFill>
            <a:srgbClr val="368280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-1" y="2116183"/>
            <a:ext cx="12192001" cy="4153988"/>
          </a:xfrm>
          <a:prstGeom prst="rect">
            <a:avLst/>
          </a:prstGeom>
          <a:solidFill>
            <a:srgbClr val="368280"/>
          </a:solidFill>
          <a:ln>
            <a:solidFill>
              <a:srgbClr val="368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7DEA7F4-3B00-4EDA-BDFE-1214B9AAB955}"/>
              </a:ext>
            </a:extLst>
          </p:cNvPr>
          <p:cNvGrpSpPr/>
          <p:nvPr/>
        </p:nvGrpSpPr>
        <p:grpSpPr>
          <a:xfrm>
            <a:off x="113243" y="226947"/>
            <a:ext cx="11956837" cy="1060845"/>
            <a:chOff x="390023" y="331454"/>
            <a:chExt cx="11411954" cy="1060845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83D8C2F-A4AC-4921-AF0F-A960AEAB6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91" y="331454"/>
              <a:ext cx="3363786" cy="1060845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FA4C8B44-8EE4-4C74-8C73-5D050B27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23" y="399408"/>
              <a:ext cx="1068397" cy="992891"/>
            </a:xfrm>
            <a:prstGeom prst="rect">
              <a:avLst/>
            </a:prstGeom>
          </p:spPr>
        </p:pic>
      </p:grpSp>
      <p:sp>
        <p:nvSpPr>
          <p:cNvPr id="24" name="CuadroTexto 23"/>
          <p:cNvSpPr txBox="1"/>
          <p:nvPr/>
        </p:nvSpPr>
        <p:spPr>
          <a:xfrm>
            <a:off x="672947" y="374074"/>
            <a:ext cx="8765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CARTERA DE PROYECTOS </a:t>
            </a:r>
            <a:endParaRPr lang="es-MX" sz="28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SUSCEPTIBLES </a:t>
            </a:r>
            <a:r>
              <a:rPr lang="es-MX" sz="2800" b="1" dirty="0">
                <a:solidFill>
                  <a:schemeClr val="bg1"/>
                </a:solidFill>
              </a:rPr>
              <a:t>A FINANCIAMIENTO 2021</a:t>
            </a:r>
          </a:p>
          <a:p>
            <a:endParaRPr lang="es-MX" sz="3200" b="1" dirty="0">
              <a:solidFill>
                <a:schemeClr val="bg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30124" y="2397035"/>
            <a:ext cx="2969283" cy="3592284"/>
            <a:chOff x="130124" y="2397035"/>
            <a:chExt cx="2969283" cy="3592284"/>
          </a:xfrm>
        </p:grpSpPr>
        <p:grpSp>
          <p:nvGrpSpPr>
            <p:cNvPr id="13" name="Grupo 12"/>
            <p:cNvGrpSpPr/>
            <p:nvPr/>
          </p:nvGrpSpPr>
          <p:grpSpPr>
            <a:xfrm>
              <a:off x="207395" y="2397035"/>
              <a:ext cx="2808514" cy="3592284"/>
              <a:chOff x="207395" y="2397035"/>
              <a:chExt cx="2808514" cy="3592284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207395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" name="CuadroTexto 15"/>
              <p:cNvSpPr txBox="1"/>
              <p:nvPr/>
            </p:nvSpPr>
            <p:spPr>
              <a:xfrm>
                <a:off x="251655" y="2524954"/>
                <a:ext cx="27199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17.-</a:t>
                </a:r>
                <a:r>
                  <a:rPr lang="es-MX" sz="1400" b="1" dirty="0"/>
                  <a:t>ADQUISICIÓN DE UNIFORMES PARA LAS PERSONAS PRIVADAS DE LA LIBERTAD EN LOS CENTROS PENITENCIARIOS DEL ESTADO </a:t>
                </a:r>
              </a:p>
            </p:txBody>
          </p:sp>
        </p:grpSp>
        <p:sp>
          <p:nvSpPr>
            <p:cNvPr id="25" name="CuadroTexto 24"/>
            <p:cNvSpPr txBox="1"/>
            <p:nvPr/>
          </p:nvSpPr>
          <p:spPr>
            <a:xfrm>
              <a:off x="130124" y="4255776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/>
                <a:t>$4,800,000.00</a:t>
              </a:r>
              <a:endParaRPr lang="es-MX" sz="2400" b="1"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085117" y="2397035"/>
            <a:ext cx="2969283" cy="3592284"/>
            <a:chOff x="3085117" y="2397035"/>
            <a:chExt cx="2969283" cy="3592284"/>
          </a:xfrm>
        </p:grpSpPr>
        <p:grpSp>
          <p:nvGrpSpPr>
            <p:cNvPr id="17" name="Grupo 16"/>
            <p:cNvGrpSpPr/>
            <p:nvPr/>
          </p:nvGrpSpPr>
          <p:grpSpPr>
            <a:xfrm>
              <a:off x="3169227" y="2397035"/>
              <a:ext cx="2808514" cy="3592284"/>
              <a:chOff x="3169227" y="2397035"/>
              <a:chExt cx="2808514" cy="3592284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3169227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3223305" y="2535452"/>
                <a:ext cx="27199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18.-</a:t>
                </a:r>
                <a:r>
                  <a:rPr lang="es-MX" sz="1400" b="1" dirty="0"/>
                  <a:t>EQUIPAMIENTO</a:t>
                </a:r>
              </a:p>
            </p:txBody>
          </p:sp>
        </p:grpSp>
        <p:sp>
          <p:nvSpPr>
            <p:cNvPr id="26" name="CuadroTexto 25"/>
            <p:cNvSpPr txBox="1"/>
            <p:nvPr/>
          </p:nvSpPr>
          <p:spPr>
            <a:xfrm>
              <a:off x="3085117" y="4255775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$313,969,548.00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6046950" y="2397035"/>
            <a:ext cx="2969283" cy="3592284"/>
            <a:chOff x="6046950" y="2397035"/>
            <a:chExt cx="2969283" cy="3592284"/>
          </a:xfrm>
        </p:grpSpPr>
        <p:grpSp>
          <p:nvGrpSpPr>
            <p:cNvPr id="18" name="Grupo 17"/>
            <p:cNvGrpSpPr/>
            <p:nvPr/>
          </p:nvGrpSpPr>
          <p:grpSpPr>
            <a:xfrm>
              <a:off x="6131060" y="2397035"/>
              <a:ext cx="2808514" cy="3592284"/>
              <a:chOff x="6131060" y="2397035"/>
              <a:chExt cx="2808514" cy="3592284"/>
            </a:xfrm>
          </p:grpSpPr>
          <p:sp>
            <p:nvSpPr>
              <p:cNvPr id="10" name="Rectángulo 9"/>
              <p:cNvSpPr/>
              <p:nvPr/>
            </p:nvSpPr>
            <p:spPr>
              <a:xfrm>
                <a:off x="6131060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6175320" y="2535452"/>
                <a:ext cx="27199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19.- ADECUACIÓN DE INSTALACIONES DEL CENTRO ESTATAL DE EVALUACIÓN Y CONTROL DE CONFIANZA SEDE CHETUMAL (C3)</a:t>
                </a:r>
                <a:endParaRPr lang="es-MX" sz="1400" b="1" dirty="0"/>
              </a:p>
            </p:txBody>
          </p:sp>
        </p:grpSp>
        <p:sp>
          <p:nvSpPr>
            <p:cNvPr id="27" name="CuadroTexto 26"/>
            <p:cNvSpPr txBox="1"/>
            <p:nvPr/>
          </p:nvSpPr>
          <p:spPr>
            <a:xfrm>
              <a:off x="6046950" y="4255774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$970,159.00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9012508" y="2397035"/>
            <a:ext cx="2969283" cy="3592284"/>
            <a:chOff x="9012508" y="2397035"/>
            <a:chExt cx="2969283" cy="3592284"/>
          </a:xfrm>
        </p:grpSpPr>
        <p:grpSp>
          <p:nvGrpSpPr>
            <p:cNvPr id="23" name="Grupo 22"/>
            <p:cNvGrpSpPr/>
            <p:nvPr/>
          </p:nvGrpSpPr>
          <p:grpSpPr>
            <a:xfrm>
              <a:off x="9092893" y="2397035"/>
              <a:ext cx="2808514" cy="3592284"/>
              <a:chOff x="9092893" y="2397035"/>
              <a:chExt cx="2808514" cy="3592284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9092893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9137153" y="2535452"/>
                <a:ext cx="271999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20.-</a:t>
                </a:r>
                <a:r>
                  <a:rPr lang="es-MX" sz="1400" b="1" dirty="0"/>
                  <a:t>ADQUISICIÓN DE EQUIPAMIENTO PARA ESCOLTAS Y AVANZADAS (CGA)</a:t>
                </a:r>
              </a:p>
            </p:txBody>
          </p:sp>
        </p:grpSp>
        <p:sp>
          <p:nvSpPr>
            <p:cNvPr id="28" name="CuadroTexto 27"/>
            <p:cNvSpPr txBox="1"/>
            <p:nvPr/>
          </p:nvSpPr>
          <p:spPr>
            <a:xfrm>
              <a:off x="9012508" y="4255773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$8,361,097.50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69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280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521267" y="728017"/>
            <a:ext cx="1149532" cy="369332"/>
          </a:xfrm>
          <a:prstGeom prst="rect">
            <a:avLst/>
          </a:prstGeom>
          <a:solidFill>
            <a:srgbClr val="368280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-1" y="2116183"/>
            <a:ext cx="12192001" cy="4153988"/>
          </a:xfrm>
          <a:prstGeom prst="rect">
            <a:avLst/>
          </a:prstGeom>
          <a:solidFill>
            <a:srgbClr val="368280"/>
          </a:solidFill>
          <a:ln>
            <a:solidFill>
              <a:srgbClr val="368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7DEA7F4-3B00-4EDA-BDFE-1214B9AAB955}"/>
              </a:ext>
            </a:extLst>
          </p:cNvPr>
          <p:cNvGrpSpPr/>
          <p:nvPr/>
        </p:nvGrpSpPr>
        <p:grpSpPr>
          <a:xfrm>
            <a:off x="113243" y="226947"/>
            <a:ext cx="11956837" cy="1060845"/>
            <a:chOff x="390023" y="331454"/>
            <a:chExt cx="11411954" cy="1060845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83D8C2F-A4AC-4921-AF0F-A960AEAB6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91" y="331454"/>
              <a:ext cx="3363786" cy="1060845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FA4C8B44-8EE4-4C74-8C73-5D050B27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23" y="399408"/>
              <a:ext cx="1068397" cy="992891"/>
            </a:xfrm>
            <a:prstGeom prst="rect">
              <a:avLst/>
            </a:prstGeom>
          </p:spPr>
        </p:pic>
      </p:grpSp>
      <p:sp>
        <p:nvSpPr>
          <p:cNvPr id="24" name="CuadroTexto 23"/>
          <p:cNvSpPr txBox="1"/>
          <p:nvPr/>
        </p:nvSpPr>
        <p:spPr>
          <a:xfrm>
            <a:off x="672947" y="374074"/>
            <a:ext cx="8765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CARTERA DE PROYECTOS </a:t>
            </a:r>
            <a:endParaRPr lang="es-MX" sz="28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SUSCEPTIBLES </a:t>
            </a:r>
            <a:r>
              <a:rPr lang="es-MX" sz="2800" b="1" dirty="0">
                <a:solidFill>
                  <a:schemeClr val="bg1"/>
                </a:solidFill>
              </a:rPr>
              <a:t>A FINANCIAMIENTO 2021</a:t>
            </a:r>
          </a:p>
          <a:p>
            <a:endParaRPr lang="es-MX" sz="3200" b="1" dirty="0">
              <a:solidFill>
                <a:schemeClr val="bg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085117" y="2410098"/>
            <a:ext cx="2969283" cy="3592284"/>
            <a:chOff x="3085117" y="2410098"/>
            <a:chExt cx="2969283" cy="3592284"/>
          </a:xfrm>
        </p:grpSpPr>
        <p:grpSp>
          <p:nvGrpSpPr>
            <p:cNvPr id="13" name="Grupo 12"/>
            <p:cNvGrpSpPr/>
            <p:nvPr/>
          </p:nvGrpSpPr>
          <p:grpSpPr>
            <a:xfrm>
              <a:off x="3133475" y="2410098"/>
              <a:ext cx="2808514" cy="3592284"/>
              <a:chOff x="207395" y="2397035"/>
              <a:chExt cx="2808514" cy="3592284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207395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" name="CuadroTexto 15"/>
              <p:cNvSpPr txBox="1"/>
              <p:nvPr/>
            </p:nvSpPr>
            <p:spPr>
              <a:xfrm>
                <a:off x="207395" y="2583736"/>
                <a:ext cx="27199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21.-</a:t>
                </a:r>
                <a:r>
                  <a:rPr lang="es-MX" sz="1400" b="1" dirty="0"/>
                  <a:t>ADQUISICIÓN DE EQUIPAMIENTO TECNOLÓGICO PARA OPERACIÓN DE LA COORDINACIÓN GENERAL DE AYUDANTÍA (CGA)</a:t>
                </a:r>
              </a:p>
            </p:txBody>
          </p:sp>
        </p:grpSp>
        <p:sp>
          <p:nvSpPr>
            <p:cNvPr id="25" name="CuadroTexto 24"/>
            <p:cNvSpPr txBox="1"/>
            <p:nvPr/>
          </p:nvSpPr>
          <p:spPr>
            <a:xfrm>
              <a:off x="3085117" y="4255775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$1,047,862.39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5990347" y="2410098"/>
            <a:ext cx="2969283" cy="3592284"/>
            <a:chOff x="5990347" y="2410098"/>
            <a:chExt cx="2969283" cy="3592284"/>
          </a:xfrm>
        </p:grpSpPr>
        <p:grpSp>
          <p:nvGrpSpPr>
            <p:cNvPr id="17" name="Grupo 16"/>
            <p:cNvGrpSpPr/>
            <p:nvPr/>
          </p:nvGrpSpPr>
          <p:grpSpPr>
            <a:xfrm>
              <a:off x="6095307" y="2410098"/>
              <a:ext cx="2808514" cy="3592284"/>
              <a:chOff x="3169227" y="2397035"/>
              <a:chExt cx="2808514" cy="3592284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3169227" y="2397035"/>
                <a:ext cx="2808514" cy="359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3213487" y="2635952"/>
                <a:ext cx="2719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/>
                  <a:t>22.-</a:t>
                </a:r>
                <a:r>
                  <a:rPr lang="es-MX" sz="1400" b="1" dirty="0"/>
                  <a:t>SEMAFORIZACIÓN DE LA CIUDAD CAPITAL</a:t>
                </a:r>
              </a:p>
            </p:txBody>
          </p:sp>
        </p:grpSp>
        <p:sp>
          <p:nvSpPr>
            <p:cNvPr id="26" name="CuadroTexto 25"/>
            <p:cNvSpPr txBox="1"/>
            <p:nvPr/>
          </p:nvSpPr>
          <p:spPr>
            <a:xfrm>
              <a:off x="5990347" y="4255774"/>
              <a:ext cx="296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$120,000,000.00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9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280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"/>
          <p:cNvSpPr txBox="1">
            <a:spLocks noGrp="1"/>
          </p:cNvSpPr>
          <p:nvPr>
            <p:ph type="ctrTitle" idx="4294967295"/>
          </p:nvPr>
        </p:nvSpPr>
        <p:spPr>
          <a:xfrm>
            <a:off x="898565" y="4672420"/>
            <a:ext cx="10363200" cy="15462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8000" b="1" dirty="0"/>
              <a:t>$2,814,058,977.66</a:t>
            </a:r>
            <a:endParaRPr sz="8000" b="1" dirty="0"/>
          </a:p>
        </p:txBody>
      </p:sp>
      <p:sp>
        <p:nvSpPr>
          <p:cNvPr id="331" name="Google Shape;331;p31"/>
          <p:cNvSpPr txBox="1">
            <a:spLocks noGrp="1"/>
          </p:cNvSpPr>
          <p:nvPr>
            <p:ph type="subTitle" idx="4294967295"/>
          </p:nvPr>
        </p:nvSpPr>
        <p:spPr>
          <a:xfrm>
            <a:off x="898565" y="2588142"/>
            <a:ext cx="10363200" cy="104616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" sz="3200" b="1" dirty="0" smtClean="0">
                <a:solidFill>
                  <a:srgbClr val="FFFFFF"/>
                </a:solidFill>
              </a:rPr>
              <a:t>CARTERA DE PROYECTOS SUSCEPTIBLES A FINANCIAMIENTO 2021 </a:t>
            </a:r>
            <a:r>
              <a:rPr lang="es-MX" sz="3200" b="1" dirty="0" smtClean="0">
                <a:solidFill>
                  <a:srgbClr val="FFFFFF"/>
                </a:solidFill>
              </a:rPr>
              <a:t>DE </a:t>
            </a:r>
            <a:r>
              <a:rPr lang="es-MX" sz="3200" b="1" dirty="0">
                <a:solidFill>
                  <a:srgbClr val="FFFFFF"/>
                </a:solidFill>
              </a:rPr>
              <a:t>LA SECRETARÍA DE SEGURIDAD</a:t>
            </a:r>
            <a:r>
              <a:rPr lang="en" sz="3200" b="1" dirty="0" smtClean="0">
                <a:solidFill>
                  <a:srgbClr val="FFFFFF"/>
                </a:solidFill>
              </a:rPr>
              <a:t>  PÚBLICA</a:t>
            </a:r>
            <a:endParaRPr sz="3200" b="1" dirty="0">
              <a:solidFill>
                <a:srgbClr val="FFFFFF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7DEA7F4-3B00-4EDA-BDFE-1214B9AAB955}"/>
              </a:ext>
            </a:extLst>
          </p:cNvPr>
          <p:cNvGrpSpPr/>
          <p:nvPr/>
        </p:nvGrpSpPr>
        <p:grpSpPr>
          <a:xfrm>
            <a:off x="113243" y="226947"/>
            <a:ext cx="11956837" cy="1060845"/>
            <a:chOff x="390023" y="331454"/>
            <a:chExt cx="11411954" cy="1060845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883D8C2F-A4AC-4921-AF0F-A960AEAB6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91" y="331454"/>
              <a:ext cx="3363786" cy="1060845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FA4C8B44-8EE4-4C74-8C73-5D050B27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23" y="399408"/>
              <a:ext cx="1068397" cy="992891"/>
            </a:xfrm>
            <a:prstGeom prst="rect">
              <a:avLst/>
            </a:prstGeom>
          </p:spPr>
        </p:pic>
      </p:grpSp>
      <p:sp>
        <p:nvSpPr>
          <p:cNvPr id="23" name="Monedas"/>
          <p:cNvSpPr/>
          <p:nvPr/>
        </p:nvSpPr>
        <p:spPr>
          <a:xfrm>
            <a:off x="5352010" y="1335161"/>
            <a:ext cx="1456309" cy="125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7949" y="0"/>
                  <a:pt x="5266" y="392"/>
                  <a:pt x="3255" y="1111"/>
                </a:cubicBezTo>
                <a:cubicBezTo>
                  <a:pt x="1360" y="1787"/>
                  <a:pt x="273" y="2685"/>
                  <a:pt x="273" y="3572"/>
                </a:cubicBezTo>
                <a:cubicBezTo>
                  <a:pt x="273" y="4460"/>
                  <a:pt x="1360" y="5360"/>
                  <a:pt x="3255" y="6035"/>
                </a:cubicBezTo>
                <a:cubicBezTo>
                  <a:pt x="5266" y="6749"/>
                  <a:pt x="7949" y="7147"/>
                  <a:pt x="10801" y="7147"/>
                </a:cubicBezTo>
                <a:cubicBezTo>
                  <a:pt x="13652" y="7147"/>
                  <a:pt x="16334" y="6754"/>
                  <a:pt x="18345" y="6035"/>
                </a:cubicBezTo>
                <a:cubicBezTo>
                  <a:pt x="20240" y="5360"/>
                  <a:pt x="21327" y="4460"/>
                  <a:pt x="21327" y="3572"/>
                </a:cubicBezTo>
                <a:cubicBezTo>
                  <a:pt x="21327" y="2685"/>
                  <a:pt x="20240" y="1787"/>
                  <a:pt x="18345" y="1111"/>
                </a:cubicBezTo>
                <a:cubicBezTo>
                  <a:pt x="16334" y="398"/>
                  <a:pt x="13652" y="0"/>
                  <a:pt x="10801" y="0"/>
                </a:cubicBezTo>
                <a:close/>
                <a:moveTo>
                  <a:pt x="12" y="4505"/>
                </a:moveTo>
                <a:lnTo>
                  <a:pt x="12" y="5914"/>
                </a:lnTo>
                <a:cubicBezTo>
                  <a:pt x="12" y="8033"/>
                  <a:pt x="4846" y="9754"/>
                  <a:pt x="10811" y="9754"/>
                </a:cubicBezTo>
                <a:cubicBezTo>
                  <a:pt x="16776" y="9754"/>
                  <a:pt x="21600" y="8039"/>
                  <a:pt x="21600" y="5914"/>
                </a:cubicBezTo>
                <a:lnTo>
                  <a:pt x="21600" y="4505"/>
                </a:lnTo>
                <a:cubicBezTo>
                  <a:pt x="21136" y="5284"/>
                  <a:pt x="20088" y="5991"/>
                  <a:pt x="18531" y="6541"/>
                </a:cubicBezTo>
                <a:cubicBezTo>
                  <a:pt x="16460" y="7276"/>
                  <a:pt x="13718" y="7679"/>
                  <a:pt x="10806" y="7679"/>
                </a:cubicBezTo>
                <a:cubicBezTo>
                  <a:pt x="7894" y="7679"/>
                  <a:pt x="5146" y="7276"/>
                  <a:pt x="3081" y="6541"/>
                </a:cubicBezTo>
                <a:cubicBezTo>
                  <a:pt x="1524" y="5985"/>
                  <a:pt x="476" y="5284"/>
                  <a:pt x="12" y="4505"/>
                </a:cubicBezTo>
                <a:close/>
                <a:moveTo>
                  <a:pt x="0" y="7320"/>
                </a:moveTo>
                <a:lnTo>
                  <a:pt x="0" y="8284"/>
                </a:lnTo>
                <a:cubicBezTo>
                  <a:pt x="0" y="10402"/>
                  <a:pt x="4836" y="12123"/>
                  <a:pt x="10801" y="12123"/>
                </a:cubicBezTo>
                <a:cubicBezTo>
                  <a:pt x="16766" y="12123"/>
                  <a:pt x="21600" y="10408"/>
                  <a:pt x="21600" y="8284"/>
                </a:cubicBezTo>
                <a:lnTo>
                  <a:pt x="21600" y="7320"/>
                </a:lnTo>
                <a:cubicBezTo>
                  <a:pt x="21458" y="7495"/>
                  <a:pt x="21295" y="7664"/>
                  <a:pt x="21098" y="7827"/>
                </a:cubicBezTo>
                <a:cubicBezTo>
                  <a:pt x="20508" y="8329"/>
                  <a:pt x="19672" y="8769"/>
                  <a:pt x="18618" y="9145"/>
                </a:cubicBezTo>
                <a:cubicBezTo>
                  <a:pt x="16520" y="9891"/>
                  <a:pt x="13745" y="10299"/>
                  <a:pt x="10801" y="10299"/>
                </a:cubicBezTo>
                <a:cubicBezTo>
                  <a:pt x="7856" y="10299"/>
                  <a:pt x="5080" y="9891"/>
                  <a:pt x="2982" y="9145"/>
                </a:cubicBezTo>
                <a:cubicBezTo>
                  <a:pt x="1928" y="8769"/>
                  <a:pt x="1099" y="8329"/>
                  <a:pt x="504" y="7827"/>
                </a:cubicBezTo>
                <a:cubicBezTo>
                  <a:pt x="307" y="7664"/>
                  <a:pt x="142" y="7495"/>
                  <a:pt x="0" y="7320"/>
                </a:cubicBezTo>
                <a:close/>
                <a:moveTo>
                  <a:pt x="0" y="9689"/>
                </a:moveTo>
                <a:lnTo>
                  <a:pt x="0" y="10653"/>
                </a:lnTo>
                <a:cubicBezTo>
                  <a:pt x="0" y="12771"/>
                  <a:pt x="4836" y="14492"/>
                  <a:pt x="10801" y="14492"/>
                </a:cubicBezTo>
                <a:cubicBezTo>
                  <a:pt x="16766" y="14492"/>
                  <a:pt x="21600" y="12777"/>
                  <a:pt x="21600" y="10653"/>
                </a:cubicBezTo>
                <a:lnTo>
                  <a:pt x="21600" y="9689"/>
                </a:lnTo>
                <a:cubicBezTo>
                  <a:pt x="21458" y="9864"/>
                  <a:pt x="21295" y="10033"/>
                  <a:pt x="21098" y="10197"/>
                </a:cubicBezTo>
                <a:cubicBezTo>
                  <a:pt x="20508" y="10698"/>
                  <a:pt x="19672" y="11138"/>
                  <a:pt x="18618" y="11514"/>
                </a:cubicBezTo>
                <a:cubicBezTo>
                  <a:pt x="16520" y="12260"/>
                  <a:pt x="13745" y="12668"/>
                  <a:pt x="10801" y="12668"/>
                </a:cubicBezTo>
                <a:cubicBezTo>
                  <a:pt x="7856" y="12668"/>
                  <a:pt x="5080" y="12260"/>
                  <a:pt x="2982" y="11514"/>
                </a:cubicBezTo>
                <a:cubicBezTo>
                  <a:pt x="1928" y="11138"/>
                  <a:pt x="1099" y="10698"/>
                  <a:pt x="504" y="10197"/>
                </a:cubicBezTo>
                <a:cubicBezTo>
                  <a:pt x="307" y="10033"/>
                  <a:pt x="142" y="9864"/>
                  <a:pt x="0" y="9689"/>
                </a:cubicBezTo>
                <a:close/>
                <a:moveTo>
                  <a:pt x="0" y="12059"/>
                </a:moveTo>
                <a:lnTo>
                  <a:pt x="0" y="13022"/>
                </a:lnTo>
                <a:cubicBezTo>
                  <a:pt x="0" y="15141"/>
                  <a:pt x="4836" y="16862"/>
                  <a:pt x="10801" y="16862"/>
                </a:cubicBezTo>
                <a:cubicBezTo>
                  <a:pt x="16766" y="16862"/>
                  <a:pt x="21600" y="15146"/>
                  <a:pt x="21600" y="13022"/>
                </a:cubicBezTo>
                <a:lnTo>
                  <a:pt x="21600" y="12059"/>
                </a:lnTo>
                <a:cubicBezTo>
                  <a:pt x="21458" y="12233"/>
                  <a:pt x="21295" y="12402"/>
                  <a:pt x="21098" y="12566"/>
                </a:cubicBezTo>
                <a:cubicBezTo>
                  <a:pt x="20508" y="13067"/>
                  <a:pt x="19672" y="13507"/>
                  <a:pt x="18618" y="13883"/>
                </a:cubicBezTo>
                <a:cubicBezTo>
                  <a:pt x="16520" y="14629"/>
                  <a:pt x="13745" y="15037"/>
                  <a:pt x="10801" y="15037"/>
                </a:cubicBezTo>
                <a:cubicBezTo>
                  <a:pt x="7856" y="15037"/>
                  <a:pt x="5080" y="14629"/>
                  <a:pt x="2982" y="13883"/>
                </a:cubicBezTo>
                <a:cubicBezTo>
                  <a:pt x="1928" y="13507"/>
                  <a:pt x="1099" y="13067"/>
                  <a:pt x="504" y="12566"/>
                </a:cubicBezTo>
                <a:cubicBezTo>
                  <a:pt x="307" y="12402"/>
                  <a:pt x="142" y="12233"/>
                  <a:pt x="0" y="12059"/>
                </a:cubicBezTo>
                <a:close/>
                <a:moveTo>
                  <a:pt x="0" y="14428"/>
                </a:moveTo>
                <a:lnTo>
                  <a:pt x="0" y="15391"/>
                </a:lnTo>
                <a:cubicBezTo>
                  <a:pt x="0" y="17510"/>
                  <a:pt x="4836" y="19231"/>
                  <a:pt x="10801" y="19231"/>
                </a:cubicBezTo>
                <a:cubicBezTo>
                  <a:pt x="16766" y="19231"/>
                  <a:pt x="21600" y="17515"/>
                  <a:pt x="21600" y="15391"/>
                </a:cubicBezTo>
                <a:lnTo>
                  <a:pt x="21600" y="14428"/>
                </a:lnTo>
                <a:cubicBezTo>
                  <a:pt x="21458" y="14602"/>
                  <a:pt x="21295" y="14772"/>
                  <a:pt x="21098" y="14935"/>
                </a:cubicBezTo>
                <a:cubicBezTo>
                  <a:pt x="20508" y="15436"/>
                  <a:pt x="19672" y="15877"/>
                  <a:pt x="18618" y="16252"/>
                </a:cubicBezTo>
                <a:cubicBezTo>
                  <a:pt x="16520" y="16998"/>
                  <a:pt x="13745" y="17406"/>
                  <a:pt x="10801" y="17406"/>
                </a:cubicBezTo>
                <a:cubicBezTo>
                  <a:pt x="7856" y="17406"/>
                  <a:pt x="5080" y="16998"/>
                  <a:pt x="2982" y="16252"/>
                </a:cubicBezTo>
                <a:cubicBezTo>
                  <a:pt x="1928" y="15877"/>
                  <a:pt x="1099" y="15436"/>
                  <a:pt x="504" y="14935"/>
                </a:cubicBezTo>
                <a:cubicBezTo>
                  <a:pt x="307" y="14772"/>
                  <a:pt x="142" y="14602"/>
                  <a:pt x="0" y="14428"/>
                </a:cubicBezTo>
                <a:close/>
                <a:moveTo>
                  <a:pt x="0" y="16797"/>
                </a:moveTo>
                <a:lnTo>
                  <a:pt x="0" y="17760"/>
                </a:lnTo>
                <a:cubicBezTo>
                  <a:pt x="0" y="19879"/>
                  <a:pt x="4836" y="21600"/>
                  <a:pt x="10801" y="21600"/>
                </a:cubicBezTo>
                <a:cubicBezTo>
                  <a:pt x="16766" y="21600"/>
                  <a:pt x="21600" y="19879"/>
                  <a:pt x="21600" y="17760"/>
                </a:cubicBezTo>
                <a:lnTo>
                  <a:pt x="21600" y="16797"/>
                </a:lnTo>
                <a:cubicBezTo>
                  <a:pt x="21458" y="16971"/>
                  <a:pt x="21295" y="17141"/>
                  <a:pt x="21098" y="17304"/>
                </a:cubicBezTo>
                <a:cubicBezTo>
                  <a:pt x="20508" y="17805"/>
                  <a:pt x="19672" y="18246"/>
                  <a:pt x="18618" y="18622"/>
                </a:cubicBezTo>
                <a:cubicBezTo>
                  <a:pt x="16520" y="19368"/>
                  <a:pt x="13745" y="19775"/>
                  <a:pt x="10801" y="19775"/>
                </a:cubicBezTo>
                <a:cubicBezTo>
                  <a:pt x="7856" y="19775"/>
                  <a:pt x="5080" y="19368"/>
                  <a:pt x="2982" y="18622"/>
                </a:cubicBezTo>
                <a:cubicBezTo>
                  <a:pt x="1928" y="18246"/>
                  <a:pt x="1099" y="17805"/>
                  <a:pt x="504" y="17304"/>
                </a:cubicBezTo>
                <a:cubicBezTo>
                  <a:pt x="307" y="17141"/>
                  <a:pt x="142" y="16971"/>
                  <a:pt x="0" y="16797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7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280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7" descr="aoc7tslb1o8-lauren-mancke.jpg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0" y="5"/>
            <a:ext cx="12192000" cy="685799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7"/>
          <p:cNvSpPr txBox="1">
            <a:spLocks noGrp="1"/>
          </p:cNvSpPr>
          <p:nvPr>
            <p:ph type="title" idx="4294967295"/>
          </p:nvPr>
        </p:nvSpPr>
        <p:spPr>
          <a:xfrm>
            <a:off x="822325" y="0"/>
            <a:ext cx="10547350" cy="685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4000" b="1" dirty="0"/>
              <a:t>CARTERA DE PROYECTOS SUSCEPTIBLES A FINANCIAMIENTO </a:t>
            </a:r>
            <a:r>
              <a:rPr lang="es-MX" sz="4000" b="1" dirty="0" smtClean="0"/>
              <a:t>2021 DE LOS MUNICIPIOS DEL ESTADO DE QUINTANA ROO</a:t>
            </a:r>
            <a:endParaRPr lang="es-MX" sz="4000" b="1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7DEA7F4-3B00-4EDA-BDFE-1214B9AAB955}"/>
              </a:ext>
            </a:extLst>
          </p:cNvPr>
          <p:cNvGrpSpPr/>
          <p:nvPr/>
        </p:nvGrpSpPr>
        <p:grpSpPr>
          <a:xfrm>
            <a:off x="113243" y="226947"/>
            <a:ext cx="11956837" cy="1060845"/>
            <a:chOff x="390023" y="331454"/>
            <a:chExt cx="11411954" cy="1060845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83D8C2F-A4AC-4921-AF0F-A960AEAB6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91" y="331454"/>
              <a:ext cx="3363786" cy="106084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A4C8B44-8EE4-4C74-8C73-5D050B27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23" y="399408"/>
              <a:ext cx="1068397" cy="992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6275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3921</TotalTime>
  <Words>443</Words>
  <Application>Microsoft Office PowerPoint</Application>
  <PresentationFormat>Panorámica</PresentationFormat>
  <Paragraphs>93</Paragraphs>
  <Slides>17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Georgia</vt:lpstr>
      <vt:lpstr>Goudy Old Style</vt:lpstr>
      <vt:lpstr>Helvetica Neue Medium</vt:lpstr>
      <vt:lpstr>Nunito Sans</vt:lpstr>
      <vt:lpstr>Tema de Office</vt:lpstr>
      <vt:lpstr>2_Ulysses template</vt:lpstr>
      <vt:lpstr>3_Ulysses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$2,814,058,977.66</vt:lpstr>
      <vt:lpstr>CARTERA DE PROYECTOS SUSCEPTIBLES A FINANCIAMIENTO 2021 DE LOS MUNICIPIOS DEL ESTADO DE QUINTANA ROO</vt:lpstr>
      <vt:lpstr>  MUNICIPIO DE BENITO JUÁREZ</vt:lpstr>
      <vt:lpstr>  MUNICIPIO DE COZUMEL</vt:lpstr>
      <vt:lpstr> MUNICIPIO DE FELIPE CARRILLO PUERTO</vt:lpstr>
      <vt:lpstr>  MUNICIPIO DE LÁZARO CÁRDENAS</vt:lpstr>
      <vt:lpstr>  MUNICIPIO DE OTHÓN P. BLANCO</vt:lpstr>
      <vt:lpstr>  MUNICIPIO DE TULUM</vt:lpstr>
      <vt:lpstr>  MUNICIPIO DE SOLIDARIDAD</vt:lpstr>
      <vt:lpstr>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INCREMENTO SALARIAL</dc:title>
  <dc:creator>vicente antonio barrera broca</dc:creator>
  <cp:lastModifiedBy>VICENTE BABROK</cp:lastModifiedBy>
  <cp:revision>268</cp:revision>
  <dcterms:created xsi:type="dcterms:W3CDTF">2020-02-20T19:53:50Z</dcterms:created>
  <dcterms:modified xsi:type="dcterms:W3CDTF">2020-08-12T21:48:26Z</dcterms:modified>
</cp:coreProperties>
</file>