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10" r:id="rId2"/>
    <p:sldMasterId id="2147483713" r:id="rId3"/>
    <p:sldMasterId id="2147483728" r:id="rId4"/>
    <p:sldMasterId id="2147483731" r:id="rId5"/>
    <p:sldMasterId id="2147483757" r:id="rId6"/>
  </p:sldMasterIdLst>
  <p:notesMasterIdLst>
    <p:notesMasterId r:id="rId15"/>
  </p:notesMasterIdLst>
  <p:sldIdLst>
    <p:sldId id="549" r:id="rId7"/>
    <p:sldId id="550" r:id="rId8"/>
    <p:sldId id="544" r:id="rId9"/>
    <p:sldId id="545" r:id="rId10"/>
    <p:sldId id="548" r:id="rId11"/>
    <p:sldId id="547" r:id="rId12"/>
    <p:sldId id="546" r:id="rId13"/>
    <p:sldId id="542" r:id="rId14"/>
  </p:sldIdLst>
  <p:sldSz cx="12192000" cy="6858000"/>
  <p:notesSz cx="6888163" cy="100203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3C0C"/>
    <a:srgbClr val="70330A"/>
    <a:srgbClr val="6CC6DB"/>
    <a:srgbClr val="006600"/>
    <a:srgbClr val="059DC4"/>
    <a:srgbClr val="632D09"/>
    <a:srgbClr val="00B0F0"/>
    <a:srgbClr val="FF3300"/>
    <a:srgbClr val="66FF33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18" autoAdjust="0"/>
    <p:restoredTop sz="94434" autoAdjust="0"/>
  </p:normalViewPr>
  <p:slideViewPr>
    <p:cSldViewPr snapToGrid="0">
      <p:cViewPr varScale="1">
        <p:scale>
          <a:sx n="69" d="100"/>
          <a:sy n="69" d="100"/>
        </p:scale>
        <p:origin x="612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1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3174" tIns="46586" rIns="93174" bIns="46586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3174" tIns="46586" rIns="93174" bIns="46586" rtlCol="0"/>
          <a:lstStyle>
            <a:lvl1pPr algn="r">
              <a:defRPr sz="1200"/>
            </a:lvl1pPr>
          </a:lstStyle>
          <a:p>
            <a:fld id="{8DF7B0B3-64FE-4278-B799-572F109407C7}" type="datetimeFigureOut">
              <a:rPr lang="es-MX" smtClean="0"/>
              <a:pPr/>
              <a:t>23/11/2020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52475"/>
            <a:ext cx="6675437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4" tIns="46586" rIns="93174" bIns="46586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3174" tIns="46586" rIns="93174" bIns="46586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3174" tIns="46586" rIns="93174" bIns="46586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3174" tIns="46586" rIns="93174" bIns="46586" rtlCol="0" anchor="b"/>
          <a:lstStyle>
            <a:lvl1pPr algn="r">
              <a:defRPr sz="1200"/>
            </a:lvl1pPr>
          </a:lstStyle>
          <a:p>
            <a:fld id="{1DD12653-4F58-4903-B2BE-E37AC077D39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5714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53F996-8C3B-44E4-9424-CF803268F5E2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9186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737B95-17DA-4CF5-8A8E-52A07A33E980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19398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737B95-17DA-4CF5-8A8E-52A07A33E980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76531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737B95-17DA-4CF5-8A8E-52A07A33E980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76334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737B95-17DA-4CF5-8A8E-52A07A33E980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93108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737B95-17DA-4CF5-8A8E-52A07A33E980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4901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7121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1371600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 dirty="0"/>
              <a:t>Editar Estilos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 hasCustomPrompt="1"/>
          </p:nvPr>
        </p:nvSpPr>
        <p:spPr>
          <a:xfrm>
            <a:off x="1371600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525014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 dirty="0"/>
              <a:t>Editar Estilos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 hasCustomPrompt="1"/>
          </p:nvPr>
        </p:nvSpPr>
        <p:spPr>
          <a:xfrm>
            <a:off x="6525014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F4134F-C201-4796-B7EA-3FBD1E448D01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394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FCAE9E-A9FC-4BFD-99F1-36D06EDDF931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7861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10081F-EB52-44D0-A22D-7C94CF6BFE29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89297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 title="Forma de fondo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rtlCol="0"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 hasCustomPrompt="1"/>
          </p:nvPr>
        </p:nvSpPr>
        <p:spPr>
          <a:xfrm>
            <a:off x="6256020" y="685801"/>
            <a:ext cx="5212080" cy="5175250"/>
          </a:xfrm>
        </p:spPr>
        <p:txBody>
          <a:bodyPr rtlCol="0"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723900" y="2856344"/>
            <a:ext cx="3855720" cy="3011056"/>
          </a:xfrm>
        </p:spPr>
        <p:txBody>
          <a:bodyPr rtlCol="0"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 dirty="0"/>
              <a:t>Editar Estilos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454C4F-8D12-4406-9FEA-E4E884D24F96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Rectángulo 8" title="Barra de división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264122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 title="Forma de fondo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rtlCol="0"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rtlCol="0"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723900" y="2855968"/>
            <a:ext cx="3855720" cy="3011432"/>
          </a:xfrm>
        </p:spPr>
        <p:txBody>
          <a:bodyPr rtlCol="0"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 dirty="0"/>
              <a:t>Editar Estilos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070309-3F48-46E1-94C5-CB432F9DD587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Rectángulo 8" title="Barra de división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113776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371600" y="2295525"/>
            <a:ext cx="9601200" cy="3571875"/>
          </a:xfrm>
        </p:spPr>
        <p:txBody>
          <a:bodyPr vert="eaVert" rtlCol="0"/>
          <a:lstStyle>
            <a:lvl1pPr>
              <a:defRPr/>
            </a:lvl1pPr>
          </a:lstStyle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34DFFD-9A1C-4BD7-9C8B-D1079610775F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61212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371600" y="624156"/>
            <a:ext cx="8179641" cy="5243244"/>
          </a:xfrm>
        </p:spPr>
        <p:txBody>
          <a:bodyPr vert="eaVert" rtlCol="0"/>
          <a:lstStyle>
            <a:lvl1pPr>
              <a:defRPr/>
            </a:lvl1pPr>
          </a:lstStyle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58E6DE-CE72-430F-8918-CF267014E0AA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7858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733850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792464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205264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912659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rtlCol="0"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2679906" y="3956279"/>
            <a:ext cx="6831673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/>
              <a:t>Haga clic para editar el estilo de subtítulo del patrón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8B5CC4-80BF-4138-A66D-64AAD5868F5F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orma libre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orma libre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8937590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14B235-29B7-495E-8FE5-DB36812E8492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3484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rtlCol="0"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765025" y="4216328"/>
            <a:ext cx="9612971" cy="1143324"/>
          </a:xfrm>
        </p:spPr>
        <p:txBody>
          <a:bodyPr rtlCol="0"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 dirty="0"/>
              <a:t>Editar Estilos de texto del patrón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81E955-0C7E-4D30-A54A-76DA91BEFB2D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DFE3E5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DFE3E5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 rtlCol="0"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DFE3E5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DFE3E5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DFE3E5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7" name="Forma libre 6" title="Marca de recorte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241738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 hasCustomPrompt="1"/>
          </p:nvPr>
        </p:nvSpPr>
        <p:spPr>
          <a:xfrm>
            <a:off x="1371600" y="2285999"/>
            <a:ext cx="4447786" cy="3581401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 hasCustomPrompt="1"/>
          </p:nvPr>
        </p:nvSpPr>
        <p:spPr>
          <a:xfrm>
            <a:off x="6525403" y="2285999"/>
            <a:ext cx="4447786" cy="3581401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96DA65-0D50-4938-926B-CB59AD42F82B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1154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4142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12 Conector recto"/>
          <p:cNvCxnSpPr/>
          <p:nvPr/>
        </p:nvCxnSpPr>
        <p:spPr>
          <a:xfrm>
            <a:off x="0" y="620688"/>
            <a:ext cx="12192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47328" y="6597932"/>
            <a:ext cx="332014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Fuente: </a:t>
            </a:r>
            <a:r>
              <a:rPr kumimoji="0" lang="es-MX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Secretariado Ejecutivo del Sistema Nacional de Seguridad Pública.</a:t>
            </a:r>
          </a:p>
        </p:txBody>
      </p:sp>
      <p:cxnSp>
        <p:nvCxnSpPr>
          <p:cNvPr id="7" name="12 Conector recto"/>
          <p:cNvCxnSpPr/>
          <p:nvPr userDrawn="1"/>
        </p:nvCxnSpPr>
        <p:spPr>
          <a:xfrm>
            <a:off x="-5680" y="6813376"/>
            <a:ext cx="12192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8805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12 Conector recto"/>
          <p:cNvCxnSpPr/>
          <p:nvPr/>
        </p:nvCxnSpPr>
        <p:spPr>
          <a:xfrm>
            <a:off x="0" y="620688"/>
            <a:ext cx="12192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47328" y="6597932"/>
            <a:ext cx="18149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Fuente: </a:t>
            </a:r>
            <a:r>
              <a:rPr kumimoji="0" lang="es-MX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Servicio de Emergencias 9-1-1.</a:t>
            </a:r>
          </a:p>
        </p:txBody>
      </p:sp>
      <p:cxnSp>
        <p:nvCxnSpPr>
          <p:cNvPr id="7" name="12 Conector recto"/>
          <p:cNvCxnSpPr/>
          <p:nvPr userDrawn="1"/>
        </p:nvCxnSpPr>
        <p:spPr>
          <a:xfrm>
            <a:off x="-5680" y="6813376"/>
            <a:ext cx="12192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7846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12 Conector recto"/>
          <p:cNvCxnSpPr/>
          <p:nvPr/>
        </p:nvCxnSpPr>
        <p:spPr>
          <a:xfrm>
            <a:off x="0" y="620688"/>
            <a:ext cx="12192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47328" y="6597932"/>
            <a:ext cx="332014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Fuente: </a:t>
            </a:r>
            <a:r>
              <a:rPr kumimoji="0" lang="es-MX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Secretariado Ejecutivo del Sistema Nacional de Seguridad Pública.</a:t>
            </a:r>
          </a:p>
        </p:txBody>
      </p:sp>
      <p:cxnSp>
        <p:nvCxnSpPr>
          <p:cNvPr id="7" name="12 Conector recto"/>
          <p:cNvCxnSpPr/>
          <p:nvPr userDrawn="1"/>
        </p:nvCxnSpPr>
        <p:spPr>
          <a:xfrm>
            <a:off x="-5680" y="6813376"/>
            <a:ext cx="12192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6830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12 Conector recto"/>
          <p:cNvCxnSpPr/>
          <p:nvPr/>
        </p:nvCxnSpPr>
        <p:spPr>
          <a:xfrm>
            <a:off x="0" y="620688"/>
            <a:ext cx="12192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47328" y="6597932"/>
            <a:ext cx="18149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Fuente: </a:t>
            </a:r>
            <a:r>
              <a:rPr kumimoji="0" lang="es-MX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Servicio de Emergencias 9-1-1.</a:t>
            </a:r>
          </a:p>
        </p:txBody>
      </p:sp>
      <p:cxnSp>
        <p:nvCxnSpPr>
          <p:cNvPr id="7" name="12 Conector recto"/>
          <p:cNvCxnSpPr/>
          <p:nvPr userDrawn="1"/>
        </p:nvCxnSpPr>
        <p:spPr>
          <a:xfrm>
            <a:off x="-5680" y="6813376"/>
            <a:ext cx="12192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310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B4A4DD-5443-4816-87AC-06BA466BE74E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Rectángulo 8" title="Barra lateral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4321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5.emf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emf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5024" y="1716288"/>
            <a:ext cx="9612971" cy="2852737"/>
          </a:xfrm>
        </p:spPr>
        <p:txBody>
          <a:bodyPr>
            <a:noAutofit/>
          </a:bodyPr>
          <a:lstStyle/>
          <a:p>
            <a:pPr algn="ctr"/>
            <a:r>
              <a:rPr lang="es-MX" sz="6000" dirty="0" smtClean="0"/>
              <a:t>PRE-CIERRE DE PROGAMAS, PROYECTOS Y ACCIONES 2020</a:t>
            </a:r>
            <a:endParaRPr lang="es-MX" sz="600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65024" y="5012370"/>
            <a:ext cx="9612971" cy="1143324"/>
          </a:xfrm>
        </p:spPr>
        <p:txBody>
          <a:bodyPr/>
          <a:lstStyle/>
          <a:p>
            <a:r>
              <a:rPr lang="es-MX" dirty="0" smtClean="0"/>
              <a:t>Tercera Sesión del Subcomité Sectorial de Seguridad y Paz Social 2020. </a:t>
            </a:r>
            <a:endParaRPr lang="es-MX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91440" y="135509"/>
            <a:ext cx="11978640" cy="883398"/>
            <a:chOff x="390023" y="331454"/>
            <a:chExt cx="11411954" cy="1060845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8191" y="331454"/>
              <a:ext cx="3363786" cy="1060845"/>
            </a:xfrm>
            <a:prstGeom prst="rect">
              <a:avLst/>
            </a:prstGeom>
          </p:spPr>
        </p:pic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6077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>
            <a:extLst>
              <a:ext uri="{FF2B5EF4-FFF2-40B4-BE49-F238E27FC236}">
                <a16:creationId xmlns:a16="http://schemas.microsoft.com/office/drawing/2014/main" id="{310B1DD0-264A-47E3-A16A-C87AFA51E6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258" y="0"/>
            <a:ext cx="12192000" cy="6858000"/>
          </a:xfrm>
          <a:prstGeom prst="rect">
            <a:avLst/>
          </a:prstGeom>
          <a:gradFill flip="none" rotWithShape="1">
            <a:gsLst>
              <a:gs pos="20000">
                <a:schemeClr val="tx2">
                  <a:alpha val="70000"/>
                </a:schemeClr>
              </a:gs>
              <a:gs pos="10000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13" name="Forma libre 6">
            <a:extLst>
              <a:ext uri="{FF2B5EF4-FFF2-40B4-BE49-F238E27FC236}">
                <a16:creationId xmlns:a16="http://schemas.microsoft.com/office/drawing/2014/main" id="{69C1BB7B-F21E-41A2-B30C-D8507B9602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52858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5" name="Forma libre 6">
            <a:extLst>
              <a:ext uri="{FF2B5EF4-FFF2-40B4-BE49-F238E27FC236}">
                <a16:creationId xmlns:a16="http://schemas.microsoft.com/office/drawing/2014/main" id="{DF6D7DDE-F8A1-4105-9729-F9EB5F81A36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5C93519-6B29-1346-9FCB-0835B80531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5265" y="2605990"/>
            <a:ext cx="8361229" cy="2098226"/>
          </a:xfrm>
        </p:spPr>
        <p:txBody>
          <a:bodyPr rtlCol="0">
            <a:noAutofit/>
          </a:bodyPr>
          <a:lstStyle/>
          <a:p>
            <a:r>
              <a:rPr lang="es-MX" sz="6000" dirty="0" smtClean="0">
                <a:solidFill>
                  <a:schemeClr val="bg2"/>
                </a:solidFill>
              </a:rPr>
              <a:t>CENTRO ESTATAL DE EVALUACIÓN Y CONTROL DE CONFIANZA C3</a:t>
            </a:r>
            <a:endParaRPr lang="es-MX" sz="6000" dirty="0">
              <a:solidFill>
                <a:schemeClr val="bg2"/>
              </a:solidFill>
            </a:endParaRP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91440" y="135509"/>
            <a:ext cx="11978640" cy="883398"/>
            <a:chOff x="390023" y="331454"/>
            <a:chExt cx="11411954" cy="1060845"/>
          </a:xfrm>
        </p:grpSpPr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8191" y="331454"/>
              <a:ext cx="3363786" cy="1060845"/>
            </a:xfrm>
            <a:prstGeom prst="rect">
              <a:avLst/>
            </a:prstGeom>
          </p:spPr>
        </p:pic>
        <p:pic>
          <p:nvPicPr>
            <p:cNvPr id="8" name="Imagen 7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5866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849086" y="135509"/>
            <a:ext cx="11220994" cy="883398"/>
            <a:chOff x="390023" y="331454"/>
            <a:chExt cx="11411954" cy="1060845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8191" y="331454"/>
              <a:ext cx="3363786" cy="1060845"/>
            </a:xfrm>
            <a:prstGeom prst="rect">
              <a:avLst/>
            </a:prstGeom>
          </p:spPr>
        </p:pic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  <p:graphicFrame>
        <p:nvGraphicFramePr>
          <p:cNvPr id="7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8312385"/>
              </p:ext>
            </p:extLst>
          </p:nvPr>
        </p:nvGraphicFramePr>
        <p:xfrm>
          <a:off x="1595645" y="2491298"/>
          <a:ext cx="10222281" cy="282712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55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4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4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41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3012">
                  <a:extLst>
                    <a:ext uri="{9D8B030D-6E8A-4147-A177-3AD203B41FA5}">
                      <a16:colId xmlns:a16="http://schemas.microsoft.com/office/drawing/2014/main" val="345631214"/>
                    </a:ext>
                  </a:extLst>
                </a:gridCol>
                <a:gridCol w="1440872">
                  <a:extLst>
                    <a:ext uri="{9D8B030D-6E8A-4147-A177-3AD203B41FA5}">
                      <a16:colId xmlns:a16="http://schemas.microsoft.com/office/drawing/2014/main" val="1465338581"/>
                    </a:ext>
                  </a:extLst>
                </a:gridCol>
              </a:tblGrid>
              <a:tr h="623043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Proyecto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Programa,</a:t>
                      </a:r>
                      <a:r>
                        <a:rPr lang="es-MX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o acción.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Recurso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Aprobado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Recurso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Ejercido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</a:t>
                      </a: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Planeada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Lograda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8795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las capacidades de evaluación en control de confianza.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$ 2,382,180.00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 En proceso</a:t>
                      </a:r>
                      <a:endParaRPr lang="es-MX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dirty="0" smtClean="0"/>
                        <a:t>Evaluaciones</a:t>
                      </a:r>
                      <a:r>
                        <a:rPr lang="es-MX" baseline="0" dirty="0" smtClean="0"/>
                        <a:t> de nuevo ingreso: 300.</a:t>
                      </a:r>
                    </a:p>
                    <a:p>
                      <a:pPr algn="l"/>
                      <a:endParaRPr lang="es-MX" baseline="0" dirty="0" smtClean="0"/>
                    </a:p>
                    <a:p>
                      <a:pPr algn="l"/>
                      <a:r>
                        <a:rPr lang="es-MX" baseline="0" dirty="0" smtClean="0"/>
                        <a:t>Evaluaciones de permanencia: 1,008.</a:t>
                      </a:r>
                      <a:endParaRPr lang="es-MX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dirty="0" smtClean="0"/>
                        <a:t>Evaluaciones</a:t>
                      </a:r>
                      <a:r>
                        <a:rPr lang="es-MX" baseline="0" dirty="0" smtClean="0"/>
                        <a:t> de nuevo ingreso: 112.</a:t>
                      </a:r>
                    </a:p>
                    <a:p>
                      <a:pPr algn="l"/>
                      <a:endParaRPr lang="es-MX" baseline="0" dirty="0" smtClean="0"/>
                    </a:p>
                    <a:p>
                      <a:pPr algn="l"/>
                      <a:r>
                        <a:rPr lang="es-MX" baseline="0" dirty="0" smtClean="0"/>
                        <a:t>Evaluaciones de permanencia: 216. </a:t>
                      </a:r>
                      <a:endParaRPr lang="es-MX" dirty="0" smtClean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3110404" y="884841"/>
            <a:ext cx="64385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anose="020B0503020102020204"/>
                <a:ea typeface="+mn-ea"/>
                <a:cs typeface="+mn-cs"/>
              </a:rPr>
              <a:t>P</a:t>
            </a:r>
            <a:r>
              <a:rPr kumimoji="0" lang="es-MX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anose="020B0503020102020204"/>
                <a:ea typeface="+mn-ea"/>
                <a:cs typeface="+mn-cs"/>
              </a:rPr>
              <a:t>rogramas con Recurso del Fondo de Aportaciones para la Seguridad </a:t>
            </a: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anose="020B0503020102020204"/>
                <a:ea typeface="+mn-ea"/>
                <a:cs typeface="+mn-cs"/>
              </a:rPr>
              <a:t>P</a:t>
            </a:r>
            <a:r>
              <a:rPr kumimoji="0" lang="es-MX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anose="020B0503020102020204"/>
                <a:ea typeface="+mn-ea"/>
                <a:cs typeface="+mn-cs"/>
              </a:rPr>
              <a:t>ública</a:t>
            </a:r>
            <a:endParaRPr kumimoji="0" lang="es-MX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3019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849086" y="135509"/>
            <a:ext cx="11220994" cy="883398"/>
            <a:chOff x="390023" y="331454"/>
            <a:chExt cx="11411954" cy="1060845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8191" y="331454"/>
              <a:ext cx="3363786" cy="1060845"/>
            </a:xfrm>
            <a:prstGeom prst="rect">
              <a:avLst/>
            </a:prstGeom>
          </p:spPr>
        </p:pic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9983" y="1746861"/>
            <a:ext cx="9559873" cy="4948920"/>
          </a:xfrm>
          <a:prstGeom prst="rect">
            <a:avLst/>
          </a:prstGeom>
        </p:spPr>
      </p:pic>
      <p:sp>
        <p:nvSpPr>
          <p:cNvPr id="10" name="10 Rectángulo"/>
          <p:cNvSpPr/>
          <p:nvPr/>
        </p:nvSpPr>
        <p:spPr>
          <a:xfrm>
            <a:off x="1374345" y="792493"/>
            <a:ext cx="3392066" cy="63215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2000" b="1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0"/>
              </a:rPr>
              <a:t>Quintana </a:t>
            </a:r>
            <a:r>
              <a:rPr lang="es-ES" sz="2000" b="1" baseline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0"/>
              </a:rPr>
              <a:t>Roo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ES" sz="2000" b="1" baseline="0" dirty="0" smtClean="0">
              <a:solidFill>
                <a:schemeClr val="tx1">
                  <a:lumMod val="95000"/>
                  <a:lumOff val="5000"/>
                </a:schemeClr>
              </a:solidFill>
              <a:latin typeface="Montserrat" panose="00000500000000000000" pitchFamily="2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0"/>
              </a:rPr>
              <a:t>ESTATUS DE EVALUACIONES</a:t>
            </a:r>
            <a:endParaRPr lang="es-ES" sz="1400" b="1" baseline="0" dirty="0">
              <a:solidFill>
                <a:schemeClr val="tx1">
                  <a:lumMod val="95000"/>
                  <a:lumOff val="5000"/>
                </a:schemeClr>
              </a:solidFill>
              <a:latin typeface="Montserrat" panose="00000500000000000000" pitchFamily="2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ES" sz="2000" b="1" baseline="0" dirty="0">
              <a:solidFill>
                <a:schemeClr val="tx1">
                  <a:lumMod val="95000"/>
                  <a:lumOff val="5000"/>
                </a:schemeClr>
              </a:solidFill>
              <a:latin typeface="Montserrat" panose="00000500000000000000" pitchFamily="2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ES" sz="2000" b="1" dirty="0">
              <a:solidFill>
                <a:schemeClr val="tx1">
                  <a:lumMod val="95000"/>
                  <a:lumOff val="5000"/>
                </a:schemeClr>
              </a:solidFill>
              <a:latin typeface="Montserrat" panose="00000500000000000000" pitchFamily="2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ES" sz="2000" b="1" dirty="0">
              <a:solidFill>
                <a:schemeClr val="tx1">
                  <a:lumMod val="95000"/>
                  <a:lumOff val="5000"/>
                </a:schemeClr>
              </a:solidFill>
              <a:latin typeface="Montserrat" panose="00000500000000000000" pitchFamily="2" charset="0"/>
            </a:endParaRPr>
          </a:p>
        </p:txBody>
      </p:sp>
      <p:pic>
        <p:nvPicPr>
          <p:cNvPr id="11" name="4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6411" y="827727"/>
            <a:ext cx="3861066" cy="804390"/>
          </a:xfrm>
          <a:prstGeom prst="rect">
            <a:avLst/>
          </a:prstGeom>
        </p:spPr>
      </p:pic>
      <p:sp>
        <p:nvSpPr>
          <p:cNvPr id="12" name="10 Rectángulo"/>
          <p:cNvSpPr/>
          <p:nvPr/>
        </p:nvSpPr>
        <p:spPr>
          <a:xfrm>
            <a:off x="571278" y="6389701"/>
            <a:ext cx="8937213" cy="94436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ES" sz="2000" b="1" baseline="0" dirty="0" smtClean="0">
              <a:solidFill>
                <a:schemeClr val="tx1">
                  <a:lumMod val="95000"/>
                  <a:lumOff val="5000"/>
                </a:schemeClr>
              </a:solidFill>
              <a:latin typeface="Montserrat" panose="00000500000000000000" pitchFamily="2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0"/>
              </a:rPr>
              <a:t>Fuente Universo: Centro Nacional de Información / Registro Nacional de Personal de Seguridad Pública al 30 de Septiembre de 2020.</a:t>
            </a:r>
            <a:endParaRPr lang="es-ES" sz="800" baseline="0" dirty="0">
              <a:solidFill>
                <a:schemeClr val="tx1">
                  <a:lumMod val="95000"/>
                  <a:lumOff val="5000"/>
                </a:schemeClr>
              </a:solidFill>
              <a:latin typeface="Montserrat" panose="00000500000000000000" pitchFamily="2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ES" sz="2000" b="1" dirty="0">
              <a:solidFill>
                <a:schemeClr val="tx1">
                  <a:lumMod val="95000"/>
                  <a:lumOff val="5000"/>
                </a:schemeClr>
              </a:solidFill>
              <a:latin typeface="Montserrat" panose="00000500000000000000" pitchFamily="2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ES" sz="2000" b="1" dirty="0">
              <a:solidFill>
                <a:schemeClr val="tx1">
                  <a:lumMod val="95000"/>
                  <a:lumOff val="5000"/>
                </a:schemeClr>
              </a:solidFill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278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849086" y="135509"/>
            <a:ext cx="11220994" cy="883398"/>
            <a:chOff x="390023" y="331454"/>
            <a:chExt cx="11411954" cy="1060845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8191" y="331454"/>
              <a:ext cx="3363786" cy="1060845"/>
            </a:xfrm>
            <a:prstGeom prst="rect">
              <a:avLst/>
            </a:prstGeom>
          </p:spPr>
        </p:pic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3956" y="2563632"/>
            <a:ext cx="11136124" cy="3350000"/>
          </a:xfrm>
          <a:prstGeom prst="rect">
            <a:avLst/>
          </a:prstGeom>
        </p:spPr>
      </p:pic>
      <p:sp>
        <p:nvSpPr>
          <p:cNvPr id="8" name="10 Rectángulo"/>
          <p:cNvSpPr/>
          <p:nvPr/>
        </p:nvSpPr>
        <p:spPr>
          <a:xfrm>
            <a:off x="933956" y="1215092"/>
            <a:ext cx="3392066" cy="94436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2000" b="1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0"/>
              </a:rPr>
              <a:t>Quintana </a:t>
            </a:r>
            <a:r>
              <a:rPr lang="es-ES" sz="2000" b="1" baseline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0"/>
              </a:rPr>
              <a:t>Roo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ES" sz="2000" b="1" baseline="0" dirty="0" smtClean="0">
              <a:solidFill>
                <a:schemeClr val="tx1">
                  <a:lumMod val="95000"/>
                  <a:lumOff val="5000"/>
                </a:schemeClr>
              </a:solidFill>
              <a:latin typeface="Montserrat" panose="00000500000000000000" pitchFamily="2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0"/>
              </a:rPr>
              <a:t>ESTATUS DE EVALUACIONES</a:t>
            </a:r>
            <a:endParaRPr lang="es-ES" sz="1400" b="1" baseline="0" dirty="0">
              <a:solidFill>
                <a:schemeClr val="tx1">
                  <a:lumMod val="95000"/>
                  <a:lumOff val="5000"/>
                </a:schemeClr>
              </a:solidFill>
              <a:latin typeface="Montserrat" panose="00000500000000000000" pitchFamily="2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ES" sz="2000" b="1" baseline="0" dirty="0">
              <a:solidFill>
                <a:schemeClr val="tx1">
                  <a:lumMod val="95000"/>
                  <a:lumOff val="5000"/>
                </a:schemeClr>
              </a:solidFill>
              <a:latin typeface="Montserrat" panose="00000500000000000000" pitchFamily="2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ES" sz="2000" b="1" dirty="0">
              <a:solidFill>
                <a:schemeClr val="tx1">
                  <a:lumMod val="95000"/>
                  <a:lumOff val="5000"/>
                </a:schemeClr>
              </a:solidFill>
              <a:latin typeface="Montserrat" panose="00000500000000000000" pitchFamily="2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ES" sz="2000" b="1" dirty="0">
              <a:solidFill>
                <a:schemeClr val="tx1">
                  <a:lumMod val="95000"/>
                  <a:lumOff val="5000"/>
                </a:schemeClr>
              </a:solidFill>
              <a:latin typeface="Montserrat" panose="00000500000000000000" pitchFamily="2" charset="0"/>
            </a:endParaRPr>
          </a:p>
        </p:txBody>
      </p:sp>
      <p:pic>
        <p:nvPicPr>
          <p:cNvPr id="9" name="4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7366" y="1285081"/>
            <a:ext cx="5026828" cy="804390"/>
          </a:xfrm>
          <a:prstGeom prst="rect">
            <a:avLst/>
          </a:prstGeom>
        </p:spPr>
      </p:pic>
      <p:sp>
        <p:nvSpPr>
          <p:cNvPr id="10" name="10 Rectángulo"/>
          <p:cNvSpPr/>
          <p:nvPr/>
        </p:nvSpPr>
        <p:spPr>
          <a:xfrm>
            <a:off x="449754" y="5913632"/>
            <a:ext cx="8937213" cy="94436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ES" sz="2000" b="1" baseline="0" dirty="0" smtClean="0">
              <a:solidFill>
                <a:schemeClr val="tx1">
                  <a:lumMod val="95000"/>
                  <a:lumOff val="5000"/>
                </a:schemeClr>
              </a:solidFill>
              <a:latin typeface="Montserrat" panose="00000500000000000000" pitchFamily="2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0"/>
              </a:rPr>
              <a:t>Fuente Universo: Centro Nacional de Información / Registro Nacional de Personal de Seguridad Pública al 30 de Septiembre de 2020.</a:t>
            </a:r>
            <a:endParaRPr lang="es-ES" sz="800" baseline="0" dirty="0">
              <a:solidFill>
                <a:schemeClr val="tx1">
                  <a:lumMod val="95000"/>
                  <a:lumOff val="5000"/>
                </a:schemeClr>
              </a:solidFill>
              <a:latin typeface="Montserrat" panose="00000500000000000000" pitchFamily="2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ES" sz="2000" b="1" dirty="0">
              <a:solidFill>
                <a:schemeClr val="tx1">
                  <a:lumMod val="95000"/>
                  <a:lumOff val="5000"/>
                </a:schemeClr>
              </a:solidFill>
              <a:latin typeface="Montserrat" panose="00000500000000000000" pitchFamily="2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ES" sz="2000" b="1" dirty="0">
              <a:solidFill>
                <a:schemeClr val="tx1">
                  <a:lumMod val="95000"/>
                  <a:lumOff val="5000"/>
                </a:schemeClr>
              </a:solidFill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799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849086" y="135509"/>
            <a:ext cx="11220994" cy="883398"/>
            <a:chOff x="390023" y="331454"/>
            <a:chExt cx="11411954" cy="1060845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8191" y="331454"/>
              <a:ext cx="3363786" cy="1060845"/>
            </a:xfrm>
            <a:prstGeom prst="rect">
              <a:avLst/>
            </a:prstGeom>
          </p:spPr>
        </p:pic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29257" y="2192901"/>
            <a:ext cx="8960701" cy="4109334"/>
          </a:xfrm>
          <a:prstGeom prst="rect">
            <a:avLst/>
          </a:prstGeom>
        </p:spPr>
      </p:pic>
      <p:sp>
        <p:nvSpPr>
          <p:cNvPr id="8" name="8 CuadroTexto"/>
          <p:cNvSpPr txBox="1"/>
          <p:nvPr/>
        </p:nvSpPr>
        <p:spPr>
          <a:xfrm>
            <a:off x="1640622" y="6337033"/>
            <a:ext cx="9747570" cy="369332"/>
          </a:xfrm>
          <a:prstGeom prst="rect">
            <a:avLst/>
          </a:prstGeom>
          <a:noFill/>
        </p:spPr>
        <p:txBody>
          <a:bodyPr wrap="square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700" dirty="0">
                <a:latin typeface="Montserrat" panose="00000500000000000000" pitchFamily="2" charset="0"/>
              </a:rPr>
              <a:t>*El porcentaje de los resultados está calculado sobre el universo.</a:t>
            </a:r>
          </a:p>
          <a:p>
            <a:pPr algn="just"/>
            <a:r>
              <a:rPr lang="es-MX" sz="700" dirty="0">
                <a:latin typeface="Montserrat" panose="00000500000000000000" pitchFamily="2" charset="0"/>
              </a:rPr>
              <a:t>FUENTE UNIVERSO: Registro Nacional de Personal de Seguridad Pública al 30 de </a:t>
            </a:r>
            <a:r>
              <a:rPr lang="es-MX" sz="700" baseline="0" dirty="0">
                <a:latin typeface="Montserrat" panose="00000500000000000000" pitchFamily="2" charset="0"/>
              </a:rPr>
              <a:t>septiembre </a:t>
            </a:r>
            <a:r>
              <a:rPr lang="es-MX" sz="700" dirty="0">
                <a:latin typeface="Montserrat" panose="00000500000000000000" pitchFamily="2" charset="0"/>
              </a:rPr>
              <a:t>de 2020 (cifras estimadas de acuerdo al puesto y adscripción inscritas en el RNPSP).</a:t>
            </a:r>
          </a:p>
          <a:p>
            <a:pPr algn="just"/>
            <a:r>
              <a:rPr lang="es-MX" sz="700" dirty="0">
                <a:latin typeface="Montserrat" panose="00000500000000000000" pitchFamily="2" charset="0"/>
              </a:rPr>
              <a:t>FUENTE CUP: Registro Nacional de Personal de Seguridad Pública al 30 de septiembre de 2020.</a:t>
            </a:r>
          </a:p>
        </p:txBody>
      </p:sp>
      <p:sp>
        <p:nvSpPr>
          <p:cNvPr id="9" name="10 CuadroTexto"/>
          <p:cNvSpPr txBox="1"/>
          <p:nvPr/>
        </p:nvSpPr>
        <p:spPr>
          <a:xfrm>
            <a:off x="1460886" y="1215076"/>
            <a:ext cx="3262105" cy="722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500" b="1" dirty="0">
                <a:solidFill>
                  <a:srgbClr val="808080"/>
                </a:solidFill>
                <a:latin typeface="Montserrat" panose="00000500000000000000" pitchFamily="2" charset="0"/>
              </a:rPr>
              <a:t>QUINTANA</a:t>
            </a:r>
            <a:r>
              <a:rPr lang="es-MX" sz="1500" b="1" baseline="0" dirty="0">
                <a:solidFill>
                  <a:srgbClr val="808080"/>
                </a:solidFill>
                <a:latin typeface="Montserrat" panose="00000500000000000000" pitchFamily="2" charset="0"/>
              </a:rPr>
              <a:t> ROO</a:t>
            </a:r>
            <a:endParaRPr lang="es-MX" sz="1500" b="1" dirty="0">
              <a:solidFill>
                <a:srgbClr val="808080"/>
              </a:solidFill>
              <a:latin typeface="Montserrat" panose="00000500000000000000" pitchFamily="2" charset="0"/>
            </a:endParaRPr>
          </a:p>
          <a:p>
            <a:pPr algn="ctr"/>
            <a:r>
              <a:rPr lang="es-MX" sz="1500" b="1" dirty="0">
                <a:solidFill>
                  <a:srgbClr val="808080"/>
                </a:solidFill>
                <a:latin typeface="Montserrat" panose="00000500000000000000" pitchFamily="2" charset="0"/>
              </a:rPr>
              <a:t>Seguimiento al avance</a:t>
            </a:r>
            <a:r>
              <a:rPr lang="es-MX" sz="1500" b="1" baseline="0" dirty="0">
                <a:solidFill>
                  <a:srgbClr val="808080"/>
                </a:solidFill>
                <a:latin typeface="Montserrat" panose="00000500000000000000" pitchFamily="2" charset="0"/>
              </a:rPr>
              <a:t> de la emisión de CUP</a:t>
            </a:r>
            <a:endParaRPr lang="es-MX" sz="1500" b="1" dirty="0">
              <a:solidFill>
                <a:srgbClr val="808080"/>
              </a:solidFill>
              <a:latin typeface="Montserrat" panose="00000500000000000000" pitchFamily="2" charset="0"/>
            </a:endParaRPr>
          </a:p>
        </p:txBody>
      </p:sp>
      <p:pic>
        <p:nvPicPr>
          <p:cNvPr id="10" name="3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1078" y="1179528"/>
            <a:ext cx="5399891" cy="807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570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849086" y="135509"/>
            <a:ext cx="11220994" cy="883398"/>
            <a:chOff x="390023" y="331454"/>
            <a:chExt cx="11411954" cy="1060845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8191" y="331454"/>
              <a:ext cx="3363786" cy="1060845"/>
            </a:xfrm>
            <a:prstGeom prst="rect">
              <a:avLst/>
            </a:prstGeom>
          </p:spPr>
        </p:pic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99605" y="2089713"/>
            <a:ext cx="7809761" cy="4402937"/>
          </a:xfrm>
          <a:prstGeom prst="rect">
            <a:avLst/>
          </a:prstGeom>
        </p:spPr>
      </p:pic>
      <p:sp>
        <p:nvSpPr>
          <p:cNvPr id="8" name="11 CuadroTexto"/>
          <p:cNvSpPr txBox="1"/>
          <p:nvPr/>
        </p:nvSpPr>
        <p:spPr>
          <a:xfrm>
            <a:off x="1751559" y="6565612"/>
            <a:ext cx="8877786" cy="292388"/>
          </a:xfrm>
          <a:prstGeom prst="rect">
            <a:avLst/>
          </a:prstGeom>
          <a:noFill/>
        </p:spPr>
        <p:txBody>
          <a:bodyPr wrap="square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800" dirty="0">
                <a:latin typeface="Montserrat" panose="00000500000000000000" pitchFamily="2" charset="0"/>
              </a:rPr>
              <a:t>*El porcentaje de los resultados está calculado sobre el universo.</a:t>
            </a:r>
          </a:p>
          <a:p>
            <a:pPr algn="just"/>
            <a:r>
              <a:rPr lang="es-MX" sz="800" dirty="0">
                <a:latin typeface="Montserrat" panose="00000500000000000000" pitchFamily="2" charset="0"/>
              </a:rPr>
              <a:t>FUENTE CUP: Registro Nacional de Personal de Seguridad Pública al 30 de septiembre</a:t>
            </a:r>
            <a:r>
              <a:rPr lang="es-MX" sz="800" baseline="0" dirty="0">
                <a:latin typeface="Montserrat" panose="00000500000000000000" pitchFamily="2" charset="0"/>
              </a:rPr>
              <a:t> </a:t>
            </a:r>
            <a:r>
              <a:rPr lang="es-MX" sz="800" dirty="0">
                <a:latin typeface="Montserrat" panose="00000500000000000000" pitchFamily="2" charset="0"/>
              </a:rPr>
              <a:t>de 2020.</a:t>
            </a:r>
          </a:p>
        </p:txBody>
      </p:sp>
      <p:sp>
        <p:nvSpPr>
          <p:cNvPr id="9" name="10 CuadroTexto"/>
          <p:cNvSpPr txBox="1"/>
          <p:nvPr/>
        </p:nvSpPr>
        <p:spPr>
          <a:xfrm>
            <a:off x="1494633" y="1081744"/>
            <a:ext cx="3262105" cy="722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500" b="1" dirty="0">
                <a:solidFill>
                  <a:srgbClr val="808080"/>
                </a:solidFill>
                <a:latin typeface="Montserrat" panose="00000500000000000000" pitchFamily="2" charset="0"/>
              </a:rPr>
              <a:t>QUINTANA</a:t>
            </a:r>
            <a:r>
              <a:rPr lang="es-MX" sz="1500" b="1" baseline="0" dirty="0">
                <a:solidFill>
                  <a:srgbClr val="808080"/>
                </a:solidFill>
                <a:latin typeface="Montserrat" panose="00000500000000000000" pitchFamily="2" charset="0"/>
              </a:rPr>
              <a:t> ROO</a:t>
            </a:r>
            <a:endParaRPr lang="es-MX" sz="1500" b="1" dirty="0">
              <a:solidFill>
                <a:srgbClr val="808080"/>
              </a:solidFill>
              <a:latin typeface="Montserrat" panose="00000500000000000000" pitchFamily="2" charset="0"/>
            </a:endParaRPr>
          </a:p>
          <a:p>
            <a:pPr algn="ctr"/>
            <a:r>
              <a:rPr lang="es-MX" sz="1500" b="1" dirty="0">
                <a:solidFill>
                  <a:srgbClr val="808080"/>
                </a:solidFill>
                <a:latin typeface="Montserrat" panose="00000500000000000000" pitchFamily="2" charset="0"/>
              </a:rPr>
              <a:t>Seguimiento al avance</a:t>
            </a:r>
            <a:r>
              <a:rPr lang="es-MX" sz="1500" b="1" baseline="0" dirty="0">
                <a:solidFill>
                  <a:srgbClr val="808080"/>
                </a:solidFill>
                <a:latin typeface="Montserrat" panose="00000500000000000000" pitchFamily="2" charset="0"/>
              </a:rPr>
              <a:t> de la emisión de CUP</a:t>
            </a:r>
            <a:endParaRPr lang="es-MX" sz="1500" b="1" dirty="0">
              <a:solidFill>
                <a:srgbClr val="808080"/>
              </a:solidFill>
              <a:latin typeface="Montserrat" panose="00000500000000000000" pitchFamily="2" charset="0"/>
            </a:endParaRPr>
          </a:p>
        </p:txBody>
      </p:sp>
      <p:pic>
        <p:nvPicPr>
          <p:cNvPr id="10" name="3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7663" y="1081744"/>
            <a:ext cx="5399891" cy="807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124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91440" y="135509"/>
            <a:ext cx="11978640" cy="883398"/>
            <a:chOff x="390023" y="331454"/>
            <a:chExt cx="11411954" cy="1060845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8191" y="331454"/>
              <a:ext cx="3363786" cy="1060845"/>
            </a:xfrm>
            <a:prstGeom prst="rect">
              <a:avLst/>
            </a:prstGeom>
          </p:spPr>
        </p:pic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  <p:sp>
        <p:nvSpPr>
          <p:cNvPr id="10" name="Título 1">
            <a:extLst>
              <a:ext uri="{FF2B5EF4-FFF2-40B4-BE49-F238E27FC236}">
                <a16:creationId xmlns:a16="http://schemas.microsoft.com/office/drawing/2014/main" id="{A5C93519-6B29-1346-9FCB-0835B80531A4}"/>
              </a:ext>
            </a:extLst>
          </p:cNvPr>
          <p:cNvSpPr txBox="1">
            <a:spLocks/>
          </p:cNvSpPr>
          <p:nvPr/>
        </p:nvSpPr>
        <p:spPr>
          <a:xfrm>
            <a:off x="4710580" y="3251494"/>
            <a:ext cx="8361229" cy="209822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72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89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200" b="0" i="0" u="none" strike="noStrike" kern="1200" cap="all" spc="0" normalizeH="0" baseline="0" noProof="0" smtClean="0">
                <a:ln>
                  <a:noFill/>
                </a:ln>
                <a:solidFill>
                  <a:srgbClr val="DFE3E5"/>
                </a:solidFill>
                <a:effectLst/>
                <a:uLnTx/>
                <a:uFillTx/>
                <a:latin typeface="Franklin Gothic Book" panose="020B0503020102020204"/>
                <a:ea typeface="+mj-ea"/>
                <a:cs typeface="+mj-cs"/>
              </a:rPr>
              <a:t>Gracias</a:t>
            </a:r>
            <a:endParaRPr kumimoji="0" lang="es-ES" sz="7200" b="0" i="0" u="none" strike="noStrike" kern="1200" cap="all" spc="0" normalizeH="0" baseline="0" noProof="0" dirty="0">
              <a:ln>
                <a:noFill/>
              </a:ln>
              <a:solidFill>
                <a:srgbClr val="DFE3E5"/>
              </a:solidFill>
              <a:effectLst/>
              <a:uLnTx/>
              <a:uFillTx/>
              <a:latin typeface="Franklin Gothic Book" panose="020B05030201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2459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2_Recorte">
  <a:themeElements>
    <a:clrScheme name="Azul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7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14206</TotalTime>
  <Words>271</Words>
  <Application>Microsoft Office PowerPoint</Application>
  <PresentationFormat>Panorámica</PresentationFormat>
  <Paragraphs>48</Paragraphs>
  <Slides>8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6</vt:i4>
      </vt:variant>
      <vt:variant>
        <vt:lpstr>Títulos de diapositiva</vt:lpstr>
      </vt:variant>
      <vt:variant>
        <vt:i4>8</vt:i4>
      </vt:variant>
    </vt:vector>
  </HeadingPairs>
  <TitlesOfParts>
    <vt:vector size="18" baseType="lpstr">
      <vt:lpstr>Arial</vt:lpstr>
      <vt:lpstr>Calibri</vt:lpstr>
      <vt:lpstr>Franklin Gothic Book</vt:lpstr>
      <vt:lpstr>Montserrat</vt:lpstr>
      <vt:lpstr>Diseño personalizado</vt:lpstr>
      <vt:lpstr>2_Tema de Office</vt:lpstr>
      <vt:lpstr>3_Tema de Office</vt:lpstr>
      <vt:lpstr>4_Tema de Office</vt:lpstr>
      <vt:lpstr>5_Tema de Office</vt:lpstr>
      <vt:lpstr>2_Recorte</vt:lpstr>
      <vt:lpstr>PRE-CIERRE DE PROGAMAS, PROYECTOS Y ACCIONES 2020</vt:lpstr>
      <vt:lpstr>CENTRO ESTATAL DE EVALUACIÓN Y CONTROL DE CONFIANZA C3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carolina</dc:creator>
  <cp:lastModifiedBy>VICENTE BABROK</cp:lastModifiedBy>
  <cp:revision>870</cp:revision>
  <cp:lastPrinted>2020-01-28T00:38:44Z</cp:lastPrinted>
  <dcterms:created xsi:type="dcterms:W3CDTF">2017-03-13T15:37:11Z</dcterms:created>
  <dcterms:modified xsi:type="dcterms:W3CDTF">2020-11-23T19:11:13Z</dcterms:modified>
</cp:coreProperties>
</file>