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0" r:id="rId2"/>
    <p:sldMasterId id="2147483713" r:id="rId3"/>
    <p:sldMasterId id="2147483728" r:id="rId4"/>
    <p:sldMasterId id="2147483731" r:id="rId5"/>
    <p:sldMasterId id="2147483757" r:id="rId6"/>
  </p:sldMasterIdLst>
  <p:notesMasterIdLst>
    <p:notesMasterId r:id="rId13"/>
  </p:notesMasterIdLst>
  <p:sldIdLst>
    <p:sldId id="530" r:id="rId7"/>
    <p:sldId id="549" r:id="rId8"/>
    <p:sldId id="550" r:id="rId9"/>
    <p:sldId id="551" r:id="rId10"/>
    <p:sldId id="552" r:id="rId11"/>
    <p:sldId id="542" r:id="rId12"/>
  </p:sldIdLst>
  <p:sldSz cx="12192000" cy="6858000"/>
  <p:notesSz cx="6888163" cy="100203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0C"/>
    <a:srgbClr val="70330A"/>
    <a:srgbClr val="6CC6DB"/>
    <a:srgbClr val="006600"/>
    <a:srgbClr val="059DC4"/>
    <a:srgbClr val="632D09"/>
    <a:srgbClr val="00B0F0"/>
    <a:srgbClr val="FF3300"/>
    <a:srgbClr val="66FF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18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6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8DF7B0B3-64FE-4278-B799-572F109407C7}" type="datetimeFigureOut">
              <a:rPr lang="es-MX" smtClean="0"/>
              <a:pPr/>
              <a:t>23/11/2020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52475"/>
            <a:ext cx="6675437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1DD12653-4F58-4903-B2BE-E37AC077D39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571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53F996-8C3B-44E4-9424-CF803268F5E2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816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165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935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737B95-17DA-4CF5-8A8E-52A07A33E980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56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12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F4134F-C201-4796-B7EA-3FBD1E448D0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9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FCAE9E-A9FC-4BFD-99F1-36D06EDDF931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861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10081F-EB52-44D0-A22D-7C94CF6BFE29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92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256020" y="685801"/>
            <a:ext cx="5212080" cy="517525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454C4F-8D12-4406-9FEA-E4E884D24F96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6412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 title="Forma de fondo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rtlCol="0"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5968"/>
            <a:ext cx="3855720" cy="3011432"/>
          </a:xfrm>
        </p:spPr>
        <p:txBody>
          <a:bodyPr rtlCol="0"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70309-3F48-46E1-94C5-CB432F9DD587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de división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13776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2295525"/>
            <a:ext cx="9601200" cy="3571875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34DFFD-9A1C-4BD7-9C8B-D107961077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6121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371600" y="624156"/>
            <a:ext cx="8179641" cy="5243244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8E6DE-CE72-430F-8918-CF267014E0AA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85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33850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92464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205264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12659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rtlCol="0"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8B5CC4-80BF-4138-A66D-64AAD5868F5F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orma libre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orma libre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9375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14B235-29B7-495E-8FE5-DB36812E8492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48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dirty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1E955-0C7E-4D30-A54A-76DA91BEFB2D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Forma libre 6" title="Marca de recorte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24173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 hasCustomPrompt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96DA65-0D50-4938-926B-CB59AD42F82B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5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1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8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8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33201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Secretariado Ejecutivo del Sistema Nacional de Seguridad Pública.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83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12 Conector recto"/>
          <p:cNvCxnSpPr/>
          <p:nvPr/>
        </p:nvCxnSpPr>
        <p:spPr>
          <a:xfrm>
            <a:off x="0" y="620688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47328" y="6597932"/>
            <a:ext cx="18149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Fuente: </a:t>
            </a:r>
            <a:r>
              <a:rPr kumimoji="0" lang="es-MX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Servicio de Emergencias 9-1-1.</a:t>
            </a:r>
          </a:p>
        </p:txBody>
      </p:sp>
      <p:cxnSp>
        <p:nvCxnSpPr>
          <p:cNvPr id="7" name="12 Conector recto"/>
          <p:cNvCxnSpPr/>
          <p:nvPr userDrawn="1"/>
        </p:nvCxnSpPr>
        <p:spPr>
          <a:xfrm>
            <a:off x="-5680" y="6813376"/>
            <a:ext cx="12192000" cy="0"/>
          </a:xfrm>
          <a:prstGeom prst="line">
            <a:avLst/>
          </a:prstGeom>
          <a:ln w="25400">
            <a:solidFill>
              <a:srgbClr val="33669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1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B4A4DD-5443-4816-87AC-06BA466BE74E}" type="datetime1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23/11/2020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srgbClr val="335B74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srgbClr val="335B74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ángulo 8" title="Barra lateral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32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5024" y="1716288"/>
            <a:ext cx="9612971" cy="2852737"/>
          </a:xfrm>
        </p:spPr>
        <p:txBody>
          <a:bodyPr>
            <a:noAutofit/>
          </a:bodyPr>
          <a:lstStyle/>
          <a:p>
            <a:pPr algn="ctr"/>
            <a:r>
              <a:rPr lang="es-MX" sz="6000" dirty="0" smtClean="0"/>
              <a:t>PRE-CIERRE DE PROGAMAS, PROYECTOS Y ACCIONES 2020</a:t>
            </a:r>
            <a:endParaRPr lang="es-MX" sz="60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65024" y="5012370"/>
            <a:ext cx="9612971" cy="1143324"/>
          </a:xfrm>
        </p:spPr>
        <p:txBody>
          <a:bodyPr/>
          <a:lstStyle/>
          <a:p>
            <a:r>
              <a:rPr lang="es-MX" dirty="0" smtClean="0"/>
              <a:t>Tercera Sesión del Subcomité Sectorial de Seguridad y Paz Social 2020. </a:t>
            </a:r>
            <a:endParaRPr lang="es-MX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482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310B1DD0-264A-47E3-A16A-C87AFA51E6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258" y="0"/>
            <a:ext cx="12192000" cy="6858000"/>
          </a:xfrm>
          <a:prstGeom prst="rect">
            <a:avLst/>
          </a:prstGeom>
          <a:gradFill flip="none" rotWithShape="1">
            <a:gsLst>
              <a:gs pos="20000">
                <a:schemeClr val="tx2">
                  <a:alpha val="70000"/>
                </a:schemeClr>
              </a:gs>
              <a:gs pos="10000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3" name="Forma libre 6">
            <a:extLst>
              <a:ext uri="{FF2B5EF4-FFF2-40B4-BE49-F238E27FC236}">
                <a16:creationId xmlns:a16="http://schemas.microsoft.com/office/drawing/2014/main" id="{69C1BB7B-F21E-41A2-B30C-D8507B9602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orma libre 6">
            <a:extLst>
              <a:ext uri="{FF2B5EF4-FFF2-40B4-BE49-F238E27FC236}">
                <a16:creationId xmlns:a16="http://schemas.microsoft.com/office/drawing/2014/main" id="{DF6D7DDE-F8A1-4105-9729-F9EB5F81A3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265" y="3054731"/>
            <a:ext cx="8361229" cy="2098226"/>
          </a:xfrm>
        </p:spPr>
        <p:txBody>
          <a:bodyPr rtlCol="0">
            <a:noAutofit/>
          </a:bodyPr>
          <a:lstStyle/>
          <a:p>
            <a:r>
              <a:rPr lang="es-MX" sz="6000" dirty="0" smtClean="0">
                <a:solidFill>
                  <a:schemeClr val="bg2"/>
                </a:solidFill>
              </a:rPr>
              <a:t>SECRETARIADO EJECUTIVO DEL SISTEMA ESTATAL DE SEGURIDAD PÚBLICA</a:t>
            </a:r>
            <a:endParaRPr lang="es-MX" sz="6000" dirty="0">
              <a:solidFill>
                <a:schemeClr val="bg2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A4C8B44-8EE4-4C74-8C73-5D050B27C3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192097"/>
            <a:ext cx="1121451" cy="826811"/>
          </a:xfrm>
          <a:prstGeom prst="rect">
            <a:avLst/>
          </a:prstGeom>
        </p:spPr>
      </p:pic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330A814B-8226-4E24-BC74-5EB3A4DF28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962" y="202405"/>
            <a:ext cx="3828675" cy="8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2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FA4C8B44-8EE4-4C74-8C73-5D050B27C3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192097"/>
            <a:ext cx="1050519" cy="826811"/>
          </a:xfrm>
          <a:prstGeom prst="rect">
            <a:avLst/>
          </a:prstGeom>
        </p:spPr>
      </p:pic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8342605"/>
              </p:ext>
            </p:extLst>
          </p:nvPr>
        </p:nvGraphicFramePr>
        <p:xfrm>
          <a:off x="1374345" y="1963638"/>
          <a:ext cx="10222281" cy="41168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5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3012">
                  <a:extLst>
                    <a:ext uri="{9D8B030D-6E8A-4147-A177-3AD203B41FA5}">
                      <a16:colId xmlns:a16="http://schemas.microsoft.com/office/drawing/2014/main" val="345631214"/>
                    </a:ext>
                  </a:extLst>
                </a:gridCol>
                <a:gridCol w="1440872">
                  <a:extLst>
                    <a:ext uri="{9D8B030D-6E8A-4147-A177-3AD203B41FA5}">
                      <a16:colId xmlns:a16="http://schemas.microsoft.com/office/drawing/2014/main" val="1465338581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Aprobado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Lograda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Comunidad Encuentro</a:t>
                      </a:r>
                      <a:b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Aliados Juveniles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$1,330,238.00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+mn-lt"/>
                        </a:rPr>
                        <a:t>Ejercido a la fecha: </a:t>
                      </a:r>
                      <a:r>
                        <a:rPr lang="es-MX" sz="1400" b="1" dirty="0" smtClean="0">
                          <a:latin typeface="+mn-lt"/>
                        </a:rPr>
                        <a:t>$0</a:t>
                      </a:r>
                      <a:endParaRPr lang="es-MX" sz="1400" b="1" dirty="0">
                        <a:latin typeface="+mn-lt"/>
                      </a:endParaRPr>
                    </a:p>
                    <a:p>
                      <a:pPr algn="ctr"/>
                      <a:r>
                        <a:rPr lang="es-MX" sz="1400" dirty="0">
                          <a:latin typeface="+mn-lt"/>
                        </a:rPr>
                        <a:t>Recurso comprometido por </a:t>
                      </a:r>
                      <a:r>
                        <a:rPr lang="es-MX" sz="1400" b="1" dirty="0">
                          <a:latin typeface="+mn-lt"/>
                        </a:rPr>
                        <a:t>$1,329,850.00</a:t>
                      </a:r>
                      <a:r>
                        <a:rPr lang="es-MX" sz="1400" dirty="0">
                          <a:latin typeface="+mn-lt"/>
                        </a:rPr>
                        <a:t>, en proceso de ejecución</a:t>
                      </a:r>
                      <a:r>
                        <a:rPr lang="es-MX" dirty="0"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1 </a:t>
                      </a:r>
                    </a:p>
                    <a:p>
                      <a:pPr algn="ctr"/>
                      <a:r>
                        <a:rPr lang="es-MX" sz="1400" b="1" dirty="0"/>
                        <a:t>Servicio </a:t>
                      </a:r>
                    </a:p>
                    <a:p>
                      <a:pPr algn="ctr"/>
                      <a:r>
                        <a:rPr lang="es-MX" sz="1400" dirty="0"/>
                        <a:t>De Creación y difusión de contenido exclusivamente a través de internet.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En proceso: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s-MX" sz="1400" dirty="0"/>
                        <a:t>Un Entorno  Virtual de Aprendizaje.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s-MX" sz="1400" dirty="0"/>
                        <a:t>1 Taller de capacitación.</a:t>
                      </a:r>
                    </a:p>
                    <a:p>
                      <a:pPr marL="342900" indent="-342900">
                        <a:buFont typeface="+mj-lt"/>
                        <a:buAutoNum type="alphaLcParenR"/>
                      </a:pPr>
                      <a:r>
                        <a:rPr lang="es-MX" sz="1400" dirty="0"/>
                        <a:t>4,000 consultas.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Prevención para Todos </a:t>
                      </a:r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(Adicciones)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$1,100,000.00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Ejercido a la fecha: </a:t>
                      </a:r>
                      <a:r>
                        <a:rPr lang="es-MX" sz="1400" b="1" dirty="0" smtClean="0"/>
                        <a:t>$0</a:t>
                      </a:r>
                      <a:endParaRPr lang="es-MX" sz="1400" b="1" dirty="0"/>
                    </a:p>
                    <a:p>
                      <a:pPr algn="ctr"/>
                      <a:r>
                        <a:rPr lang="es-MX" sz="1400" dirty="0"/>
                        <a:t>Recurso comprometido por </a:t>
                      </a:r>
                      <a:r>
                        <a:rPr lang="es-MX" sz="1400" b="1" dirty="0"/>
                        <a:t>$1,090,000.00</a:t>
                      </a:r>
                      <a:r>
                        <a:rPr lang="es-MX" sz="1400" dirty="0"/>
                        <a:t>, en proceso de ejecución.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</a:p>
                    <a:p>
                      <a:pPr algn="ctr"/>
                      <a:r>
                        <a:rPr lang="es-MX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Servicio </a:t>
                      </a:r>
                    </a:p>
                    <a:p>
                      <a:pPr algn="ctr"/>
                      <a:r>
                        <a:rPr lang="es-MX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 Creación y difusión de contenido exclusivamente a través de internet</a:t>
                      </a:r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/>
                        <a:t>En proceso :</a:t>
                      </a:r>
                    </a:p>
                    <a:p>
                      <a:pPr algn="ctr"/>
                      <a:r>
                        <a:rPr lang="es-MX" sz="1400" dirty="0"/>
                        <a:t>Video informativo: Efectos de las drogas.</a:t>
                      </a:r>
                    </a:p>
                    <a:p>
                      <a:pPr algn="ctr"/>
                      <a:r>
                        <a:rPr lang="es-MX" sz="1400" dirty="0"/>
                        <a:t>Intervención socio delictiva.</a:t>
                      </a:r>
                    </a:p>
                    <a:p>
                      <a:pPr algn="ctr"/>
                      <a:r>
                        <a:rPr lang="es-MX" sz="1400" dirty="0"/>
                        <a:t>Videos testimoniales.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0518700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110404" y="884841"/>
            <a:ext cx="643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rogramas con Recurso del Fondo de Aportaciones para la Seguridad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ública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330A814B-8226-4E24-BC74-5EB3A4DF28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953" y="41105"/>
            <a:ext cx="3828675" cy="8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64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FA4C8B44-8EE4-4C74-8C73-5D050B27C3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136679"/>
            <a:ext cx="1050519" cy="826811"/>
          </a:xfrm>
          <a:prstGeom prst="rect">
            <a:avLst/>
          </a:prstGeom>
        </p:spPr>
      </p:pic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4591617"/>
              </p:ext>
            </p:extLst>
          </p:nvPr>
        </p:nvGraphicFramePr>
        <p:xfrm>
          <a:off x="1512518" y="1838948"/>
          <a:ext cx="10222281" cy="48597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5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4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3012">
                  <a:extLst>
                    <a:ext uri="{9D8B030D-6E8A-4147-A177-3AD203B41FA5}">
                      <a16:colId xmlns:a16="http://schemas.microsoft.com/office/drawing/2014/main" val="345631214"/>
                    </a:ext>
                  </a:extLst>
                </a:gridCol>
                <a:gridCol w="1440872">
                  <a:extLst>
                    <a:ext uri="{9D8B030D-6E8A-4147-A177-3AD203B41FA5}">
                      <a16:colId xmlns:a16="http://schemas.microsoft.com/office/drawing/2014/main" val="1465338581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Aprobado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Lograda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latin typeface="+mn-lt"/>
                          <a:cs typeface="Arial" panose="020B0604020202020204" pitchFamily="34" charset="0"/>
                        </a:rPr>
                        <a:t>Prevención para la Trata de Personas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$1,000,000.00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Ejercido a la fecha: </a:t>
                      </a:r>
                      <a:r>
                        <a:rPr lang="es-MX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</a:t>
                      </a:r>
                      <a:endParaRPr lang="es-MX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Recurso comprometido por </a:t>
                      </a:r>
                      <a:r>
                        <a:rPr lang="es-MX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$795,000.00</a:t>
                      </a:r>
                      <a:r>
                        <a:rPr lang="es-MX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en proceso de ejecución.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s-MX" sz="1400" b="1" dirty="0">
                          <a:latin typeface="+mn-lt"/>
                          <a:cs typeface="Arial" panose="020B0604020202020204" pitchFamily="34" charset="0"/>
                        </a:rPr>
                        <a:t>Servicio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 Creación y difusión de contenido exclusivamente a través de internet.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 proceso 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indent="-342900" algn="just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Diagnóstico.</a:t>
                      </a:r>
                    </a:p>
                    <a:p>
                      <a:pPr marL="342900" indent="-342900" algn="just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Capacitación a 100 servidores.</a:t>
                      </a:r>
                    </a:p>
                    <a:p>
                      <a:pPr marL="342900" indent="-342900" algn="just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Difusión a través de un entorno virtual de aprendizaje.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894937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Jóvenes Unidos por la Paz </a:t>
                      </a:r>
                      <a:endParaRPr lang="es-MX" sz="16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$600,000.00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Ejercido a la fecha</a:t>
                      </a:r>
                      <a:r>
                        <a:rPr lang="es-MX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s-MX" sz="14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</a:t>
                      </a:r>
                      <a:endParaRPr lang="es-MX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 proceso de contratación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Servicio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Pendiente </a:t>
                      </a: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Paquete de contenidos.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Talleres preventivos.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Talleres formativos.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326133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110404" y="884841"/>
            <a:ext cx="643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rogramas con Recurso del Fondo de Aportaciones para la Seguridad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ública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330A814B-8226-4E24-BC74-5EB3A4DF28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953" y="41105"/>
            <a:ext cx="3828675" cy="8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8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FA4C8B44-8EE4-4C74-8C73-5D050B27C3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192097"/>
            <a:ext cx="1050519" cy="826811"/>
          </a:xfrm>
          <a:prstGeom prst="rect">
            <a:avLst/>
          </a:prstGeom>
        </p:spPr>
      </p:pic>
      <p:graphicFrame>
        <p:nvGraphicFramePr>
          <p:cNvPr id="7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783392"/>
              </p:ext>
            </p:extLst>
          </p:nvPr>
        </p:nvGraphicFramePr>
        <p:xfrm>
          <a:off x="1003789" y="1849096"/>
          <a:ext cx="10956573" cy="4646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31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09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3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4995">
                  <a:extLst>
                    <a:ext uri="{9D8B030D-6E8A-4147-A177-3AD203B41FA5}">
                      <a16:colId xmlns:a16="http://schemas.microsoft.com/office/drawing/2014/main" val="345631214"/>
                    </a:ext>
                  </a:extLst>
                </a:gridCol>
                <a:gridCol w="2373017">
                  <a:extLst>
                    <a:ext uri="{9D8B030D-6E8A-4147-A177-3AD203B41FA5}">
                      <a16:colId xmlns:a16="http://schemas.microsoft.com/office/drawing/2014/main" val="1465338581"/>
                    </a:ext>
                  </a:extLst>
                </a:gridCol>
              </a:tblGrid>
              <a:tr h="623043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Aprobado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Ejercido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Lograda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latin typeface="+mn-lt"/>
                          <a:cs typeface="Arial" panose="020B0604020202020204" pitchFamily="34" charset="0"/>
                        </a:rPr>
                        <a:t>Taller de creación cinematográfico para la comunidad</a:t>
                      </a:r>
                      <a:endParaRPr lang="es-MX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latin typeface="+mn-lt"/>
                          <a:cs typeface="Arial" panose="020B0604020202020204" pitchFamily="34" charset="0"/>
                        </a:rPr>
                        <a:t>$300,000.00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Ejercido a la fecha: </a:t>
                      </a:r>
                      <a:r>
                        <a:rPr lang="es-MX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</a:t>
                      </a:r>
                      <a:endParaRPr lang="es-MX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 proceso de contratación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+mn-lt"/>
                          <a:cs typeface="Arial" panose="020B0604020202020204" pitchFamily="34" charset="0"/>
                        </a:rPr>
                        <a:t>1 </a:t>
                      </a:r>
                    </a:p>
                    <a:p>
                      <a:pPr algn="ctr"/>
                      <a:r>
                        <a:rPr lang="es-MX" sz="1400" b="1" dirty="0">
                          <a:latin typeface="+mn-lt"/>
                          <a:cs typeface="Arial" panose="020B0604020202020204" pitchFamily="34" charset="0"/>
                        </a:rPr>
                        <a:t>servicio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Pendiente :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Paquete de contenidos.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Un Taller </a:t>
                      </a: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cinematográfico</a:t>
                      </a:r>
                      <a:endParaRPr lang="es-MX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2000 visitas.</a:t>
                      </a:r>
                      <a:endParaRPr lang="es-MX" sz="14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8949370"/>
                  </a:ext>
                </a:extLst>
              </a:tr>
              <a:tr h="1108795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latin typeface="+mn-lt"/>
                          <a:cs typeface="Arial" panose="020B0604020202020204" pitchFamily="34" charset="0"/>
                        </a:rPr>
                        <a:t>Certificación del Centro Estatal de Prevención Social del Delito y Participación Ciudadana, como Centro Evaluador y Certificador de  los servidores públicos</a:t>
                      </a:r>
                      <a:endParaRPr lang="es-MX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latin typeface="+mn-lt"/>
                          <a:cs typeface="Arial" panose="020B0604020202020204" pitchFamily="34" charset="0"/>
                        </a:rPr>
                        <a:t>$200,000.00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Ejercido a la fecha: </a:t>
                      </a:r>
                      <a:r>
                        <a:rPr lang="es-MX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$0</a:t>
                      </a:r>
                      <a:endParaRPr lang="es-MX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MX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En proceso de contratación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+mn-lt"/>
                          <a:cs typeface="Arial" panose="020B0604020202020204" pitchFamily="34" charset="0"/>
                        </a:rPr>
                        <a:t>9 </a:t>
                      </a:r>
                    </a:p>
                    <a:p>
                      <a:pPr algn="ctr"/>
                      <a:r>
                        <a:rPr lang="es-MX" sz="1400" b="1" dirty="0">
                          <a:latin typeface="+mn-lt"/>
                          <a:cs typeface="Arial" panose="020B0604020202020204" pitchFamily="34" charset="0"/>
                        </a:rPr>
                        <a:t>servidores públicos certificados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atin typeface="+mn-lt"/>
                          <a:cs typeface="Arial" panose="020B0604020202020204" pitchFamily="34" charset="0"/>
                        </a:rPr>
                        <a:t>Pendiente </a:t>
                      </a:r>
                      <a:r>
                        <a:rPr lang="es-ES" sz="1400" b="1" dirty="0">
                          <a:latin typeface="+mn-lt"/>
                          <a:cs typeface="Arial" panose="020B0604020202020204" pitchFamily="34" charset="0"/>
                        </a:rPr>
                        <a:t>:</a:t>
                      </a:r>
                      <a:endParaRPr lang="es-ES" sz="14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342900" indent="-342900" algn="just">
                        <a:buFont typeface="+mj-lt"/>
                        <a:buAutoNum type="alphaLcParenR"/>
                      </a:pPr>
                      <a:r>
                        <a:rPr lang="es-ES" sz="1400" dirty="0">
                          <a:latin typeface="+mn-lt"/>
                          <a:cs typeface="Arial" panose="020B0604020202020204" pitchFamily="34" charset="0"/>
                        </a:rPr>
                        <a:t>Capacitar y certificar a 9 servidores públicos en el estándar 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dobe Fangsong Std R" panose="02020400000000000000" pitchFamily="18" charset="-128"/>
                          <a:cs typeface="Arial" panose="020B0604020202020204" pitchFamily="34" charset="0"/>
                        </a:rPr>
                        <a:t>EC0076.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s-ES" sz="1400" dirty="0">
                          <a:latin typeface="+mn-lt"/>
                          <a:cs typeface="Arial" panose="020B0604020202020204" pitchFamily="34" charset="0"/>
                        </a:rPr>
                        <a:t>Capacitar y certificar a 9 servidores públicos en el estándar 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dobe Fangsong Std R" panose="02020400000000000000" pitchFamily="18" charset="-128"/>
                          <a:cs typeface="Arial" panose="020B0604020202020204" pitchFamily="34" charset="0"/>
                        </a:rPr>
                        <a:t>EC0217.</a:t>
                      </a:r>
                    </a:p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dobe Fangsong Std R" panose="02020400000000000000" pitchFamily="18" charset="-128"/>
                          <a:cs typeface="Arial" panose="020B0604020202020204" pitchFamily="34" charset="0"/>
                        </a:rPr>
                        <a:t>Acreditación del Centro Estatal de Prevención Social del Delito y Participación Ciudadana como Centro Evaluador y de Certificación.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326133"/>
                  </a:ext>
                </a:extLst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3110404" y="884841"/>
            <a:ext cx="6438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rogramas con Recurso del Fondo de Aportaciones para la Seguridad 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P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3020102020204"/>
                <a:ea typeface="+mn-ea"/>
                <a:cs typeface="+mn-cs"/>
              </a:rPr>
              <a:t>ública</a:t>
            </a:r>
            <a:endParaRPr kumimoji="0" lang="es-MX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9" name="Imagen 8" descr="Logotipo&#10;&#10;Descripción generada automáticamente">
            <a:extLst>
              <a:ext uri="{FF2B5EF4-FFF2-40B4-BE49-F238E27FC236}">
                <a16:creationId xmlns:a16="http://schemas.microsoft.com/office/drawing/2014/main" id="{330A814B-8226-4E24-BC74-5EB3A4DF28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953" y="41105"/>
            <a:ext cx="3828675" cy="816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8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17DEA7F4-3B00-4EDA-BDFE-1214B9AAB955}"/>
              </a:ext>
            </a:extLst>
          </p:cNvPr>
          <p:cNvGrpSpPr/>
          <p:nvPr/>
        </p:nvGrpSpPr>
        <p:grpSpPr>
          <a:xfrm>
            <a:off x="91440" y="135509"/>
            <a:ext cx="11978640" cy="883398"/>
            <a:chOff x="390023" y="331454"/>
            <a:chExt cx="11411954" cy="1060845"/>
          </a:xfrm>
        </p:grpSpPr>
        <p:pic>
          <p:nvPicPr>
            <p:cNvPr id="5" name="Imagen 4">
              <a:extLst>
                <a:ext uri="{FF2B5EF4-FFF2-40B4-BE49-F238E27FC236}">
                  <a16:creationId xmlns:a16="http://schemas.microsoft.com/office/drawing/2014/main" id="{883D8C2F-A4AC-4921-AF0F-A960AEAB6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8191" y="331454"/>
              <a:ext cx="3363786" cy="1060845"/>
            </a:xfrm>
            <a:prstGeom prst="rect">
              <a:avLst/>
            </a:prstGeom>
          </p:spPr>
        </p:pic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FA4C8B44-8EE4-4C74-8C73-5D050B27C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023" y="399408"/>
              <a:ext cx="1068397" cy="992891"/>
            </a:xfrm>
            <a:prstGeom prst="rect">
              <a:avLst/>
            </a:prstGeom>
          </p:spPr>
        </p:pic>
      </p:grpSp>
      <p:sp>
        <p:nvSpPr>
          <p:cNvPr id="10" name="Título 1">
            <a:extLst>
              <a:ext uri="{FF2B5EF4-FFF2-40B4-BE49-F238E27FC236}">
                <a16:creationId xmlns:a16="http://schemas.microsoft.com/office/drawing/2014/main" id="{A5C93519-6B29-1346-9FCB-0835B80531A4}"/>
              </a:ext>
            </a:extLst>
          </p:cNvPr>
          <p:cNvSpPr txBox="1">
            <a:spLocks/>
          </p:cNvSpPr>
          <p:nvPr/>
        </p:nvSpPr>
        <p:spPr>
          <a:xfrm>
            <a:off x="4710580" y="3251494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200" b="0" i="0" u="none" strike="noStrike" kern="1200" cap="all" spc="0" normalizeH="0" baseline="0" noProof="0" smtClean="0">
                <a:ln>
                  <a:noFill/>
                </a:ln>
                <a:solidFill>
                  <a:srgbClr val="DFE3E5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Gracias</a:t>
            </a:r>
            <a:endParaRPr kumimoji="0" lang="es-ES" sz="7200" b="0" i="0" u="none" strike="noStrike" kern="1200" cap="all" spc="0" normalizeH="0" baseline="0" noProof="0" dirty="0">
              <a:ln>
                <a:noFill/>
              </a:ln>
              <a:solidFill>
                <a:srgbClr val="DFE3E5"/>
              </a:solidFill>
              <a:effectLst/>
              <a:uLnTx/>
              <a:uFillTx/>
              <a:latin typeface="Franklin Gothic Book" panose="020B05030201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45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Recort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14205</TotalTime>
  <Words>450</Words>
  <Application>Microsoft Office PowerPoint</Application>
  <PresentationFormat>Panorámica</PresentationFormat>
  <Paragraphs>98</Paragraphs>
  <Slides>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6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Adobe Fangsong Std R</vt:lpstr>
      <vt:lpstr>Arial</vt:lpstr>
      <vt:lpstr>Calibri</vt:lpstr>
      <vt:lpstr>Franklin Gothic Book</vt:lpstr>
      <vt:lpstr>Diseño personalizado</vt:lpstr>
      <vt:lpstr>2_Tema de Office</vt:lpstr>
      <vt:lpstr>3_Tema de Office</vt:lpstr>
      <vt:lpstr>4_Tema de Office</vt:lpstr>
      <vt:lpstr>5_Tema de Office</vt:lpstr>
      <vt:lpstr>2_Recorte</vt:lpstr>
      <vt:lpstr>PRE-CIERRE DE PROGAMAS, PROYECTOS Y ACCIONES 2020</vt:lpstr>
      <vt:lpstr>SECRETARIADO EJECUTIVO DEL SISTEMA ESTATAL DE SEGURIDAD PÚBLICA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VICENTE BABROK</cp:lastModifiedBy>
  <cp:revision>869</cp:revision>
  <cp:lastPrinted>2020-01-28T00:38:44Z</cp:lastPrinted>
  <dcterms:created xsi:type="dcterms:W3CDTF">2017-03-13T15:37:11Z</dcterms:created>
  <dcterms:modified xsi:type="dcterms:W3CDTF">2020-11-23T19:12:36Z</dcterms:modified>
</cp:coreProperties>
</file>