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7" r:id="rId2"/>
    <p:sldMasterId id="2147483710" r:id="rId3"/>
    <p:sldMasterId id="2147483713" r:id="rId4"/>
    <p:sldMasterId id="2147483728" r:id="rId5"/>
    <p:sldMasterId id="2147483731" r:id="rId6"/>
  </p:sldMasterIdLst>
  <p:notesMasterIdLst>
    <p:notesMasterId r:id="rId24"/>
  </p:notesMasterIdLst>
  <p:sldIdLst>
    <p:sldId id="500" r:id="rId7"/>
    <p:sldId id="501" r:id="rId8"/>
    <p:sldId id="502" r:id="rId9"/>
    <p:sldId id="503" r:id="rId10"/>
    <p:sldId id="504" r:id="rId11"/>
    <p:sldId id="505" r:id="rId12"/>
    <p:sldId id="506" r:id="rId13"/>
    <p:sldId id="507" r:id="rId14"/>
    <p:sldId id="508" r:id="rId15"/>
    <p:sldId id="509" r:id="rId16"/>
    <p:sldId id="510" r:id="rId17"/>
    <p:sldId id="511" r:id="rId18"/>
    <p:sldId id="512" r:id="rId19"/>
    <p:sldId id="513" r:id="rId20"/>
    <p:sldId id="514" r:id="rId21"/>
    <p:sldId id="515" r:id="rId22"/>
    <p:sldId id="430" r:id="rId23"/>
  </p:sldIdLst>
  <p:sldSz cx="12192000" cy="6858000"/>
  <p:notesSz cx="6888163" cy="10020300"/>
  <p:defaultTextStyle>
    <a:defPPr>
      <a:defRPr lang="es-MX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sin título" id="{0AF4FDE0-7B07-4A39-BF9F-96A8F27E13D1}">
          <p14:sldIdLst>
            <p14:sldId id="500"/>
            <p14:sldId id="501"/>
            <p14:sldId id="502"/>
            <p14:sldId id="503"/>
            <p14:sldId id="504"/>
            <p14:sldId id="505"/>
            <p14:sldId id="506"/>
            <p14:sldId id="507"/>
            <p14:sldId id="508"/>
            <p14:sldId id="509"/>
            <p14:sldId id="510"/>
            <p14:sldId id="511"/>
            <p14:sldId id="512"/>
            <p14:sldId id="513"/>
            <p14:sldId id="514"/>
            <p14:sldId id="515"/>
            <p14:sldId id="43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3C0C"/>
    <a:srgbClr val="70330A"/>
    <a:srgbClr val="6CC6DB"/>
    <a:srgbClr val="006600"/>
    <a:srgbClr val="059DC4"/>
    <a:srgbClr val="632D09"/>
    <a:srgbClr val="00B0F0"/>
    <a:srgbClr val="FF3300"/>
    <a:srgbClr val="66FF33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18" autoAdjust="0"/>
    <p:restoredTop sz="94434" autoAdjust="0"/>
  </p:normalViewPr>
  <p:slideViewPr>
    <p:cSldViewPr snapToGrid="0">
      <p:cViewPr varScale="1">
        <p:scale>
          <a:sx n="69" d="100"/>
          <a:sy n="69" d="100"/>
        </p:scale>
        <p:origin x="612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SSPE_QR\ENSU\Tablas%20y%20grafico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2000" b="1"/>
              <a:t>CANCÚN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percepcion_1!$F$9</c:f>
              <c:strCache>
                <c:ptCount val="1"/>
                <c:pt idx="0">
                  <c:v>Seguro</c:v>
                </c:pt>
              </c:strCache>
            </c:strRef>
          </c:tx>
          <c:spPr>
            <a:solidFill>
              <a:srgbClr val="00CCFF"/>
            </a:solidFill>
            <a:ln>
              <a:noFill/>
            </a:ln>
            <a:effectLst/>
          </c:spPr>
          <c:invertIfNegative val="0"/>
          <c:dLbls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A02-4A98-86B4-E8D58505E0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percepcion_1!$O$7:$Y$8</c:f>
              <c:multiLvlStrCache>
                <c:ptCount val="11"/>
                <c:lvl>
                  <c:pt idx="0">
                    <c:v>marzo</c:v>
                  </c:pt>
                  <c:pt idx="1">
                    <c:v>junio</c:v>
                  </c:pt>
                  <c:pt idx="2">
                    <c:v>septiembre</c:v>
                  </c:pt>
                  <c:pt idx="3">
                    <c:v>diciembre</c:v>
                  </c:pt>
                  <c:pt idx="4">
                    <c:v>marzo</c:v>
                  </c:pt>
                  <c:pt idx="5">
                    <c:v>junio</c:v>
                  </c:pt>
                  <c:pt idx="6">
                    <c:v>septiembre</c:v>
                  </c:pt>
                  <c:pt idx="7">
                    <c:v>diciembre</c:v>
                  </c:pt>
                  <c:pt idx="8">
                    <c:v>marzo</c:v>
                  </c:pt>
                  <c:pt idx="9">
                    <c:v>junio</c:v>
                  </c:pt>
                  <c:pt idx="10">
                    <c:v>septiembre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</c:lvl>
              </c:multiLvlStrCache>
            </c:multiLvlStrRef>
          </c:cat>
          <c:val>
            <c:numRef>
              <c:f>percepcion_1!$O$9:$Y$9</c:f>
              <c:numCache>
                <c:formatCode>0.0</c:formatCode>
                <c:ptCount val="11"/>
                <c:pt idx="0">
                  <c:v>6.8462311134213296</c:v>
                </c:pt>
                <c:pt idx="1">
                  <c:v>5.7402616070145198</c:v>
                </c:pt>
                <c:pt idx="2">
                  <c:v>6.42819081562235</c:v>
                </c:pt>
                <c:pt idx="3">
                  <c:v>11.0301085608373</c:v>
                </c:pt>
                <c:pt idx="4">
                  <c:v>6.5996906448069197</c:v>
                </c:pt>
                <c:pt idx="5">
                  <c:v>11.200000000000003</c:v>
                </c:pt>
                <c:pt idx="6">
                  <c:v>13.786002709845301</c:v>
                </c:pt>
                <c:pt idx="7">
                  <c:v>9.8000000000000007</c:v>
                </c:pt>
                <c:pt idx="8">
                  <c:v>14.441644418939299</c:v>
                </c:pt>
                <c:pt idx="9">
                  <c:v>0</c:v>
                </c:pt>
                <c:pt idx="1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02-4A98-86B4-E8D58505E0AA}"/>
            </c:ext>
          </c:extLst>
        </c:ser>
        <c:ser>
          <c:idx val="1"/>
          <c:order val="1"/>
          <c:tx>
            <c:strRef>
              <c:f>percepcion_1!$F$10</c:f>
              <c:strCache>
                <c:ptCount val="1"/>
                <c:pt idx="0">
                  <c:v>Inseguro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A02-4A98-86B4-E8D58505E0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percepcion_1!$O$7:$Y$8</c:f>
              <c:multiLvlStrCache>
                <c:ptCount val="11"/>
                <c:lvl>
                  <c:pt idx="0">
                    <c:v>marzo</c:v>
                  </c:pt>
                  <c:pt idx="1">
                    <c:v>junio</c:v>
                  </c:pt>
                  <c:pt idx="2">
                    <c:v>septiembre</c:v>
                  </c:pt>
                  <c:pt idx="3">
                    <c:v>diciembre</c:v>
                  </c:pt>
                  <c:pt idx="4">
                    <c:v>marzo</c:v>
                  </c:pt>
                  <c:pt idx="5">
                    <c:v>junio</c:v>
                  </c:pt>
                  <c:pt idx="6">
                    <c:v>septiembre</c:v>
                  </c:pt>
                  <c:pt idx="7">
                    <c:v>diciembre</c:v>
                  </c:pt>
                  <c:pt idx="8">
                    <c:v>marzo</c:v>
                  </c:pt>
                  <c:pt idx="9">
                    <c:v>junio</c:v>
                  </c:pt>
                  <c:pt idx="10">
                    <c:v>septiembre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</c:lvl>
              </c:multiLvlStrCache>
            </c:multiLvlStrRef>
          </c:cat>
          <c:val>
            <c:numRef>
              <c:f>percepcion_1!$O$10:$Y$10</c:f>
              <c:numCache>
                <c:formatCode>0.0</c:formatCode>
                <c:ptCount val="11"/>
                <c:pt idx="0">
                  <c:v>93.153768886578703</c:v>
                </c:pt>
                <c:pt idx="1">
                  <c:v>94.142949547218606</c:v>
                </c:pt>
                <c:pt idx="2">
                  <c:v>92.848869205167802</c:v>
                </c:pt>
                <c:pt idx="3">
                  <c:v>88.969891439162694</c:v>
                </c:pt>
                <c:pt idx="4">
                  <c:v>93.280947828995494</c:v>
                </c:pt>
                <c:pt idx="5">
                  <c:v>88.8</c:v>
                </c:pt>
                <c:pt idx="6">
                  <c:v>86.213997290154694</c:v>
                </c:pt>
                <c:pt idx="7">
                  <c:v>89.6</c:v>
                </c:pt>
                <c:pt idx="8">
                  <c:v>85.558355581060695</c:v>
                </c:pt>
                <c:pt idx="9">
                  <c:v>0</c:v>
                </c:pt>
                <c:pt idx="10">
                  <c:v>81.5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A02-4A98-86B4-E8D58505E0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803759664"/>
        <c:axId val="1803763472"/>
      </c:barChart>
      <c:catAx>
        <c:axId val="18037596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803763472"/>
        <c:crosses val="autoZero"/>
        <c:auto val="1"/>
        <c:lblAlgn val="ctr"/>
        <c:lblOffset val="100"/>
        <c:noMultiLvlLbl val="0"/>
      </c:catAx>
      <c:valAx>
        <c:axId val="180376347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1803759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r">
              <a:defRPr sz="1200"/>
            </a:lvl1pPr>
          </a:lstStyle>
          <a:p>
            <a:fld id="{8DF7B0B3-64FE-4278-B799-572F109407C7}" type="datetimeFigureOut">
              <a:rPr lang="es-MX" smtClean="0"/>
              <a:pPr/>
              <a:t>23/11/2020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52475"/>
            <a:ext cx="6675437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4" tIns="46586" rIns="93174" bIns="46586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3174" tIns="46586" rIns="93174" bIns="46586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r">
              <a:defRPr sz="1200"/>
            </a:lvl1pPr>
          </a:lstStyle>
          <a:p>
            <a:fld id="{1DD12653-4F58-4903-B2BE-E37AC077D39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5714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3"/>
          <p:cNvPicPr>
            <a:picLocks noChangeAspect="1"/>
          </p:cNvPicPr>
          <p:nvPr userDrawn="1"/>
        </p:nvPicPr>
        <p:blipFill rotWithShape="1">
          <a:blip r:embed="rId2" cstate="print"/>
          <a:srcRect t="28518"/>
          <a:stretch/>
        </p:blipFill>
        <p:spPr bwMode="auto">
          <a:xfrm>
            <a:off x="-50800" y="1955800"/>
            <a:ext cx="12192000" cy="490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>
                <a:solidFill>
                  <a:schemeClr val="bg2">
                    <a:lumMod val="50000"/>
                  </a:schemeClr>
                </a:solidFill>
                <a:latin typeface="Futura T OT" panose="02000000000000000000" pitchFamily="50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>
                    <a:lumMod val="50000"/>
                  </a:schemeClr>
                </a:solidFill>
                <a:latin typeface="Futura T OT" panose="020000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MX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utura T OT" panose="02000000000000000000" pitchFamily="50" charset="0"/>
              </a:defRPr>
            </a:lvl1pPr>
          </a:lstStyle>
          <a:p>
            <a:pPr>
              <a:defRPr/>
            </a:pPr>
            <a:fld id="{E302A5A9-F84F-4469-AB5F-89C2009748F6}" type="datetimeFigureOut">
              <a:rPr lang="es-MX" smtClean="0"/>
              <a:pPr>
                <a:defRPr/>
              </a:pPr>
              <a:t>23/11/2020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utura T OT" panose="02000000000000000000" pitchFamily="50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utura T OT" panose="02000000000000000000" pitchFamily="50" charset="0"/>
              </a:defRPr>
            </a:lvl1pPr>
          </a:lstStyle>
          <a:p>
            <a:fld id="{7EDA0A6B-A5F1-46A6-AB9B-1379026213C2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67577"/>
            <a:ext cx="3059676" cy="101102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80" y="101143"/>
            <a:ext cx="1180420" cy="108751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3FAFF-4B39-4C4B-BB15-918AAB53D1E1}" type="datetimeFigureOut">
              <a:rPr lang="es-MX"/>
              <a:pPr>
                <a:defRPr/>
              </a:pPr>
              <a:t>23/11/2020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2D236-7E78-461E-9AA2-F89A4F0EEAD0}" type="slidenum">
              <a:rPr lang="es-MX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9FE30-1BD6-491D-8A24-94D5A9725348}" type="datetimeFigureOut">
              <a:rPr lang="es-MX"/>
              <a:pPr>
                <a:defRPr/>
              </a:pPr>
              <a:t>23/11/2020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95346-8D49-4969-B80C-3340126AA0D6}" type="slidenum">
              <a:rPr lang="es-MX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7121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2373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7338501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7924642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2052649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289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912659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38300" y="247053"/>
            <a:ext cx="6972300" cy="913303"/>
          </a:xfrm>
        </p:spPr>
        <p:txBody>
          <a:bodyPr/>
          <a:lstStyle>
            <a:lvl1pPr algn="ctr">
              <a:defRPr sz="2000" b="1">
                <a:solidFill>
                  <a:schemeClr val="bg2">
                    <a:lumMod val="50000"/>
                  </a:schemeClr>
                </a:solidFill>
                <a:latin typeface="Futura T OT" panose="02000000000000000000" pitchFamily="50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71500" y="1368131"/>
            <a:ext cx="11125200" cy="5261269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  <a:latin typeface="Futura T OT" panose="02000000000000000000" pitchFamily="50" charset="0"/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  <a:latin typeface="Futura T OT" panose="02000000000000000000" pitchFamily="50" charset="0"/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  <a:latin typeface="Futura T OT" panose="02000000000000000000" pitchFamily="50" charset="0"/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  <a:latin typeface="Futura T OT" panose="02000000000000000000" pitchFamily="50" charset="0"/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  <a:latin typeface="Futura T OT" panose="02000000000000000000" pitchFamily="50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utura T OT" panose="02000000000000000000" pitchFamily="50" charset="0"/>
              </a:defRPr>
            </a:lvl1pPr>
          </a:lstStyle>
          <a:p>
            <a:pPr>
              <a:defRPr/>
            </a:pPr>
            <a:fld id="{6832EDEA-6C26-40A8-B7E0-06BAC970B7EC}" type="datetimeFigureOut">
              <a:rPr lang="es-MX" smtClean="0"/>
              <a:pPr>
                <a:defRPr/>
              </a:pPr>
              <a:t>23/11/2020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utura T OT" panose="02000000000000000000" pitchFamily="50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utura T OT" panose="02000000000000000000" pitchFamily="50" charset="0"/>
              </a:defRPr>
            </a:lvl1pPr>
          </a:lstStyle>
          <a:p>
            <a:fld id="{BB43FA35-11F2-400C-BACF-50AFFC0D8CE7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67577"/>
            <a:ext cx="3059676" cy="1011023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80" y="101143"/>
            <a:ext cx="1180420" cy="1087512"/>
          </a:xfrm>
          <a:prstGeom prst="rect">
            <a:avLst/>
          </a:prstGeom>
        </p:spPr>
      </p:pic>
      <p:pic>
        <p:nvPicPr>
          <p:cNvPr id="11" name="Marcador de contenido 5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47" r="67472"/>
          <a:stretch/>
        </p:blipFill>
        <p:spPr>
          <a:xfrm>
            <a:off x="1" y="1290918"/>
            <a:ext cx="2965076" cy="553374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04B8A-E824-487F-909F-8D1B1364558B}" type="datetimeFigureOut">
              <a:rPr lang="es-MX"/>
              <a:pPr>
                <a:defRPr/>
              </a:pPr>
              <a:t>23/11/2020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91ECC5-FC71-4E85-94BC-DCBE7B61D337}" type="slidenum">
              <a:rPr lang="es-MX"/>
              <a:pPr/>
              <a:t>‹Nº›</a:t>
            </a:fld>
            <a:endParaRPr lang="es-MX"/>
          </a:p>
        </p:txBody>
      </p:sp>
      <p:pic>
        <p:nvPicPr>
          <p:cNvPr id="7" name="Marcador de contenido 3"/>
          <p:cNvPicPr>
            <a:picLocks noChangeAspect="1"/>
          </p:cNvPicPr>
          <p:nvPr userDrawn="1"/>
        </p:nvPicPr>
        <p:blipFill rotWithShape="1">
          <a:blip r:embed="rId2" cstate="print"/>
          <a:srcRect t="33959"/>
          <a:stretch/>
        </p:blipFill>
        <p:spPr bwMode="auto">
          <a:xfrm>
            <a:off x="19050" y="1368131"/>
            <a:ext cx="12172950" cy="551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E1671-1784-449E-A59A-215E7F49DC1D}" type="datetimeFigureOut">
              <a:rPr lang="es-MX"/>
              <a:pPr>
                <a:defRPr/>
              </a:pPr>
              <a:t>23/11/2020</a:t>
            </a:fld>
            <a:endParaRPr lang="es-MX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083116-71F4-45A0-B610-22AADB8C535C}" type="slidenum">
              <a:rPr lang="es-MX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24DB1-37AB-4915-BC7C-5589D43B0FDD}" type="datetimeFigureOut">
              <a:rPr lang="es-MX"/>
              <a:pPr>
                <a:defRPr/>
              </a:pPr>
              <a:t>23/11/2020</a:t>
            </a:fld>
            <a:endParaRPr lang="es-MX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5773D-683F-48BD-A77F-7C1431F95095}" type="slidenum">
              <a:rPr lang="es-MX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F1563-9D8A-4E14-A884-48165F97FBCF}" type="datetimeFigureOut">
              <a:rPr lang="es-MX"/>
              <a:pPr>
                <a:defRPr/>
              </a:pPr>
              <a:t>23/11/2020</a:t>
            </a:fld>
            <a:endParaRPr lang="es-MX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3F269E-6B60-4EB4-8352-F555D440921D}" type="slidenum">
              <a:rPr lang="es-MX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EBFC2-AB65-49A1-93D8-CCFABB0EE3A8}" type="datetimeFigureOut">
              <a:rPr lang="es-MX"/>
              <a:pPr>
                <a:defRPr/>
              </a:pPr>
              <a:t>23/11/2020</a:t>
            </a:fld>
            <a:endParaRPr lang="es-MX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849E4-B63C-4297-B70A-51A2CBAAFCA0}" type="slidenum">
              <a:rPr lang="es-MX"/>
              <a:pPr/>
              <a:t>‹Nº›</a:t>
            </a:fld>
            <a:endParaRPr lang="es-MX"/>
          </a:p>
        </p:txBody>
      </p:sp>
      <p:pic>
        <p:nvPicPr>
          <p:cNvPr id="5" name="Marcador de contenido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SEFIPLAN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031190" y="0"/>
            <a:ext cx="2997034" cy="128289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DF00D-5B42-4C14-9A4B-9DE2D524CF01}" type="datetimeFigureOut">
              <a:rPr lang="es-MX"/>
              <a:pPr>
                <a:defRPr/>
              </a:pPr>
              <a:t>23/11/2020</a:t>
            </a:fld>
            <a:endParaRPr lang="es-MX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D03B60-8829-46B3-A418-7CD0C1C0F7E8}" type="slidenum">
              <a:rPr lang="es-MX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MX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6A905-609E-4316-8385-585A530A46F6}" type="datetimeFigureOut">
              <a:rPr lang="es-MX"/>
              <a:pPr>
                <a:defRPr/>
              </a:pPr>
              <a:t>23/11/2020</a:t>
            </a:fld>
            <a:endParaRPr lang="es-MX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16011-0270-4BAC-82E7-13E87106D65E}" type="slidenum">
              <a:rPr lang="es-MX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MX" smtClean="0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smtClean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899F4F-2D32-4DB4-B430-DC837DEE69A9}" type="datetimeFigureOut">
              <a:rPr lang="es-MX"/>
              <a:pPr>
                <a:defRPr/>
              </a:pPr>
              <a:t>23/11/2020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58EC6A79-3551-43F7-A29B-7DDA1E714C29}" type="slidenum">
              <a:rPr lang="es-MX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142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2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12 Conector recto"/>
          <p:cNvCxnSpPr/>
          <p:nvPr/>
        </p:nvCxnSpPr>
        <p:spPr>
          <a:xfrm>
            <a:off x="0" y="620688"/>
            <a:ext cx="12192000" cy="0"/>
          </a:xfrm>
          <a:prstGeom prst="line">
            <a:avLst/>
          </a:prstGeom>
          <a:ln w="25400">
            <a:solidFill>
              <a:srgbClr val="3366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47328" y="6597932"/>
            <a:ext cx="332014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Fuente: </a:t>
            </a:r>
            <a:r>
              <a:rPr kumimoji="0" lang="es-MX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Secretariado Ejecutivo del Sistema Nacional de Seguridad Pública.</a:t>
            </a:r>
          </a:p>
        </p:txBody>
      </p:sp>
      <p:cxnSp>
        <p:nvCxnSpPr>
          <p:cNvPr id="7" name="12 Conector recto"/>
          <p:cNvCxnSpPr/>
          <p:nvPr userDrawn="1"/>
        </p:nvCxnSpPr>
        <p:spPr>
          <a:xfrm>
            <a:off x="-5680" y="6813376"/>
            <a:ext cx="12192000" cy="0"/>
          </a:xfrm>
          <a:prstGeom prst="line">
            <a:avLst/>
          </a:prstGeom>
          <a:ln w="25400">
            <a:solidFill>
              <a:srgbClr val="3366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8805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12 Conector recto"/>
          <p:cNvCxnSpPr/>
          <p:nvPr/>
        </p:nvCxnSpPr>
        <p:spPr>
          <a:xfrm>
            <a:off x="0" y="620688"/>
            <a:ext cx="12192000" cy="0"/>
          </a:xfrm>
          <a:prstGeom prst="line">
            <a:avLst/>
          </a:prstGeom>
          <a:ln w="25400">
            <a:solidFill>
              <a:srgbClr val="3366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47328" y="6597932"/>
            <a:ext cx="181492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Fuente: </a:t>
            </a:r>
            <a:r>
              <a:rPr kumimoji="0" lang="es-MX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Servicio de Emergencias 9-1-1.</a:t>
            </a:r>
          </a:p>
        </p:txBody>
      </p:sp>
      <p:cxnSp>
        <p:nvCxnSpPr>
          <p:cNvPr id="7" name="12 Conector recto"/>
          <p:cNvCxnSpPr/>
          <p:nvPr userDrawn="1"/>
        </p:nvCxnSpPr>
        <p:spPr>
          <a:xfrm>
            <a:off x="-5680" y="6813376"/>
            <a:ext cx="12192000" cy="0"/>
          </a:xfrm>
          <a:prstGeom prst="line">
            <a:avLst/>
          </a:prstGeom>
          <a:ln w="25400">
            <a:solidFill>
              <a:srgbClr val="3366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846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12 Conector recto"/>
          <p:cNvCxnSpPr/>
          <p:nvPr/>
        </p:nvCxnSpPr>
        <p:spPr>
          <a:xfrm>
            <a:off x="0" y="620688"/>
            <a:ext cx="12192000" cy="0"/>
          </a:xfrm>
          <a:prstGeom prst="line">
            <a:avLst/>
          </a:prstGeom>
          <a:ln w="25400">
            <a:solidFill>
              <a:srgbClr val="3366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47328" y="6597932"/>
            <a:ext cx="332014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Fuente: </a:t>
            </a:r>
            <a:r>
              <a:rPr kumimoji="0" lang="es-MX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Secretariado Ejecutivo del Sistema Nacional de Seguridad Pública.</a:t>
            </a:r>
          </a:p>
        </p:txBody>
      </p:sp>
      <p:cxnSp>
        <p:nvCxnSpPr>
          <p:cNvPr id="7" name="12 Conector recto"/>
          <p:cNvCxnSpPr/>
          <p:nvPr userDrawn="1"/>
        </p:nvCxnSpPr>
        <p:spPr>
          <a:xfrm>
            <a:off x="-5680" y="6813376"/>
            <a:ext cx="12192000" cy="0"/>
          </a:xfrm>
          <a:prstGeom prst="line">
            <a:avLst/>
          </a:prstGeom>
          <a:ln w="25400">
            <a:solidFill>
              <a:srgbClr val="3366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830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12 Conector recto"/>
          <p:cNvCxnSpPr/>
          <p:nvPr/>
        </p:nvCxnSpPr>
        <p:spPr>
          <a:xfrm>
            <a:off x="0" y="620688"/>
            <a:ext cx="12192000" cy="0"/>
          </a:xfrm>
          <a:prstGeom prst="line">
            <a:avLst/>
          </a:prstGeom>
          <a:ln w="25400">
            <a:solidFill>
              <a:srgbClr val="3366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47328" y="6597932"/>
            <a:ext cx="181492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Fuente: </a:t>
            </a:r>
            <a:r>
              <a:rPr kumimoji="0" lang="es-MX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Servicio de Emergencias 9-1-1.</a:t>
            </a:r>
          </a:p>
        </p:txBody>
      </p:sp>
      <p:cxnSp>
        <p:nvCxnSpPr>
          <p:cNvPr id="7" name="12 Conector recto"/>
          <p:cNvCxnSpPr/>
          <p:nvPr userDrawn="1"/>
        </p:nvCxnSpPr>
        <p:spPr>
          <a:xfrm>
            <a:off x="-5680" y="6813376"/>
            <a:ext cx="12192000" cy="0"/>
          </a:xfrm>
          <a:prstGeom prst="line">
            <a:avLst/>
          </a:prstGeom>
          <a:ln w="25400">
            <a:solidFill>
              <a:srgbClr val="3366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10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4000" y="2348880"/>
            <a:ext cx="9144000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s-MX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0000000-0008-0000-0600-000006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0"/>
            <a:ext cx="786147" cy="720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0000000-0008-0000-0600-0000050000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730" y="0"/>
            <a:ext cx="855270" cy="720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0D932AF-520F-4E75-A027-4CFBAC862B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1" y="1809000"/>
            <a:ext cx="2473013" cy="32400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C6435A3F-10A3-4070-990C-D151C797B85B}"/>
              </a:ext>
            </a:extLst>
          </p:cNvPr>
          <p:cNvSpPr txBox="1"/>
          <p:nvPr/>
        </p:nvSpPr>
        <p:spPr>
          <a:xfrm>
            <a:off x="1524000" y="6290156"/>
            <a:ext cx="5868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Arial Rounded MT Bold" panose="020F0704030504030204" pitchFamily="34" charset="0"/>
              </a:rPr>
              <a:t>Lic. Lucio Hernández Gutiérrez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Arial Rounded MT Bold" panose="020F0704030504030204" pitchFamily="34" charset="0"/>
              </a:rPr>
              <a:t>Encargado del Despacho de la Secretaria de Seguridad Publica</a:t>
            </a:r>
            <a:endParaRPr lang="es-MX" sz="1400" dirty="0">
              <a:solidFill>
                <a:prstClr val="black">
                  <a:lumMod val="85000"/>
                  <a:lumOff val="15000"/>
                </a:prstClr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15" name="12 Conector recto"/>
          <p:cNvCxnSpPr/>
          <p:nvPr/>
        </p:nvCxnSpPr>
        <p:spPr>
          <a:xfrm>
            <a:off x="1524000" y="764704"/>
            <a:ext cx="9144000" cy="0"/>
          </a:xfrm>
          <a:prstGeom prst="line">
            <a:avLst/>
          </a:prstGeom>
          <a:ln w="25400">
            <a:solidFill>
              <a:srgbClr val="3366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7" t="89815" b="735"/>
          <a:stretch/>
        </p:blipFill>
        <p:spPr>
          <a:xfrm>
            <a:off x="2925832" y="6785992"/>
            <a:ext cx="1401831" cy="72008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7" t="89815" b="735"/>
          <a:stretch/>
        </p:blipFill>
        <p:spPr>
          <a:xfrm>
            <a:off x="4327663" y="6785992"/>
            <a:ext cx="1401831" cy="72008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7" t="89815" b="735"/>
          <a:stretch/>
        </p:blipFill>
        <p:spPr>
          <a:xfrm>
            <a:off x="5729494" y="6791970"/>
            <a:ext cx="1401831" cy="72008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7" t="89815" b="735"/>
          <a:stretch/>
        </p:blipFill>
        <p:spPr>
          <a:xfrm>
            <a:off x="7131325" y="6785992"/>
            <a:ext cx="1401831" cy="72008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7" t="89815" b="735"/>
          <a:stretch/>
        </p:blipFill>
        <p:spPr>
          <a:xfrm>
            <a:off x="1524001" y="6785992"/>
            <a:ext cx="1401831" cy="72008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7" t="89815" b="735"/>
          <a:stretch/>
        </p:blipFill>
        <p:spPr>
          <a:xfrm>
            <a:off x="8538334" y="6785992"/>
            <a:ext cx="1401831" cy="7200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646" y="6095998"/>
            <a:ext cx="1673355" cy="762002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4151784" y="2536448"/>
            <a:ext cx="6408712" cy="178510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sz="4000" b="1" dirty="0">
                <a:solidFill>
                  <a:prstClr val="white"/>
                </a:solidFill>
                <a:latin typeface="Arial Rounded MT Bold" panose="020F0704030504030204" pitchFamily="34" charset="0"/>
              </a:rPr>
              <a:t>INDICADORES DE SEGURIDAD PÚBLICA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s-MX" sz="1400" dirty="0">
              <a:solidFill>
                <a:prstClr val="white"/>
              </a:solidFill>
              <a:latin typeface="Arial Rounded MT Bold" panose="020F070403050403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sz="1600" dirty="0">
                <a:solidFill>
                  <a:prstClr val="white"/>
                </a:solidFill>
                <a:latin typeface="Arial Rounded MT Bold" panose="020F0704030504030204" pitchFamily="34" charset="0"/>
              </a:rPr>
              <a:t>PERIODO: ENE – OCT 2020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1524000" y="118374"/>
            <a:ext cx="9144000" cy="646331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sz="12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 Rounded MT Bold" panose="020F0704030504030204" pitchFamily="34" charset="0"/>
              </a:rPr>
              <a:t>3ra SESIÓN ORDINARIA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sz="12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 Rounded MT Bold" panose="020F0704030504030204" pitchFamily="34" charset="0"/>
              </a:rPr>
              <a:t>DEL SUBCOMITÉ SECTORIAL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sz="12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 Rounded MT Bold" panose="020F0704030504030204" pitchFamily="34" charset="0"/>
              </a:rPr>
              <a:t>DE SEGURIDAD Y PAZ SOCIAL 2020</a:t>
            </a:r>
            <a:endParaRPr lang="es-MX" sz="1200" dirty="0">
              <a:solidFill>
                <a:prstClr val="black">
                  <a:lumMod val="85000"/>
                  <a:lumOff val="15000"/>
                </a:prst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951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ágono 3"/>
          <p:cNvSpPr/>
          <p:nvPr/>
        </p:nvSpPr>
        <p:spPr>
          <a:xfrm>
            <a:off x="1523999" y="756000"/>
            <a:ext cx="5400000" cy="540000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s-MX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5" name="2 CuadroTexto">
            <a:extLst>
              <a:ext uri="{FF2B5EF4-FFF2-40B4-BE49-F238E27FC236}">
                <a16:creationId xmlns:a16="http://schemas.microsoft.com/office/drawing/2014/main" id="{6101DB9B-FDE0-4054-9D77-16ED986C82E2}"/>
              </a:ext>
            </a:extLst>
          </p:cNvPr>
          <p:cNvSpPr txBox="1"/>
          <p:nvPr/>
        </p:nvSpPr>
        <p:spPr>
          <a:xfrm>
            <a:off x="1524000" y="666836"/>
            <a:ext cx="5400000" cy="646331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MX" sz="2400" b="1" dirty="0">
                <a:solidFill>
                  <a:srgbClr val="003366"/>
                </a:solidFill>
              </a:rPr>
              <a:t>ROBO DE VEHÍCULO SIN VIOLENCIA</a:t>
            </a:r>
          </a:p>
        </p:txBody>
      </p:sp>
      <p:sp>
        <p:nvSpPr>
          <p:cNvPr id="38" name="2 Título">
            <a:extLst>
              <a:ext uri="{FF2B5EF4-FFF2-40B4-BE49-F238E27FC236}">
                <a16:creationId xmlns:a16="http://schemas.microsoft.com/office/drawing/2014/main" id="{719754F0-28E4-4560-B61D-06B7C344F723}"/>
              </a:ext>
            </a:extLst>
          </p:cNvPr>
          <p:cNvSpPr txBox="1">
            <a:spLocks/>
          </p:cNvSpPr>
          <p:nvPr/>
        </p:nvSpPr>
        <p:spPr>
          <a:xfrm>
            <a:off x="3395702" y="54968"/>
            <a:ext cx="5400599" cy="56572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MX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INCIDENCIA DELICTIVA QUINTANA ROO</a:t>
            </a:r>
          </a:p>
          <a:p>
            <a:pPr fontAlgn="auto">
              <a:spcAft>
                <a:spcPts val="0"/>
              </a:spcAft>
            </a:pPr>
            <a:r>
              <a:rPr lang="es-MX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COMPARATIVA 2019 VS 2020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135560" y="2160001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sz="1600" dirty="0">
                <a:solidFill>
                  <a:prstClr val="black"/>
                </a:solidFill>
                <a:cs typeface="Calibri" panose="020F0502020204030204" pitchFamily="34" charset="0"/>
              </a:rPr>
              <a:t>El delito de robo de vehículo sin violencia disminuyo 24% en el periodo que comprenden enero-octubre del año 2020 en comparación al mismo periodo del año anterior.</a:t>
            </a:r>
          </a:p>
        </p:txBody>
      </p:sp>
      <p:graphicFrame>
        <p:nvGraphicFramePr>
          <p:cNvPr id="10" name="Tabla 3">
            <a:extLst>
              <a:ext uri="{FF2B5EF4-FFF2-40B4-BE49-F238E27FC236}">
                <a16:creationId xmlns:a16="http://schemas.microsoft.com/office/drawing/2014/main" id="{3B471CEA-A19A-49E1-BE76-202FFD6D5CF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944000" y="5040000"/>
          <a:ext cx="2304000" cy="121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000">
                  <a:extLst>
                    <a:ext uri="{9D8B030D-6E8A-4147-A177-3AD203B41FA5}">
                      <a16:colId xmlns:a16="http://schemas.microsoft.com/office/drawing/2014/main" val="2174367662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435560381"/>
                    </a:ext>
                  </a:extLst>
                </a:gridCol>
              </a:tblGrid>
              <a:tr h="396000">
                <a:tc gridSpan="2">
                  <a:txBody>
                    <a:bodyPr/>
                    <a:lstStyle/>
                    <a:p>
                      <a:pPr algn="ctr"/>
                      <a:r>
                        <a:rPr lang="es-ES" sz="1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QUINTANA ROO</a:t>
                      </a:r>
                    </a:p>
                    <a:p>
                      <a:pPr algn="ctr"/>
                      <a:r>
                        <a:rPr lang="es-ES" sz="1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Ultimas 2 posiciones a</a:t>
                      </a:r>
                      <a:r>
                        <a:rPr lang="es-ES" sz="11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nivel nacional</a:t>
                      </a:r>
                      <a:endParaRPr lang="es-MX" sz="11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51519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s-ES" sz="11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Sep</a:t>
                      </a:r>
                      <a:r>
                        <a:rPr lang="es-ES" sz="1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2020</a:t>
                      </a:r>
                      <a:endParaRPr lang="es-MX" sz="11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Oct 2020</a:t>
                      </a:r>
                      <a:endParaRPr lang="es-MX" sz="11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345096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2226821"/>
                  </a:ext>
                </a:extLst>
              </a:tr>
              <a:tr h="216000">
                <a:tc gridSpan="2">
                  <a:txBody>
                    <a:bodyPr/>
                    <a:lstStyle/>
                    <a:p>
                      <a:pPr algn="l"/>
                      <a:r>
                        <a:rPr lang="es-MX" sz="800" b="0" i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(Tasa por 100 mil hab.)</a:t>
                      </a:r>
                      <a:endParaRPr lang="es-MX" sz="800" b="0" i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3" name="Grupo 12"/>
          <p:cNvGrpSpPr/>
          <p:nvPr/>
        </p:nvGrpSpPr>
        <p:grpSpPr>
          <a:xfrm>
            <a:off x="9084000" y="720000"/>
            <a:ext cx="1405468" cy="1091278"/>
            <a:chOff x="6112931" y="1211235"/>
            <a:chExt cx="1405468" cy="1091278"/>
          </a:xfrm>
        </p:grpSpPr>
        <p:sp>
          <p:nvSpPr>
            <p:cNvPr id="17" name="Rectángulo: esquinas superiores redondeadas 34">
              <a:extLst>
                <a:ext uri="{FF2B5EF4-FFF2-40B4-BE49-F238E27FC236}">
                  <a16:creationId xmlns:a16="http://schemas.microsoft.com/office/drawing/2014/main" id="{4AE36C3B-F4AF-4A57-8F50-19B08C2477B1}"/>
                </a:ext>
              </a:extLst>
            </p:cNvPr>
            <p:cNvSpPr/>
            <p:nvPr/>
          </p:nvSpPr>
          <p:spPr>
            <a:xfrm rot="10800000">
              <a:off x="6112931" y="1715294"/>
              <a:ext cx="1405467" cy="587219"/>
            </a:xfrm>
            <a:prstGeom prst="round2SameRect">
              <a:avLst>
                <a:gd name="adj1" fmla="val 29643"/>
                <a:gd name="adj2" fmla="val 0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s-MX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251C8AAC-5029-4554-B356-29B122BC7BA5}"/>
                </a:ext>
              </a:extLst>
            </p:cNvPr>
            <p:cNvSpPr txBox="1"/>
            <p:nvPr/>
          </p:nvSpPr>
          <p:spPr>
            <a:xfrm>
              <a:off x="6112932" y="1711966"/>
              <a:ext cx="1405467" cy="5905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ES" sz="2400" b="1" dirty="0">
                  <a:solidFill>
                    <a:prstClr val="black"/>
                  </a:solidFill>
                  <a:latin typeface="Arial Nova Light" panose="020B0304020202020204" pitchFamily="34" charset="0"/>
                </a:rPr>
                <a:t>12</a:t>
              </a:r>
              <a:endParaRPr lang="es-MX" sz="2400" b="1" dirty="0">
                <a:solidFill>
                  <a:prstClr val="black"/>
                </a:solidFill>
                <a:latin typeface="Arial Nova Light" panose="020B0304020202020204" pitchFamily="34" charset="0"/>
              </a:endParaRP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1B1C6AAE-425E-48E0-B7B2-1CF043AA770E}"/>
                </a:ext>
              </a:extLst>
            </p:cNvPr>
            <p:cNvSpPr txBox="1"/>
            <p:nvPr/>
          </p:nvSpPr>
          <p:spPr>
            <a:xfrm>
              <a:off x="6112932" y="1211235"/>
              <a:ext cx="1405467" cy="50073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ES" sz="12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POSICIÓN ACTUAL A NIVEL NACIONAL</a:t>
              </a:r>
              <a:endParaRPr lang="es-MX" sz="1200" b="1" dirty="0">
                <a:solidFill>
                  <a:prstClr val="white"/>
                </a:solidFill>
                <a:cs typeface="Calibri" panose="020F0502020204030204" pitchFamily="34" charset="0"/>
              </a:endParaRPr>
            </a:p>
          </p:txBody>
        </p:sp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52870890-3736-4D81-9FE8-5B605841D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2" y="0"/>
            <a:ext cx="467125" cy="612000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B1ACE83-17CA-4378-8847-AB7F89EEFAF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676000" y="3600000"/>
          <a:ext cx="6840000" cy="872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DELITO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b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ENE-OCT 2019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b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ENE-OCT 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VARIACION</a:t>
                      </a:r>
                      <a:b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PORCENTUAL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ROBO DE VEHÍCULO SIN VIOLENCIA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1936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ágono 3"/>
          <p:cNvSpPr/>
          <p:nvPr/>
        </p:nvSpPr>
        <p:spPr>
          <a:xfrm>
            <a:off x="1523999" y="756000"/>
            <a:ext cx="5400000" cy="540000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s-MX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5" name="2 CuadroTexto">
            <a:extLst>
              <a:ext uri="{FF2B5EF4-FFF2-40B4-BE49-F238E27FC236}">
                <a16:creationId xmlns:a16="http://schemas.microsoft.com/office/drawing/2014/main" id="{6101DB9B-FDE0-4054-9D77-16ED986C82E2}"/>
              </a:ext>
            </a:extLst>
          </p:cNvPr>
          <p:cNvSpPr txBox="1"/>
          <p:nvPr/>
        </p:nvSpPr>
        <p:spPr>
          <a:xfrm>
            <a:off x="1524000" y="666837"/>
            <a:ext cx="5400000" cy="646331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MX" sz="2400" b="1" dirty="0">
                <a:solidFill>
                  <a:srgbClr val="003366"/>
                </a:solidFill>
              </a:rPr>
              <a:t>ROBO A NEGOCIO CON VIOLENCIA</a:t>
            </a:r>
          </a:p>
        </p:txBody>
      </p:sp>
      <p:sp>
        <p:nvSpPr>
          <p:cNvPr id="38" name="2 Título">
            <a:extLst>
              <a:ext uri="{FF2B5EF4-FFF2-40B4-BE49-F238E27FC236}">
                <a16:creationId xmlns:a16="http://schemas.microsoft.com/office/drawing/2014/main" id="{719754F0-28E4-4560-B61D-06B7C344F723}"/>
              </a:ext>
            </a:extLst>
          </p:cNvPr>
          <p:cNvSpPr txBox="1">
            <a:spLocks/>
          </p:cNvSpPr>
          <p:nvPr/>
        </p:nvSpPr>
        <p:spPr>
          <a:xfrm>
            <a:off x="3395702" y="54968"/>
            <a:ext cx="5400599" cy="56572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MX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INCIDENCIA DELICTIVA QUINTANA ROO</a:t>
            </a:r>
          </a:p>
          <a:p>
            <a:pPr fontAlgn="auto">
              <a:spcAft>
                <a:spcPts val="0"/>
              </a:spcAft>
            </a:pPr>
            <a:r>
              <a:rPr lang="es-MX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COMPARATIVA 2019 VS 2020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135560" y="2160001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sz="1600" dirty="0">
                <a:solidFill>
                  <a:prstClr val="black"/>
                </a:solidFill>
                <a:cs typeface="Calibri" panose="020F0502020204030204" pitchFamily="34" charset="0"/>
              </a:rPr>
              <a:t>El delito de robo a negocio con violencia disminuyo 37% en el periodo que comprenden enero-octubre del año 2020 en comparación al mismo periodo del año anterior.</a:t>
            </a:r>
          </a:p>
        </p:txBody>
      </p:sp>
      <p:graphicFrame>
        <p:nvGraphicFramePr>
          <p:cNvPr id="10" name="Tabla 3">
            <a:extLst>
              <a:ext uri="{FF2B5EF4-FFF2-40B4-BE49-F238E27FC236}">
                <a16:creationId xmlns:a16="http://schemas.microsoft.com/office/drawing/2014/main" id="{3B471CEA-A19A-49E1-BE76-202FFD6D5CF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944000" y="5040000"/>
          <a:ext cx="2304000" cy="121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000">
                  <a:extLst>
                    <a:ext uri="{9D8B030D-6E8A-4147-A177-3AD203B41FA5}">
                      <a16:colId xmlns:a16="http://schemas.microsoft.com/office/drawing/2014/main" val="2174367662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435560381"/>
                    </a:ext>
                  </a:extLst>
                </a:gridCol>
              </a:tblGrid>
              <a:tr h="396000">
                <a:tc gridSpan="2">
                  <a:txBody>
                    <a:bodyPr/>
                    <a:lstStyle/>
                    <a:p>
                      <a:pPr algn="ctr"/>
                      <a:r>
                        <a:rPr lang="es-ES" sz="1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QUINTANA ROO</a:t>
                      </a:r>
                    </a:p>
                    <a:p>
                      <a:pPr algn="ctr"/>
                      <a:r>
                        <a:rPr lang="es-ES" sz="1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Ultimas 2 posiciones a</a:t>
                      </a:r>
                      <a:r>
                        <a:rPr lang="es-ES" sz="11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nivel nacional</a:t>
                      </a:r>
                      <a:endParaRPr lang="es-MX" sz="11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51519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s-ES" sz="11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Sep</a:t>
                      </a:r>
                      <a:r>
                        <a:rPr lang="es-ES" sz="1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2020</a:t>
                      </a:r>
                      <a:endParaRPr lang="es-MX" sz="11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Oct 2020</a:t>
                      </a:r>
                      <a:endParaRPr lang="es-MX" sz="11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345096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2226821"/>
                  </a:ext>
                </a:extLst>
              </a:tr>
              <a:tr h="216000">
                <a:tc gridSpan="2">
                  <a:txBody>
                    <a:bodyPr/>
                    <a:lstStyle/>
                    <a:p>
                      <a:pPr algn="l"/>
                      <a:r>
                        <a:rPr lang="es-MX" sz="800" b="0" i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(Tasa por 100 mil hab.)</a:t>
                      </a:r>
                      <a:endParaRPr lang="es-MX" sz="800" b="0" i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3" name="Grupo 12"/>
          <p:cNvGrpSpPr/>
          <p:nvPr/>
        </p:nvGrpSpPr>
        <p:grpSpPr>
          <a:xfrm>
            <a:off x="9084000" y="720000"/>
            <a:ext cx="1405468" cy="1091278"/>
            <a:chOff x="6112931" y="1211235"/>
            <a:chExt cx="1405468" cy="1091278"/>
          </a:xfrm>
        </p:grpSpPr>
        <p:sp>
          <p:nvSpPr>
            <p:cNvPr id="17" name="Rectángulo: esquinas superiores redondeadas 34">
              <a:extLst>
                <a:ext uri="{FF2B5EF4-FFF2-40B4-BE49-F238E27FC236}">
                  <a16:creationId xmlns:a16="http://schemas.microsoft.com/office/drawing/2014/main" id="{4AE36C3B-F4AF-4A57-8F50-19B08C2477B1}"/>
                </a:ext>
              </a:extLst>
            </p:cNvPr>
            <p:cNvSpPr/>
            <p:nvPr/>
          </p:nvSpPr>
          <p:spPr>
            <a:xfrm rot="10800000">
              <a:off x="6112931" y="1715294"/>
              <a:ext cx="1405467" cy="587219"/>
            </a:xfrm>
            <a:prstGeom prst="round2SameRect">
              <a:avLst>
                <a:gd name="adj1" fmla="val 29643"/>
                <a:gd name="adj2" fmla="val 0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s-MX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251C8AAC-5029-4554-B356-29B122BC7BA5}"/>
                </a:ext>
              </a:extLst>
            </p:cNvPr>
            <p:cNvSpPr txBox="1"/>
            <p:nvPr/>
          </p:nvSpPr>
          <p:spPr>
            <a:xfrm>
              <a:off x="6112932" y="1711966"/>
              <a:ext cx="1405467" cy="5905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ES" sz="2400" b="1" dirty="0">
                  <a:solidFill>
                    <a:prstClr val="black"/>
                  </a:solidFill>
                  <a:latin typeface="Arial Nova Light" panose="020B0304020202020204" pitchFamily="34" charset="0"/>
                </a:rPr>
                <a:t>1</a:t>
              </a:r>
              <a:endParaRPr lang="es-MX" sz="2400" b="1" dirty="0">
                <a:solidFill>
                  <a:prstClr val="black"/>
                </a:solidFill>
                <a:latin typeface="Arial Nova Light" panose="020B0304020202020204" pitchFamily="34" charset="0"/>
              </a:endParaRP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1B1C6AAE-425E-48E0-B7B2-1CF043AA770E}"/>
                </a:ext>
              </a:extLst>
            </p:cNvPr>
            <p:cNvSpPr txBox="1"/>
            <p:nvPr/>
          </p:nvSpPr>
          <p:spPr>
            <a:xfrm>
              <a:off x="6112932" y="1211235"/>
              <a:ext cx="1405467" cy="50073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ES" sz="12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POSICIÓN ACTUAL A NIVEL NACIONAL</a:t>
              </a:r>
              <a:endParaRPr lang="es-MX" sz="1200" b="1" dirty="0">
                <a:solidFill>
                  <a:prstClr val="white"/>
                </a:solidFill>
                <a:cs typeface="Calibri" panose="020F0502020204030204" pitchFamily="34" charset="0"/>
              </a:endParaRPr>
            </a:p>
          </p:txBody>
        </p:sp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1C08CAE6-9A99-4FB0-8978-EFEB144AF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2" y="0"/>
            <a:ext cx="467125" cy="612000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1A3001D-CB75-4ED8-89C8-B8F5798425D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676000" y="3600000"/>
          <a:ext cx="6840000" cy="872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DELITO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b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ENE-OCT 2019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b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ENE-OCT 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VARIACION</a:t>
                      </a:r>
                      <a:b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PORCENTUAL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ROBO A NEGOCIO CON VIOLENCIA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3,141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3071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ágono 3"/>
          <p:cNvSpPr/>
          <p:nvPr/>
        </p:nvSpPr>
        <p:spPr>
          <a:xfrm>
            <a:off x="1523999" y="756000"/>
            <a:ext cx="5400000" cy="540000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s-MX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5" name="2 CuadroTexto">
            <a:extLst>
              <a:ext uri="{FF2B5EF4-FFF2-40B4-BE49-F238E27FC236}">
                <a16:creationId xmlns:a16="http://schemas.microsoft.com/office/drawing/2014/main" id="{6101DB9B-FDE0-4054-9D77-16ED986C82E2}"/>
              </a:ext>
            </a:extLst>
          </p:cNvPr>
          <p:cNvSpPr txBox="1"/>
          <p:nvPr/>
        </p:nvSpPr>
        <p:spPr>
          <a:xfrm>
            <a:off x="1524000" y="666837"/>
            <a:ext cx="5400000" cy="646331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MX" sz="2400" b="1" dirty="0">
                <a:solidFill>
                  <a:srgbClr val="003366"/>
                </a:solidFill>
              </a:rPr>
              <a:t>ROBO A NEGOCIO SIN VIOLENCIA</a:t>
            </a:r>
          </a:p>
        </p:txBody>
      </p:sp>
      <p:sp>
        <p:nvSpPr>
          <p:cNvPr id="38" name="2 Título">
            <a:extLst>
              <a:ext uri="{FF2B5EF4-FFF2-40B4-BE49-F238E27FC236}">
                <a16:creationId xmlns:a16="http://schemas.microsoft.com/office/drawing/2014/main" id="{719754F0-28E4-4560-B61D-06B7C344F723}"/>
              </a:ext>
            </a:extLst>
          </p:cNvPr>
          <p:cNvSpPr txBox="1">
            <a:spLocks/>
          </p:cNvSpPr>
          <p:nvPr/>
        </p:nvSpPr>
        <p:spPr>
          <a:xfrm>
            <a:off x="3395702" y="54968"/>
            <a:ext cx="5400599" cy="56572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MX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INCIDENCIA DELICTIVA QUINTANA ROO</a:t>
            </a:r>
          </a:p>
          <a:p>
            <a:pPr fontAlgn="auto">
              <a:spcAft>
                <a:spcPts val="0"/>
              </a:spcAft>
            </a:pPr>
            <a:r>
              <a:rPr lang="es-MX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COMPARATIVA 2019 VS 2020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135560" y="2160001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sz="1600" dirty="0">
                <a:solidFill>
                  <a:prstClr val="black"/>
                </a:solidFill>
                <a:cs typeface="Calibri" panose="020F0502020204030204" pitchFamily="34" charset="0"/>
              </a:rPr>
              <a:t>El delito de robo a negocio sin violencia disminuyo 49% en el periodo que comprenden enero-octubre del año 2020 en comparación al mismo periodo del año anterior.</a:t>
            </a:r>
          </a:p>
        </p:txBody>
      </p:sp>
      <p:graphicFrame>
        <p:nvGraphicFramePr>
          <p:cNvPr id="10" name="Tabla 3">
            <a:extLst>
              <a:ext uri="{FF2B5EF4-FFF2-40B4-BE49-F238E27FC236}">
                <a16:creationId xmlns:a16="http://schemas.microsoft.com/office/drawing/2014/main" id="{3B471CEA-A19A-49E1-BE76-202FFD6D5CF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944000" y="5040000"/>
          <a:ext cx="2304000" cy="121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000">
                  <a:extLst>
                    <a:ext uri="{9D8B030D-6E8A-4147-A177-3AD203B41FA5}">
                      <a16:colId xmlns:a16="http://schemas.microsoft.com/office/drawing/2014/main" val="2174367662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435560381"/>
                    </a:ext>
                  </a:extLst>
                </a:gridCol>
              </a:tblGrid>
              <a:tr h="396000">
                <a:tc gridSpan="2">
                  <a:txBody>
                    <a:bodyPr/>
                    <a:lstStyle/>
                    <a:p>
                      <a:pPr algn="ctr"/>
                      <a:r>
                        <a:rPr lang="es-ES" sz="1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QUINTANA ROO</a:t>
                      </a:r>
                    </a:p>
                    <a:p>
                      <a:pPr algn="ctr"/>
                      <a:r>
                        <a:rPr lang="es-ES" sz="1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Ultimas 2 posiciones a</a:t>
                      </a:r>
                      <a:r>
                        <a:rPr lang="es-ES" sz="11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nivel nacional</a:t>
                      </a:r>
                      <a:endParaRPr lang="es-MX" sz="11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51519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s-ES" sz="11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Sep</a:t>
                      </a:r>
                      <a:r>
                        <a:rPr lang="es-ES" sz="1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2020</a:t>
                      </a:r>
                      <a:endParaRPr lang="es-MX" sz="11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Oct 2020</a:t>
                      </a:r>
                      <a:endParaRPr lang="es-MX" sz="11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345096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2226821"/>
                  </a:ext>
                </a:extLst>
              </a:tr>
              <a:tr h="216000">
                <a:tc gridSpan="2">
                  <a:txBody>
                    <a:bodyPr/>
                    <a:lstStyle/>
                    <a:p>
                      <a:pPr algn="l"/>
                      <a:r>
                        <a:rPr lang="es-MX" sz="800" b="0" i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(Tasa por 100 mil hab.)</a:t>
                      </a:r>
                      <a:endParaRPr lang="es-MX" sz="800" b="0" i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3" name="Grupo 12"/>
          <p:cNvGrpSpPr/>
          <p:nvPr/>
        </p:nvGrpSpPr>
        <p:grpSpPr>
          <a:xfrm>
            <a:off x="9084000" y="720000"/>
            <a:ext cx="1405468" cy="1091278"/>
            <a:chOff x="6112931" y="1211235"/>
            <a:chExt cx="1405468" cy="1091278"/>
          </a:xfrm>
        </p:grpSpPr>
        <p:sp>
          <p:nvSpPr>
            <p:cNvPr id="17" name="Rectángulo: esquinas superiores redondeadas 34">
              <a:extLst>
                <a:ext uri="{FF2B5EF4-FFF2-40B4-BE49-F238E27FC236}">
                  <a16:creationId xmlns:a16="http://schemas.microsoft.com/office/drawing/2014/main" id="{4AE36C3B-F4AF-4A57-8F50-19B08C2477B1}"/>
                </a:ext>
              </a:extLst>
            </p:cNvPr>
            <p:cNvSpPr/>
            <p:nvPr/>
          </p:nvSpPr>
          <p:spPr>
            <a:xfrm rot="10800000">
              <a:off x="6112931" y="1715294"/>
              <a:ext cx="1405467" cy="587219"/>
            </a:xfrm>
            <a:prstGeom prst="round2SameRect">
              <a:avLst>
                <a:gd name="adj1" fmla="val 29643"/>
                <a:gd name="adj2" fmla="val 0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s-MX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251C8AAC-5029-4554-B356-29B122BC7BA5}"/>
                </a:ext>
              </a:extLst>
            </p:cNvPr>
            <p:cNvSpPr txBox="1"/>
            <p:nvPr/>
          </p:nvSpPr>
          <p:spPr>
            <a:xfrm>
              <a:off x="6112932" y="1711966"/>
              <a:ext cx="1405467" cy="5905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ES" sz="2400" b="1" dirty="0">
                  <a:solidFill>
                    <a:prstClr val="black"/>
                  </a:solidFill>
                  <a:latin typeface="Arial Nova Light" panose="020B0304020202020204" pitchFamily="34" charset="0"/>
                </a:rPr>
                <a:t>4</a:t>
              </a:r>
              <a:endParaRPr lang="es-MX" sz="2400" b="1" dirty="0">
                <a:solidFill>
                  <a:prstClr val="black"/>
                </a:solidFill>
                <a:latin typeface="Arial Nova Light" panose="020B0304020202020204" pitchFamily="34" charset="0"/>
              </a:endParaRP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1B1C6AAE-425E-48E0-B7B2-1CF043AA770E}"/>
                </a:ext>
              </a:extLst>
            </p:cNvPr>
            <p:cNvSpPr txBox="1"/>
            <p:nvPr/>
          </p:nvSpPr>
          <p:spPr>
            <a:xfrm>
              <a:off x="6112932" y="1211235"/>
              <a:ext cx="1405467" cy="50073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ES" sz="12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POSICIÓN ACTUAL A NIVEL NACIONAL</a:t>
              </a:r>
              <a:endParaRPr lang="es-MX" sz="1200" b="1" dirty="0">
                <a:solidFill>
                  <a:prstClr val="white"/>
                </a:solidFill>
                <a:cs typeface="Calibri" panose="020F0502020204030204" pitchFamily="34" charset="0"/>
              </a:endParaRPr>
            </a:p>
          </p:txBody>
        </p:sp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33994960-1CD1-4FBC-B0D3-51868DDA3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2" y="0"/>
            <a:ext cx="467125" cy="612000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1C6472F-216D-4310-BDE3-99480E4537E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676000" y="3600000"/>
          <a:ext cx="6840000" cy="872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DELITO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b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ENE-OCT 2019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b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ENE-OCT 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VARIACION</a:t>
                      </a:r>
                      <a:b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PORCENTUAL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ROBO A NEGOCIO SIN VIOLENCIA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6024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ágono 3"/>
          <p:cNvSpPr/>
          <p:nvPr/>
        </p:nvSpPr>
        <p:spPr>
          <a:xfrm>
            <a:off x="1523999" y="756000"/>
            <a:ext cx="5400000" cy="540000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s-MX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5" name="2 CuadroTexto">
            <a:extLst>
              <a:ext uri="{FF2B5EF4-FFF2-40B4-BE49-F238E27FC236}">
                <a16:creationId xmlns:a16="http://schemas.microsoft.com/office/drawing/2014/main" id="{6101DB9B-FDE0-4054-9D77-16ED986C82E2}"/>
              </a:ext>
            </a:extLst>
          </p:cNvPr>
          <p:cNvSpPr txBox="1"/>
          <p:nvPr/>
        </p:nvSpPr>
        <p:spPr>
          <a:xfrm>
            <a:off x="1524000" y="666838"/>
            <a:ext cx="5400000" cy="646331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MX" sz="2400" b="1" dirty="0">
                <a:solidFill>
                  <a:srgbClr val="003366"/>
                </a:solidFill>
              </a:rPr>
              <a:t>ROBO A TRANSEÚNTE</a:t>
            </a:r>
          </a:p>
        </p:txBody>
      </p:sp>
      <p:sp>
        <p:nvSpPr>
          <p:cNvPr id="38" name="2 Título">
            <a:extLst>
              <a:ext uri="{FF2B5EF4-FFF2-40B4-BE49-F238E27FC236}">
                <a16:creationId xmlns:a16="http://schemas.microsoft.com/office/drawing/2014/main" id="{719754F0-28E4-4560-B61D-06B7C344F723}"/>
              </a:ext>
            </a:extLst>
          </p:cNvPr>
          <p:cNvSpPr txBox="1">
            <a:spLocks/>
          </p:cNvSpPr>
          <p:nvPr/>
        </p:nvSpPr>
        <p:spPr>
          <a:xfrm>
            <a:off x="3395702" y="54968"/>
            <a:ext cx="5400599" cy="56572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MX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INCIDENCIA DELICTIVA QUINTANA ROO</a:t>
            </a:r>
          </a:p>
          <a:p>
            <a:pPr fontAlgn="auto">
              <a:spcAft>
                <a:spcPts val="0"/>
              </a:spcAft>
            </a:pPr>
            <a:r>
              <a:rPr lang="es-MX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COMPARATIVA 2019 VS 2020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135560" y="2160001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sz="1600" dirty="0">
                <a:solidFill>
                  <a:prstClr val="black"/>
                </a:solidFill>
                <a:cs typeface="Calibri" panose="020F0502020204030204" pitchFamily="34" charset="0"/>
              </a:rPr>
              <a:t>El delito de robo a transeúnte disminuyo 23% en el periodo que comprenden enero-octubre del año 2020 en comparación al mismo periodo del año anterior.</a:t>
            </a:r>
          </a:p>
        </p:txBody>
      </p:sp>
      <p:graphicFrame>
        <p:nvGraphicFramePr>
          <p:cNvPr id="10" name="Tabla 3">
            <a:extLst>
              <a:ext uri="{FF2B5EF4-FFF2-40B4-BE49-F238E27FC236}">
                <a16:creationId xmlns:a16="http://schemas.microsoft.com/office/drawing/2014/main" id="{3B471CEA-A19A-49E1-BE76-202FFD6D5CF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944000" y="5040000"/>
          <a:ext cx="2304000" cy="121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000">
                  <a:extLst>
                    <a:ext uri="{9D8B030D-6E8A-4147-A177-3AD203B41FA5}">
                      <a16:colId xmlns:a16="http://schemas.microsoft.com/office/drawing/2014/main" val="2174367662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435560381"/>
                    </a:ext>
                  </a:extLst>
                </a:gridCol>
              </a:tblGrid>
              <a:tr h="396000">
                <a:tc gridSpan="2">
                  <a:txBody>
                    <a:bodyPr/>
                    <a:lstStyle/>
                    <a:p>
                      <a:pPr algn="ctr"/>
                      <a:r>
                        <a:rPr lang="es-ES" sz="1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QUINTANA ROO</a:t>
                      </a:r>
                    </a:p>
                    <a:p>
                      <a:pPr algn="ctr"/>
                      <a:r>
                        <a:rPr lang="es-ES" sz="1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Ultimas 2 posiciones a</a:t>
                      </a:r>
                      <a:r>
                        <a:rPr lang="es-ES" sz="11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nivel nacional</a:t>
                      </a:r>
                      <a:endParaRPr lang="es-MX" sz="11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51519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s-ES" sz="11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Sep</a:t>
                      </a:r>
                      <a:r>
                        <a:rPr lang="es-ES" sz="1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2020</a:t>
                      </a:r>
                      <a:endParaRPr lang="es-MX" sz="11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Oct 2020</a:t>
                      </a:r>
                      <a:endParaRPr lang="es-MX" sz="11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345096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2226821"/>
                  </a:ext>
                </a:extLst>
              </a:tr>
              <a:tr h="216000">
                <a:tc gridSpan="2">
                  <a:txBody>
                    <a:bodyPr/>
                    <a:lstStyle/>
                    <a:p>
                      <a:pPr algn="l"/>
                      <a:r>
                        <a:rPr lang="es-MX" sz="800" b="0" i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(Tasa por 100 mil hab.)</a:t>
                      </a:r>
                      <a:endParaRPr lang="es-MX" sz="800" b="0" i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3" name="Grupo 12"/>
          <p:cNvGrpSpPr/>
          <p:nvPr/>
        </p:nvGrpSpPr>
        <p:grpSpPr>
          <a:xfrm>
            <a:off x="9084000" y="720000"/>
            <a:ext cx="1405468" cy="1091278"/>
            <a:chOff x="6112931" y="1211235"/>
            <a:chExt cx="1405468" cy="1091278"/>
          </a:xfrm>
        </p:grpSpPr>
        <p:sp>
          <p:nvSpPr>
            <p:cNvPr id="17" name="Rectángulo: esquinas superiores redondeadas 34">
              <a:extLst>
                <a:ext uri="{FF2B5EF4-FFF2-40B4-BE49-F238E27FC236}">
                  <a16:creationId xmlns:a16="http://schemas.microsoft.com/office/drawing/2014/main" id="{4AE36C3B-F4AF-4A57-8F50-19B08C2477B1}"/>
                </a:ext>
              </a:extLst>
            </p:cNvPr>
            <p:cNvSpPr/>
            <p:nvPr/>
          </p:nvSpPr>
          <p:spPr>
            <a:xfrm rot="10800000">
              <a:off x="6112931" y="1715294"/>
              <a:ext cx="1405467" cy="587219"/>
            </a:xfrm>
            <a:prstGeom prst="round2SameRect">
              <a:avLst>
                <a:gd name="adj1" fmla="val 29643"/>
                <a:gd name="adj2" fmla="val 0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s-MX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251C8AAC-5029-4554-B356-29B122BC7BA5}"/>
                </a:ext>
              </a:extLst>
            </p:cNvPr>
            <p:cNvSpPr txBox="1"/>
            <p:nvPr/>
          </p:nvSpPr>
          <p:spPr>
            <a:xfrm>
              <a:off x="6112932" y="1711966"/>
              <a:ext cx="1405467" cy="5905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ES" sz="2400" b="1" dirty="0">
                  <a:solidFill>
                    <a:prstClr val="black"/>
                  </a:solidFill>
                  <a:latin typeface="Arial Nova Light" panose="020B0304020202020204" pitchFamily="34" charset="0"/>
                </a:rPr>
                <a:t>5</a:t>
              </a:r>
              <a:endParaRPr lang="es-MX" sz="2400" b="1" dirty="0">
                <a:solidFill>
                  <a:prstClr val="black"/>
                </a:solidFill>
                <a:latin typeface="Arial Nova Light" panose="020B0304020202020204" pitchFamily="34" charset="0"/>
              </a:endParaRP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1B1C6AAE-425E-48E0-B7B2-1CF043AA770E}"/>
                </a:ext>
              </a:extLst>
            </p:cNvPr>
            <p:cNvSpPr txBox="1"/>
            <p:nvPr/>
          </p:nvSpPr>
          <p:spPr>
            <a:xfrm>
              <a:off x="6112932" y="1211235"/>
              <a:ext cx="1405467" cy="50073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ES" sz="12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POSICIÓN ACTUAL A NIVEL NACIONAL</a:t>
              </a:r>
              <a:endParaRPr lang="es-MX" sz="1200" b="1" dirty="0">
                <a:solidFill>
                  <a:prstClr val="white"/>
                </a:solidFill>
                <a:cs typeface="Calibri" panose="020F0502020204030204" pitchFamily="34" charset="0"/>
              </a:endParaRPr>
            </a:p>
          </p:txBody>
        </p:sp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3824CEF4-488C-445B-96AC-26AC2E5D2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2" y="0"/>
            <a:ext cx="467125" cy="612000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D117718-56FB-4FA2-8474-75FF69EEB8F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676000" y="3600001"/>
          <a:ext cx="6840000" cy="807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DELITO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b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ENE-OCT 2019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b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ENE-OCT 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VARIACION</a:t>
                      </a:r>
                      <a:b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PORCENTUAL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ROBO A TRANSEÚNTE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1,880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378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ágono 3"/>
          <p:cNvSpPr/>
          <p:nvPr/>
        </p:nvSpPr>
        <p:spPr>
          <a:xfrm>
            <a:off x="1523999" y="756000"/>
            <a:ext cx="5400000" cy="540000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s-MX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5" name="2 CuadroTexto">
            <a:extLst>
              <a:ext uri="{FF2B5EF4-FFF2-40B4-BE49-F238E27FC236}">
                <a16:creationId xmlns:a16="http://schemas.microsoft.com/office/drawing/2014/main" id="{6101DB9B-FDE0-4054-9D77-16ED986C82E2}"/>
              </a:ext>
            </a:extLst>
          </p:cNvPr>
          <p:cNvSpPr txBox="1"/>
          <p:nvPr/>
        </p:nvSpPr>
        <p:spPr>
          <a:xfrm>
            <a:off x="1524000" y="666838"/>
            <a:ext cx="5400000" cy="646331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MX" sz="2400" b="1" dirty="0">
                <a:solidFill>
                  <a:srgbClr val="003366"/>
                </a:solidFill>
              </a:rPr>
              <a:t>ROBO A TRANSPORTE PUB. PASAJEROS</a:t>
            </a:r>
          </a:p>
        </p:txBody>
      </p:sp>
      <p:sp>
        <p:nvSpPr>
          <p:cNvPr id="38" name="2 Título">
            <a:extLst>
              <a:ext uri="{FF2B5EF4-FFF2-40B4-BE49-F238E27FC236}">
                <a16:creationId xmlns:a16="http://schemas.microsoft.com/office/drawing/2014/main" id="{719754F0-28E4-4560-B61D-06B7C344F723}"/>
              </a:ext>
            </a:extLst>
          </p:cNvPr>
          <p:cNvSpPr txBox="1">
            <a:spLocks/>
          </p:cNvSpPr>
          <p:nvPr/>
        </p:nvSpPr>
        <p:spPr>
          <a:xfrm>
            <a:off x="3395702" y="54968"/>
            <a:ext cx="5400599" cy="56572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MX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INCIDENCIA DELICTIVA QUINTANA ROO</a:t>
            </a:r>
          </a:p>
          <a:p>
            <a:pPr fontAlgn="auto">
              <a:spcAft>
                <a:spcPts val="0"/>
              </a:spcAft>
            </a:pPr>
            <a:r>
              <a:rPr lang="es-MX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COMPARATIVA 2019 VS 2020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135560" y="2160001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sz="1600" dirty="0">
                <a:solidFill>
                  <a:prstClr val="black"/>
                </a:solidFill>
                <a:cs typeface="Calibri" panose="020F0502020204030204" pitchFamily="34" charset="0"/>
              </a:rPr>
              <a:t>El delito de robo a transporte publico de pasajeros disminuyo 61% en el periodo que comprenden enero-octubre del año 2020 en comparación al mismo periodo del año anterior.</a:t>
            </a:r>
          </a:p>
        </p:txBody>
      </p:sp>
      <p:graphicFrame>
        <p:nvGraphicFramePr>
          <p:cNvPr id="10" name="Tabla 3">
            <a:extLst>
              <a:ext uri="{FF2B5EF4-FFF2-40B4-BE49-F238E27FC236}">
                <a16:creationId xmlns:a16="http://schemas.microsoft.com/office/drawing/2014/main" id="{3B471CEA-A19A-49E1-BE76-202FFD6D5CF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944000" y="5040000"/>
          <a:ext cx="2304000" cy="121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000">
                  <a:extLst>
                    <a:ext uri="{9D8B030D-6E8A-4147-A177-3AD203B41FA5}">
                      <a16:colId xmlns:a16="http://schemas.microsoft.com/office/drawing/2014/main" val="2174367662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435560381"/>
                    </a:ext>
                  </a:extLst>
                </a:gridCol>
              </a:tblGrid>
              <a:tr h="396000">
                <a:tc gridSpan="2">
                  <a:txBody>
                    <a:bodyPr/>
                    <a:lstStyle/>
                    <a:p>
                      <a:pPr algn="ctr"/>
                      <a:r>
                        <a:rPr lang="es-ES" sz="1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QUINTANA ROO</a:t>
                      </a:r>
                    </a:p>
                    <a:p>
                      <a:pPr algn="ctr"/>
                      <a:r>
                        <a:rPr lang="es-ES" sz="1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Ultimas 2 posiciones a</a:t>
                      </a:r>
                      <a:r>
                        <a:rPr lang="es-ES" sz="11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nivel nacional</a:t>
                      </a:r>
                      <a:endParaRPr lang="es-MX" sz="11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51519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s-ES" sz="11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Sep</a:t>
                      </a:r>
                      <a:r>
                        <a:rPr lang="es-ES" sz="1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2020</a:t>
                      </a:r>
                      <a:endParaRPr lang="es-MX" sz="11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Oct 2020</a:t>
                      </a:r>
                      <a:endParaRPr lang="es-MX" sz="11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345096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2226821"/>
                  </a:ext>
                </a:extLst>
              </a:tr>
              <a:tr h="216000">
                <a:tc gridSpan="2">
                  <a:txBody>
                    <a:bodyPr/>
                    <a:lstStyle/>
                    <a:p>
                      <a:pPr algn="l"/>
                      <a:r>
                        <a:rPr lang="es-MX" sz="800" b="0" i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(Tasa por 100 mil hab.)</a:t>
                      </a:r>
                      <a:endParaRPr lang="es-MX" sz="800" b="0" i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3" name="Grupo 12"/>
          <p:cNvGrpSpPr/>
          <p:nvPr/>
        </p:nvGrpSpPr>
        <p:grpSpPr>
          <a:xfrm>
            <a:off x="9084000" y="720000"/>
            <a:ext cx="1405468" cy="1091278"/>
            <a:chOff x="6112931" y="1211235"/>
            <a:chExt cx="1405468" cy="1091278"/>
          </a:xfrm>
        </p:grpSpPr>
        <p:sp>
          <p:nvSpPr>
            <p:cNvPr id="17" name="Rectángulo: esquinas superiores redondeadas 34">
              <a:extLst>
                <a:ext uri="{FF2B5EF4-FFF2-40B4-BE49-F238E27FC236}">
                  <a16:creationId xmlns:a16="http://schemas.microsoft.com/office/drawing/2014/main" id="{4AE36C3B-F4AF-4A57-8F50-19B08C2477B1}"/>
                </a:ext>
              </a:extLst>
            </p:cNvPr>
            <p:cNvSpPr/>
            <p:nvPr/>
          </p:nvSpPr>
          <p:spPr>
            <a:xfrm rot="10800000">
              <a:off x="6112931" y="1715294"/>
              <a:ext cx="1405467" cy="587219"/>
            </a:xfrm>
            <a:prstGeom prst="round2SameRect">
              <a:avLst>
                <a:gd name="adj1" fmla="val 29643"/>
                <a:gd name="adj2" fmla="val 0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s-MX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251C8AAC-5029-4554-B356-29B122BC7BA5}"/>
                </a:ext>
              </a:extLst>
            </p:cNvPr>
            <p:cNvSpPr txBox="1"/>
            <p:nvPr/>
          </p:nvSpPr>
          <p:spPr>
            <a:xfrm>
              <a:off x="6112932" y="1711966"/>
              <a:ext cx="1405467" cy="5905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ES" sz="2400" b="1" dirty="0">
                  <a:solidFill>
                    <a:prstClr val="black"/>
                  </a:solidFill>
                  <a:latin typeface="Arial Nova Light" panose="020B0304020202020204" pitchFamily="34" charset="0"/>
                </a:rPr>
                <a:t>5</a:t>
              </a:r>
              <a:endParaRPr lang="es-MX" sz="2400" b="1" dirty="0">
                <a:solidFill>
                  <a:prstClr val="black"/>
                </a:solidFill>
                <a:latin typeface="Arial Nova Light" panose="020B0304020202020204" pitchFamily="34" charset="0"/>
              </a:endParaRP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1B1C6AAE-425E-48E0-B7B2-1CF043AA770E}"/>
                </a:ext>
              </a:extLst>
            </p:cNvPr>
            <p:cNvSpPr txBox="1"/>
            <p:nvPr/>
          </p:nvSpPr>
          <p:spPr>
            <a:xfrm>
              <a:off x="6112932" y="1211235"/>
              <a:ext cx="1405467" cy="50073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ES" sz="12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POSICIÓN ACTUAL A NIVEL NACIONAL</a:t>
              </a:r>
              <a:endParaRPr lang="es-MX" sz="1200" b="1" dirty="0">
                <a:solidFill>
                  <a:prstClr val="white"/>
                </a:solidFill>
                <a:cs typeface="Calibri" panose="020F0502020204030204" pitchFamily="34" charset="0"/>
              </a:endParaRPr>
            </a:p>
          </p:txBody>
        </p:sp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072B5C8F-BE54-4F5F-BA67-8151F1C20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2" y="0"/>
            <a:ext cx="467125" cy="612000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D0B8F8E-0492-4328-959D-A48108AB207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676000" y="3600000"/>
          <a:ext cx="6840000" cy="872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DELITO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b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ENE-OCT 2019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b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ENE-OCT 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VARIACION</a:t>
                      </a:r>
                      <a:b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PORCENTUAL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ROBO A TRANSPORTE PUB. DE PASAJEROS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077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ágono 3"/>
          <p:cNvSpPr/>
          <p:nvPr/>
        </p:nvSpPr>
        <p:spPr>
          <a:xfrm>
            <a:off x="1523999" y="756000"/>
            <a:ext cx="5400000" cy="540000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s-MX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5" name="2 CuadroTexto">
            <a:extLst>
              <a:ext uri="{FF2B5EF4-FFF2-40B4-BE49-F238E27FC236}">
                <a16:creationId xmlns:a16="http://schemas.microsoft.com/office/drawing/2014/main" id="{6101DB9B-FDE0-4054-9D77-16ED986C82E2}"/>
              </a:ext>
            </a:extLst>
          </p:cNvPr>
          <p:cNvSpPr txBox="1"/>
          <p:nvPr/>
        </p:nvSpPr>
        <p:spPr>
          <a:xfrm>
            <a:off x="1524000" y="666838"/>
            <a:ext cx="5400000" cy="646331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MX" sz="2400" b="1" dirty="0">
                <a:solidFill>
                  <a:srgbClr val="003366"/>
                </a:solidFill>
              </a:rPr>
              <a:t>ROBO A TRANSPORTISTA</a:t>
            </a:r>
          </a:p>
        </p:txBody>
      </p:sp>
      <p:sp>
        <p:nvSpPr>
          <p:cNvPr id="38" name="2 Título">
            <a:extLst>
              <a:ext uri="{FF2B5EF4-FFF2-40B4-BE49-F238E27FC236}">
                <a16:creationId xmlns:a16="http://schemas.microsoft.com/office/drawing/2014/main" id="{719754F0-28E4-4560-B61D-06B7C344F723}"/>
              </a:ext>
            </a:extLst>
          </p:cNvPr>
          <p:cNvSpPr txBox="1">
            <a:spLocks/>
          </p:cNvSpPr>
          <p:nvPr/>
        </p:nvSpPr>
        <p:spPr>
          <a:xfrm>
            <a:off x="3395702" y="54968"/>
            <a:ext cx="5400599" cy="56572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MX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INCIDENCIA DELICTIVA QUINTANA ROO</a:t>
            </a:r>
          </a:p>
          <a:p>
            <a:pPr fontAlgn="auto">
              <a:spcAft>
                <a:spcPts val="0"/>
              </a:spcAft>
            </a:pPr>
            <a:r>
              <a:rPr lang="es-MX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COMPARATIVA 2019 VS 2020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135560" y="2160001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sz="1600" dirty="0">
                <a:solidFill>
                  <a:prstClr val="black"/>
                </a:solidFill>
                <a:cs typeface="Calibri" panose="020F0502020204030204" pitchFamily="34" charset="0"/>
              </a:rPr>
              <a:t>El delito de robo a transportista aumento 3% en el periodo que comprenden enero-octubre del año 2020 en comparación al mismo periodo del año anterior.</a:t>
            </a:r>
          </a:p>
        </p:txBody>
      </p:sp>
      <p:graphicFrame>
        <p:nvGraphicFramePr>
          <p:cNvPr id="10" name="Tabla 3">
            <a:extLst>
              <a:ext uri="{FF2B5EF4-FFF2-40B4-BE49-F238E27FC236}">
                <a16:creationId xmlns:a16="http://schemas.microsoft.com/office/drawing/2014/main" id="{3B471CEA-A19A-49E1-BE76-202FFD6D5CF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944000" y="5040000"/>
          <a:ext cx="2304000" cy="121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000">
                  <a:extLst>
                    <a:ext uri="{9D8B030D-6E8A-4147-A177-3AD203B41FA5}">
                      <a16:colId xmlns:a16="http://schemas.microsoft.com/office/drawing/2014/main" val="2174367662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435560381"/>
                    </a:ext>
                  </a:extLst>
                </a:gridCol>
              </a:tblGrid>
              <a:tr h="396000">
                <a:tc gridSpan="2">
                  <a:txBody>
                    <a:bodyPr/>
                    <a:lstStyle/>
                    <a:p>
                      <a:pPr algn="ctr"/>
                      <a:r>
                        <a:rPr lang="es-ES" sz="1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QUINTANA ROO</a:t>
                      </a:r>
                    </a:p>
                    <a:p>
                      <a:pPr algn="ctr"/>
                      <a:r>
                        <a:rPr lang="es-ES" sz="1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Ultimas 2 posiciones a</a:t>
                      </a:r>
                      <a:r>
                        <a:rPr lang="es-ES" sz="11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nivel nacional</a:t>
                      </a:r>
                      <a:endParaRPr lang="es-MX" sz="11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51519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s-ES" sz="11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Sep</a:t>
                      </a:r>
                      <a:r>
                        <a:rPr lang="es-ES" sz="1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2020</a:t>
                      </a:r>
                      <a:endParaRPr lang="es-MX" sz="11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Oct 2020</a:t>
                      </a:r>
                      <a:endParaRPr lang="es-MX" sz="11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345096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2226821"/>
                  </a:ext>
                </a:extLst>
              </a:tr>
              <a:tr h="216000">
                <a:tc gridSpan="2">
                  <a:txBody>
                    <a:bodyPr/>
                    <a:lstStyle/>
                    <a:p>
                      <a:pPr algn="l"/>
                      <a:r>
                        <a:rPr lang="es-MX" sz="800" b="0" i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(Tasa por 100 mil hab.)</a:t>
                      </a:r>
                      <a:endParaRPr lang="es-MX" sz="800" b="0" i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3" name="Grupo 12"/>
          <p:cNvGrpSpPr/>
          <p:nvPr/>
        </p:nvGrpSpPr>
        <p:grpSpPr>
          <a:xfrm>
            <a:off x="9084000" y="720000"/>
            <a:ext cx="1405468" cy="1091278"/>
            <a:chOff x="6112931" y="1211235"/>
            <a:chExt cx="1405468" cy="1091278"/>
          </a:xfrm>
        </p:grpSpPr>
        <p:sp>
          <p:nvSpPr>
            <p:cNvPr id="17" name="Rectángulo: esquinas superiores redondeadas 34">
              <a:extLst>
                <a:ext uri="{FF2B5EF4-FFF2-40B4-BE49-F238E27FC236}">
                  <a16:creationId xmlns:a16="http://schemas.microsoft.com/office/drawing/2014/main" id="{4AE36C3B-F4AF-4A57-8F50-19B08C2477B1}"/>
                </a:ext>
              </a:extLst>
            </p:cNvPr>
            <p:cNvSpPr/>
            <p:nvPr/>
          </p:nvSpPr>
          <p:spPr>
            <a:xfrm rot="10800000">
              <a:off x="6112931" y="1715294"/>
              <a:ext cx="1405467" cy="587219"/>
            </a:xfrm>
            <a:prstGeom prst="round2SameRect">
              <a:avLst>
                <a:gd name="adj1" fmla="val 29643"/>
                <a:gd name="adj2" fmla="val 0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s-MX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251C8AAC-5029-4554-B356-29B122BC7BA5}"/>
                </a:ext>
              </a:extLst>
            </p:cNvPr>
            <p:cNvSpPr txBox="1"/>
            <p:nvPr/>
          </p:nvSpPr>
          <p:spPr>
            <a:xfrm>
              <a:off x="6112932" y="1711966"/>
              <a:ext cx="1405467" cy="5905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ES" sz="2400" b="1" dirty="0">
                  <a:solidFill>
                    <a:prstClr val="black"/>
                  </a:solidFill>
                  <a:latin typeface="Arial Nova Light" panose="020B0304020202020204" pitchFamily="34" charset="0"/>
                </a:rPr>
                <a:t>9</a:t>
              </a:r>
              <a:endParaRPr lang="es-MX" sz="2400" b="1" dirty="0">
                <a:solidFill>
                  <a:prstClr val="black"/>
                </a:solidFill>
                <a:latin typeface="Arial Nova Light" panose="020B0304020202020204" pitchFamily="34" charset="0"/>
              </a:endParaRP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1B1C6AAE-425E-48E0-B7B2-1CF043AA770E}"/>
                </a:ext>
              </a:extLst>
            </p:cNvPr>
            <p:cNvSpPr txBox="1"/>
            <p:nvPr/>
          </p:nvSpPr>
          <p:spPr>
            <a:xfrm>
              <a:off x="6112932" y="1211235"/>
              <a:ext cx="1405467" cy="50073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ES" sz="12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POSICIÓN ACTUAL A NIVEL NACIONAL</a:t>
              </a:r>
              <a:endParaRPr lang="es-MX" sz="1200" b="1" dirty="0">
                <a:solidFill>
                  <a:prstClr val="white"/>
                </a:solidFill>
                <a:cs typeface="Calibri" panose="020F0502020204030204" pitchFamily="34" charset="0"/>
              </a:endParaRPr>
            </a:p>
          </p:txBody>
        </p:sp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6857F86B-6B77-4B21-8D41-9F4A93605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2" y="0"/>
            <a:ext cx="467125" cy="612000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59555C8-B012-49FD-AC76-DE543959F3C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676000" y="3600001"/>
          <a:ext cx="6840000" cy="807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DELITO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b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ENE-OCT 2019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b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ENE-OCT 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VARIACION</a:t>
                      </a:r>
                      <a:b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PORCENTUAL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ROBO A TRANSPORTISTA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4178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ágono 3"/>
          <p:cNvSpPr/>
          <p:nvPr/>
        </p:nvSpPr>
        <p:spPr>
          <a:xfrm>
            <a:off x="1523999" y="756000"/>
            <a:ext cx="5400000" cy="540000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s-MX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5" name="2 CuadroTexto">
            <a:extLst>
              <a:ext uri="{FF2B5EF4-FFF2-40B4-BE49-F238E27FC236}">
                <a16:creationId xmlns:a16="http://schemas.microsoft.com/office/drawing/2014/main" id="{6101DB9B-FDE0-4054-9D77-16ED986C82E2}"/>
              </a:ext>
            </a:extLst>
          </p:cNvPr>
          <p:cNvSpPr txBox="1"/>
          <p:nvPr/>
        </p:nvSpPr>
        <p:spPr>
          <a:xfrm>
            <a:off x="1524000" y="666838"/>
            <a:ext cx="5400000" cy="646331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MX" sz="2400" b="1" dirty="0">
                <a:solidFill>
                  <a:srgbClr val="003366"/>
                </a:solidFill>
              </a:rPr>
              <a:t>VIOLENCIA FAMILIAR</a:t>
            </a:r>
          </a:p>
        </p:txBody>
      </p:sp>
      <p:sp>
        <p:nvSpPr>
          <p:cNvPr id="38" name="2 Título">
            <a:extLst>
              <a:ext uri="{FF2B5EF4-FFF2-40B4-BE49-F238E27FC236}">
                <a16:creationId xmlns:a16="http://schemas.microsoft.com/office/drawing/2014/main" id="{719754F0-28E4-4560-B61D-06B7C344F723}"/>
              </a:ext>
            </a:extLst>
          </p:cNvPr>
          <p:cNvSpPr txBox="1">
            <a:spLocks/>
          </p:cNvSpPr>
          <p:nvPr/>
        </p:nvSpPr>
        <p:spPr>
          <a:xfrm>
            <a:off x="3395702" y="54968"/>
            <a:ext cx="5400599" cy="56572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MX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INCIDENCIA DELICTIVA QUINTANA ROO</a:t>
            </a:r>
          </a:p>
          <a:p>
            <a:pPr fontAlgn="auto">
              <a:spcAft>
                <a:spcPts val="0"/>
              </a:spcAft>
            </a:pPr>
            <a:r>
              <a:rPr lang="es-MX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COMPARATIVA 2019 VS 2020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135560" y="2160001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sz="1600" dirty="0">
                <a:solidFill>
                  <a:prstClr val="black"/>
                </a:solidFill>
                <a:cs typeface="Calibri" panose="020F0502020204030204" pitchFamily="34" charset="0"/>
              </a:rPr>
              <a:t>El delito de violencia familiar disminuyo 20% en el periodo que comprenden enero-octubre del año 2020 en comparación al mismo periodo del año anterior.</a:t>
            </a:r>
          </a:p>
        </p:txBody>
      </p:sp>
      <p:graphicFrame>
        <p:nvGraphicFramePr>
          <p:cNvPr id="10" name="Tabla 3">
            <a:extLst>
              <a:ext uri="{FF2B5EF4-FFF2-40B4-BE49-F238E27FC236}">
                <a16:creationId xmlns:a16="http://schemas.microsoft.com/office/drawing/2014/main" id="{3B471CEA-A19A-49E1-BE76-202FFD6D5CF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944000" y="5040000"/>
          <a:ext cx="2304000" cy="121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000">
                  <a:extLst>
                    <a:ext uri="{9D8B030D-6E8A-4147-A177-3AD203B41FA5}">
                      <a16:colId xmlns:a16="http://schemas.microsoft.com/office/drawing/2014/main" val="2174367662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435560381"/>
                    </a:ext>
                  </a:extLst>
                </a:gridCol>
              </a:tblGrid>
              <a:tr h="396000">
                <a:tc gridSpan="2">
                  <a:txBody>
                    <a:bodyPr/>
                    <a:lstStyle/>
                    <a:p>
                      <a:pPr algn="ctr"/>
                      <a:r>
                        <a:rPr lang="es-ES" sz="1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QUINTANA ROO</a:t>
                      </a:r>
                    </a:p>
                    <a:p>
                      <a:pPr algn="ctr"/>
                      <a:r>
                        <a:rPr lang="es-ES" sz="1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Ultimas 2 posiciones a</a:t>
                      </a:r>
                      <a:r>
                        <a:rPr lang="es-ES" sz="11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nivel nacional</a:t>
                      </a:r>
                      <a:endParaRPr lang="es-MX" sz="11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51519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s-ES" sz="11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Sep</a:t>
                      </a:r>
                      <a:r>
                        <a:rPr lang="es-ES" sz="1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2020</a:t>
                      </a:r>
                      <a:endParaRPr lang="es-MX" sz="11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Oct 2020</a:t>
                      </a:r>
                      <a:endParaRPr lang="es-MX" sz="11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345096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2226821"/>
                  </a:ext>
                </a:extLst>
              </a:tr>
              <a:tr h="216000">
                <a:tc gridSpan="2">
                  <a:txBody>
                    <a:bodyPr/>
                    <a:lstStyle/>
                    <a:p>
                      <a:pPr algn="l"/>
                      <a:r>
                        <a:rPr lang="es-MX" sz="800" b="0" i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(Tasa por 100 mil hab.)</a:t>
                      </a:r>
                      <a:endParaRPr lang="es-MX" sz="800" b="0" i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3" name="Grupo 12"/>
          <p:cNvGrpSpPr/>
          <p:nvPr/>
        </p:nvGrpSpPr>
        <p:grpSpPr>
          <a:xfrm>
            <a:off x="9084000" y="720000"/>
            <a:ext cx="1405468" cy="1091278"/>
            <a:chOff x="6112931" y="1211235"/>
            <a:chExt cx="1405468" cy="1091278"/>
          </a:xfrm>
        </p:grpSpPr>
        <p:sp>
          <p:nvSpPr>
            <p:cNvPr id="17" name="Rectángulo: esquinas superiores redondeadas 34">
              <a:extLst>
                <a:ext uri="{FF2B5EF4-FFF2-40B4-BE49-F238E27FC236}">
                  <a16:creationId xmlns:a16="http://schemas.microsoft.com/office/drawing/2014/main" id="{4AE36C3B-F4AF-4A57-8F50-19B08C2477B1}"/>
                </a:ext>
              </a:extLst>
            </p:cNvPr>
            <p:cNvSpPr/>
            <p:nvPr/>
          </p:nvSpPr>
          <p:spPr>
            <a:xfrm rot="10800000">
              <a:off x="6112931" y="1715294"/>
              <a:ext cx="1405467" cy="587219"/>
            </a:xfrm>
            <a:prstGeom prst="round2SameRect">
              <a:avLst>
                <a:gd name="adj1" fmla="val 29643"/>
                <a:gd name="adj2" fmla="val 0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s-MX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251C8AAC-5029-4554-B356-29B122BC7BA5}"/>
                </a:ext>
              </a:extLst>
            </p:cNvPr>
            <p:cNvSpPr txBox="1"/>
            <p:nvPr/>
          </p:nvSpPr>
          <p:spPr>
            <a:xfrm>
              <a:off x="6112932" y="1711966"/>
              <a:ext cx="1405467" cy="5905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ES" sz="2400" b="1" dirty="0">
                  <a:solidFill>
                    <a:prstClr val="black"/>
                  </a:solidFill>
                  <a:latin typeface="Arial Nova Light" panose="020B0304020202020204" pitchFamily="34" charset="0"/>
                </a:rPr>
                <a:t>10</a:t>
              </a:r>
              <a:endParaRPr lang="es-MX" sz="2400" b="1" dirty="0">
                <a:solidFill>
                  <a:prstClr val="black"/>
                </a:solidFill>
                <a:latin typeface="Arial Nova Light" panose="020B0304020202020204" pitchFamily="34" charset="0"/>
              </a:endParaRP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1B1C6AAE-425E-48E0-B7B2-1CF043AA770E}"/>
                </a:ext>
              </a:extLst>
            </p:cNvPr>
            <p:cNvSpPr txBox="1"/>
            <p:nvPr/>
          </p:nvSpPr>
          <p:spPr>
            <a:xfrm>
              <a:off x="6112932" y="1211235"/>
              <a:ext cx="1405467" cy="50073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ES" sz="12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POSICIÓN ACTUAL A NIVEL NACIONAL</a:t>
              </a:r>
              <a:endParaRPr lang="es-MX" sz="1200" b="1" dirty="0">
                <a:solidFill>
                  <a:prstClr val="white"/>
                </a:solidFill>
                <a:cs typeface="Calibri" panose="020F0502020204030204" pitchFamily="34" charset="0"/>
              </a:endParaRPr>
            </a:p>
          </p:txBody>
        </p:sp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2F7B9B88-7F9E-4D44-B503-63AB49A51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2" y="0"/>
            <a:ext cx="467125" cy="612000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DF6D7B7-E217-4DBE-8322-8E7FCF72495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676000" y="3600001"/>
          <a:ext cx="6840000" cy="807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DELITO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b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ENE-OCT 2019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b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ENE-OCT 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VARIACION</a:t>
                      </a:r>
                      <a:b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PORCENTUAL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VIOLENCIA FAMILIAR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4,851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2239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664657" y="4913195"/>
            <a:ext cx="5527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b="1" dirty="0" smtClean="0">
                <a:latin typeface="Lucida Fax" panose="02060602050505020204" pitchFamily="18" charset="0"/>
              </a:rPr>
              <a:t>GRACIAS</a:t>
            </a:r>
            <a:r>
              <a:rPr lang="es-MX" dirty="0" smtClean="0"/>
              <a:t>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103762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E88EC8F-DAFF-4777-9D7B-03C230DCF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908721"/>
            <a:ext cx="9144000" cy="514777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AD31AB9-2FFE-4465-B37D-DD5633CD1C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7" t="89815" b="735"/>
          <a:stretch/>
        </p:blipFill>
        <p:spPr>
          <a:xfrm>
            <a:off x="2925832" y="6785992"/>
            <a:ext cx="1401831" cy="7200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9690231-A501-479B-846E-AE618471D3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7" t="89815" b="735"/>
          <a:stretch/>
        </p:blipFill>
        <p:spPr>
          <a:xfrm>
            <a:off x="4327663" y="6785992"/>
            <a:ext cx="1401831" cy="7200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1C36938-492B-4D14-8981-D41AE23458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7" t="89815" b="735"/>
          <a:stretch/>
        </p:blipFill>
        <p:spPr>
          <a:xfrm>
            <a:off x="5729494" y="6791970"/>
            <a:ext cx="1401831" cy="72008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7DA38024-EF8E-47A5-A78C-49637B285C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7" t="89815" b="735"/>
          <a:stretch/>
        </p:blipFill>
        <p:spPr>
          <a:xfrm>
            <a:off x="7131325" y="6785992"/>
            <a:ext cx="1401831" cy="7200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7D696BD6-3872-45F6-ABD8-F0087FF2C6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7" t="89815" b="735"/>
          <a:stretch/>
        </p:blipFill>
        <p:spPr>
          <a:xfrm>
            <a:off x="1524001" y="6785992"/>
            <a:ext cx="1401831" cy="72008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5AFBB22D-85E8-4797-8227-3C4EC7FFB9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7" t="89815" b="735"/>
          <a:stretch/>
        </p:blipFill>
        <p:spPr>
          <a:xfrm>
            <a:off x="8538334" y="6785992"/>
            <a:ext cx="1401831" cy="7200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C035266A-CBA4-4FC6-8F6E-51877739DB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646" y="6095998"/>
            <a:ext cx="1673355" cy="762002"/>
          </a:xfrm>
          <a:prstGeom prst="rect">
            <a:avLst/>
          </a:prstGeom>
        </p:spPr>
      </p:pic>
      <p:cxnSp>
        <p:nvCxnSpPr>
          <p:cNvPr id="20" name="12 Conector recto">
            <a:extLst>
              <a:ext uri="{FF2B5EF4-FFF2-40B4-BE49-F238E27FC236}">
                <a16:creationId xmlns:a16="http://schemas.microsoft.com/office/drawing/2014/main" id="{76BE4B54-217F-42FB-A104-31694F6420B5}"/>
              </a:ext>
            </a:extLst>
          </p:cNvPr>
          <p:cNvCxnSpPr/>
          <p:nvPr/>
        </p:nvCxnSpPr>
        <p:spPr>
          <a:xfrm>
            <a:off x="1524000" y="764704"/>
            <a:ext cx="9144000" cy="0"/>
          </a:xfrm>
          <a:prstGeom prst="line">
            <a:avLst/>
          </a:prstGeom>
          <a:ln w="25400">
            <a:solidFill>
              <a:srgbClr val="3366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230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2 Título">
            <a:extLst>
              <a:ext uri="{FF2B5EF4-FFF2-40B4-BE49-F238E27FC236}">
                <a16:creationId xmlns:a16="http://schemas.microsoft.com/office/drawing/2014/main" id="{719754F0-28E4-4560-B61D-06B7C344F723}"/>
              </a:ext>
            </a:extLst>
          </p:cNvPr>
          <p:cNvSpPr txBox="1">
            <a:spLocks/>
          </p:cNvSpPr>
          <p:nvPr/>
        </p:nvSpPr>
        <p:spPr>
          <a:xfrm>
            <a:off x="3305692" y="54968"/>
            <a:ext cx="5580619" cy="85375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MX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PERCEPCIÓN DE SEGURIDAD</a:t>
            </a:r>
          </a:p>
          <a:p>
            <a:pPr fontAlgn="auto">
              <a:spcAft>
                <a:spcPts val="0"/>
              </a:spcAft>
            </a:pPr>
            <a:r>
              <a:rPr lang="es-MX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ENCUESTA NACIONAL DE SEGURIDAD PÚBLICA URBANA (</a:t>
            </a:r>
            <a:r>
              <a:rPr lang="es-MX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ENSU</a:t>
            </a:r>
            <a:r>
              <a:rPr lang="es-MX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)</a:t>
            </a:r>
            <a:endParaRPr lang="es-MX" sz="1400" b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</a:endParaRPr>
          </a:p>
          <a:p>
            <a:pPr fontAlgn="auto">
              <a:spcAft>
                <a:spcPts val="0"/>
              </a:spcAft>
            </a:pPr>
            <a:r>
              <a:rPr lang="es-MX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TERCER TRIMESTRE 2020</a:t>
            </a:r>
          </a:p>
        </p:txBody>
      </p:sp>
      <p:sp>
        <p:nvSpPr>
          <p:cNvPr id="13" name="1 CuadroTexto">
            <a:extLst>
              <a:ext uri="{FF2B5EF4-FFF2-40B4-BE49-F238E27FC236}">
                <a16:creationId xmlns:a16="http://schemas.microsoft.com/office/drawing/2014/main" id="{5804EA35-10F9-4C79-8578-0D79A1C69189}"/>
              </a:ext>
            </a:extLst>
          </p:cNvPr>
          <p:cNvSpPr txBox="1"/>
          <p:nvPr/>
        </p:nvSpPr>
        <p:spPr>
          <a:xfrm>
            <a:off x="1559497" y="6597932"/>
            <a:ext cx="7633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sz="800" dirty="0">
                <a:solidFill>
                  <a:prstClr val="black"/>
                </a:solidFill>
                <a:cs typeface="Calibri" pitchFamily="34" charset="0"/>
              </a:rPr>
              <a:t>Fuente: </a:t>
            </a:r>
            <a:r>
              <a:rPr lang="es-MX" sz="800" b="1" dirty="0">
                <a:solidFill>
                  <a:prstClr val="black"/>
                </a:solidFill>
                <a:cs typeface="Calibri" pitchFamily="34" charset="0"/>
              </a:rPr>
              <a:t>INEGI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7B6E2189-2084-4645-B1DF-9ED12EBC8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2" y="0"/>
            <a:ext cx="467125" cy="612000"/>
          </a:xfrm>
          <a:prstGeom prst="rect">
            <a:avLst/>
          </a:prstGeom>
        </p:spPr>
      </p:pic>
      <p:cxnSp>
        <p:nvCxnSpPr>
          <p:cNvPr id="16" name="12 Conector recto">
            <a:extLst>
              <a:ext uri="{FF2B5EF4-FFF2-40B4-BE49-F238E27FC236}">
                <a16:creationId xmlns:a16="http://schemas.microsoft.com/office/drawing/2014/main" id="{A69580D7-B498-47B3-A7D8-2F8D31EE8647}"/>
              </a:ext>
            </a:extLst>
          </p:cNvPr>
          <p:cNvCxnSpPr/>
          <p:nvPr/>
        </p:nvCxnSpPr>
        <p:spPr>
          <a:xfrm>
            <a:off x="1524000" y="908720"/>
            <a:ext cx="9144000" cy="0"/>
          </a:xfrm>
          <a:prstGeom prst="line">
            <a:avLst/>
          </a:prstGeom>
          <a:ln w="25400">
            <a:solidFill>
              <a:srgbClr val="3366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2EDF440E-A65F-4809-9A60-0E116B800603}"/>
              </a:ext>
            </a:extLst>
          </p:cNvPr>
          <p:cNvGraphicFramePr/>
          <p:nvPr>
            <p:extLst/>
          </p:nvPr>
        </p:nvGraphicFramePr>
        <p:xfrm>
          <a:off x="3396299" y="2700000"/>
          <a:ext cx="5399405" cy="3959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F5A4EA50-23AA-4331-A802-4879D45FDC46}"/>
              </a:ext>
            </a:extLst>
          </p:cNvPr>
          <p:cNvSpPr txBox="1"/>
          <p:nvPr/>
        </p:nvSpPr>
        <p:spPr>
          <a:xfrm>
            <a:off x="1776000" y="1080001"/>
            <a:ext cx="8640000" cy="1610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s-MX" sz="1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 encuesta </a:t>
            </a:r>
            <a:r>
              <a:rPr lang="es-MX" sz="12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ENSU</a:t>
            </a:r>
            <a:r>
              <a:rPr lang="es-MX" sz="1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en su tercer trimestre del año 2020, reporta para la ciudad de Cancún una percepción de SEGURIDAD del </a:t>
            </a:r>
            <a:r>
              <a:rPr lang="es-MX" sz="1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18.0%</a:t>
            </a:r>
            <a:r>
              <a:rPr lang="es-MX" sz="1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y de </a:t>
            </a:r>
            <a:r>
              <a:rPr lang="es-MX" sz="1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81.5%</a:t>
            </a:r>
            <a:r>
              <a:rPr lang="es-MX" sz="1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de inseguridad.</a:t>
            </a:r>
          </a:p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s-MX" sz="1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Cabe mencionar que este nivel de percepción de SEGURIDAD, es el nivel más alto reportado desde el año 2018, a partir del año 2019 la percepción de SEGURIDAD mantiene una tendencia al alza y continua esa misma tendencia en el 2020.</a:t>
            </a:r>
          </a:p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s-MX" sz="1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Por motivo de la pandemia por el COVID-19, la encuesta </a:t>
            </a:r>
            <a:r>
              <a:rPr lang="es-MX" sz="12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ENSU</a:t>
            </a:r>
            <a:r>
              <a:rPr lang="es-MX" sz="1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no publico sus cifras en el segundo trimestre de este año, a continuación se muestran los resultados de percepción de SEGURIDAD:</a:t>
            </a:r>
          </a:p>
        </p:txBody>
      </p:sp>
    </p:spTree>
    <p:extLst>
      <p:ext uri="{BB962C8B-B14F-4D97-AF65-F5344CB8AC3E}">
        <p14:creationId xmlns:p14="http://schemas.microsoft.com/office/powerpoint/2010/main" val="2346678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2 Título">
            <a:extLst>
              <a:ext uri="{FF2B5EF4-FFF2-40B4-BE49-F238E27FC236}">
                <a16:creationId xmlns:a16="http://schemas.microsoft.com/office/drawing/2014/main" id="{719754F0-28E4-4560-B61D-06B7C344F723}"/>
              </a:ext>
            </a:extLst>
          </p:cNvPr>
          <p:cNvSpPr txBox="1">
            <a:spLocks/>
          </p:cNvSpPr>
          <p:nvPr/>
        </p:nvSpPr>
        <p:spPr>
          <a:xfrm>
            <a:off x="3305692" y="54968"/>
            <a:ext cx="5580619" cy="85375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MX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PERCEPCIÓN DE SEGURIDAD</a:t>
            </a:r>
          </a:p>
          <a:p>
            <a:pPr fontAlgn="auto">
              <a:spcAft>
                <a:spcPts val="0"/>
              </a:spcAft>
            </a:pPr>
            <a:r>
              <a:rPr lang="es-MX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ENCUESTA NACIONAL DE SEGURIDAD PÚBLICA URBANA (</a:t>
            </a:r>
            <a:r>
              <a:rPr lang="es-MX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ENSU</a:t>
            </a:r>
            <a:r>
              <a:rPr lang="es-MX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)</a:t>
            </a:r>
            <a:endParaRPr lang="es-MX" sz="1400" b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</a:endParaRPr>
          </a:p>
          <a:p>
            <a:pPr fontAlgn="auto">
              <a:spcAft>
                <a:spcPts val="0"/>
              </a:spcAft>
            </a:pPr>
            <a:r>
              <a:rPr lang="es-MX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TERCER TRIMESTRE 2020</a:t>
            </a:r>
          </a:p>
        </p:txBody>
      </p:sp>
      <p:sp>
        <p:nvSpPr>
          <p:cNvPr id="13" name="1 CuadroTexto">
            <a:extLst>
              <a:ext uri="{FF2B5EF4-FFF2-40B4-BE49-F238E27FC236}">
                <a16:creationId xmlns:a16="http://schemas.microsoft.com/office/drawing/2014/main" id="{5804EA35-10F9-4C79-8578-0D79A1C69189}"/>
              </a:ext>
            </a:extLst>
          </p:cNvPr>
          <p:cNvSpPr txBox="1"/>
          <p:nvPr/>
        </p:nvSpPr>
        <p:spPr>
          <a:xfrm>
            <a:off x="1559497" y="6597932"/>
            <a:ext cx="7633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sz="800" dirty="0">
                <a:solidFill>
                  <a:prstClr val="black"/>
                </a:solidFill>
                <a:cs typeface="Calibri" pitchFamily="34" charset="0"/>
              </a:rPr>
              <a:t>Fuente: </a:t>
            </a:r>
            <a:r>
              <a:rPr lang="es-MX" sz="800" b="1" dirty="0">
                <a:solidFill>
                  <a:prstClr val="black"/>
                </a:solidFill>
                <a:cs typeface="Calibri" pitchFamily="34" charset="0"/>
              </a:rPr>
              <a:t>INEGI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AD4ED9B-D7CA-419A-BEF5-A3784299838E}"/>
              </a:ext>
            </a:extLst>
          </p:cNvPr>
          <p:cNvSpPr txBox="1"/>
          <p:nvPr/>
        </p:nvSpPr>
        <p:spPr>
          <a:xfrm>
            <a:off x="2064001" y="1440000"/>
            <a:ext cx="3538463" cy="72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s-MX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PERCEPCIÓN DE INSEGURIDAD POR CIUDAD DE INTERÉS </a:t>
            </a:r>
            <a:r>
              <a:rPr lang="es-MX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ENSU</a:t>
            </a:r>
            <a:r>
              <a:rPr lang="es-MX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2020</a:t>
            </a:r>
            <a:endParaRPr lang="es-MX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27CE0F8-EEFA-4B5D-9028-C32948DC1BD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924000" y="1440000"/>
          <a:ext cx="3420000" cy="49234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3811863682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6832979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620374254"/>
                    </a:ext>
                  </a:extLst>
                </a:gridCol>
              </a:tblGrid>
              <a:tr h="28800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TERCER TRIMESTRE 2020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03431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Entidad</a:t>
                      </a:r>
                      <a:br>
                        <a:rPr lang="es-MX" sz="9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s-MX" sz="9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Federativa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Inseguro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8858864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Ecatepec de Morelos (</a:t>
                      </a:r>
                      <a:r>
                        <a:rPr lang="es-MX" sz="9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MÉX</a:t>
                      </a:r>
                      <a:r>
                        <a:rPr lang="es-MX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92.8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8930554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Fresnillo (ZAC)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91.8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4487107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Coatzacoalcos (VER)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91.1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5835588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Villahermosa (TAB)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90.4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4595453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Toluca de Lerdo (MÉX)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88.9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7974723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Naucalpan de Juárez (MÉX)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88.0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737026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Oriente Iztapalapa (CDMX)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87.2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211000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Norte Gustavo A. Madero (CDMX)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84.4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45777175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Tapachula (CHIS)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83.9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9945401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San Luis Potosí (SLP)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83.6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4663515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Norte Iztacalco (CDMX)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83.5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572573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Guadalajara (JAL)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83.3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6598928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Cuautitlán (MÉX)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83.3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477461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Chilpancingo de los Bravo (GRO)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83.1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4624969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León de los Aldama (GTO)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82.3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7354135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Tlalnepantla de Baz (</a:t>
                      </a:r>
                      <a:r>
                        <a:rPr lang="es-MX" sz="9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MÉX</a:t>
                      </a: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82.0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842955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Uruapan (MICH)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81.5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457419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Cancún (</a:t>
                      </a:r>
                      <a:r>
                        <a:rPr lang="es-MX" sz="900" b="1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QROO</a:t>
                      </a:r>
                      <a:r>
                        <a:rPr lang="es-MX" sz="9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es-MX" sz="9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81.5</a:t>
                      </a:r>
                      <a:endParaRPr lang="es-MX" sz="9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4057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Poniente Álvaro Obregón (CDMX)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81.2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8873528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Chimalhuacán (MÉX)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81.0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75319192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2BA1A397-1E4C-483F-A1B8-D7230E9D87E0}"/>
              </a:ext>
            </a:extLst>
          </p:cNvPr>
          <p:cNvSpPr txBox="1"/>
          <p:nvPr/>
        </p:nvSpPr>
        <p:spPr>
          <a:xfrm>
            <a:off x="2064000" y="2348880"/>
            <a:ext cx="3544320" cy="2544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s-MX" sz="1200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Analizando los resultados sobre percepción de INSEGURIDAD publicados de la encuesta </a:t>
            </a:r>
            <a:r>
              <a:rPr lang="es-MX" sz="1200" dirty="0" err="1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ENSU</a:t>
            </a:r>
            <a:r>
              <a:rPr lang="es-MX" sz="1200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, al cierre del año 2019 Cancún ocupaba la posición número 8 de las ciudades con la percepción de INSEGURIDAD más alta del total de ciudades encuestadas.</a:t>
            </a:r>
          </a:p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s-MX" sz="1200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Para el primer trimestre del año 2020, Cancún paso al lugar número 18, logrando una disminución de 10 posiciones con respecto a la última encuesta </a:t>
            </a:r>
            <a:r>
              <a:rPr lang="es-MX" sz="1200" dirty="0" err="1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ENSU</a:t>
            </a:r>
            <a:r>
              <a:rPr lang="es-MX" sz="1200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, manteniendo esa misma posición para el tercer trimestre del año 2020.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5A5A684B-B0BA-4972-BCB6-3ECDDCF10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2" y="0"/>
            <a:ext cx="467125" cy="612000"/>
          </a:xfrm>
          <a:prstGeom prst="rect">
            <a:avLst/>
          </a:prstGeom>
        </p:spPr>
      </p:pic>
      <p:cxnSp>
        <p:nvCxnSpPr>
          <p:cNvPr id="16" name="12 Conector recto">
            <a:extLst>
              <a:ext uri="{FF2B5EF4-FFF2-40B4-BE49-F238E27FC236}">
                <a16:creationId xmlns:a16="http://schemas.microsoft.com/office/drawing/2014/main" id="{E6A9C04A-767E-4CAA-B9C9-7073B6FE05BC}"/>
              </a:ext>
            </a:extLst>
          </p:cNvPr>
          <p:cNvCxnSpPr/>
          <p:nvPr/>
        </p:nvCxnSpPr>
        <p:spPr>
          <a:xfrm>
            <a:off x="1524000" y="908720"/>
            <a:ext cx="9144000" cy="0"/>
          </a:xfrm>
          <a:prstGeom prst="line">
            <a:avLst/>
          </a:prstGeom>
          <a:ln w="25400">
            <a:solidFill>
              <a:srgbClr val="3366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414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EADC6AC-0CC4-4DE3-A007-7B04EBC7C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288" y="928836"/>
            <a:ext cx="8353425" cy="55245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AD31AB9-2FFE-4465-B37D-DD5633CD1C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7" t="89815" b="735"/>
          <a:stretch/>
        </p:blipFill>
        <p:spPr>
          <a:xfrm>
            <a:off x="2925832" y="6785992"/>
            <a:ext cx="1401831" cy="7200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9690231-A501-479B-846E-AE618471D3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7" t="89815" b="735"/>
          <a:stretch/>
        </p:blipFill>
        <p:spPr>
          <a:xfrm>
            <a:off x="4327663" y="6785992"/>
            <a:ext cx="1401831" cy="7200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1C36938-492B-4D14-8981-D41AE23458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7" t="89815" b="735"/>
          <a:stretch/>
        </p:blipFill>
        <p:spPr>
          <a:xfrm>
            <a:off x="5729494" y="6791970"/>
            <a:ext cx="1401831" cy="72008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7DA38024-EF8E-47A5-A78C-49637B285C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7" t="89815" b="735"/>
          <a:stretch/>
        </p:blipFill>
        <p:spPr>
          <a:xfrm>
            <a:off x="7131325" y="6785992"/>
            <a:ext cx="1401831" cy="7200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7D696BD6-3872-45F6-ABD8-F0087FF2C6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7" t="89815" b="735"/>
          <a:stretch/>
        </p:blipFill>
        <p:spPr>
          <a:xfrm>
            <a:off x="1524001" y="6785992"/>
            <a:ext cx="1401831" cy="72008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5AFBB22D-85E8-4797-8227-3C4EC7FFB9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7" t="89815" b="735"/>
          <a:stretch/>
        </p:blipFill>
        <p:spPr>
          <a:xfrm>
            <a:off x="8538334" y="6785992"/>
            <a:ext cx="1401831" cy="7200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C035266A-CBA4-4FC6-8F6E-51877739DB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646" y="6095998"/>
            <a:ext cx="1673355" cy="762002"/>
          </a:xfrm>
          <a:prstGeom prst="rect">
            <a:avLst/>
          </a:prstGeom>
        </p:spPr>
      </p:pic>
      <p:cxnSp>
        <p:nvCxnSpPr>
          <p:cNvPr id="20" name="12 Conector recto">
            <a:extLst>
              <a:ext uri="{FF2B5EF4-FFF2-40B4-BE49-F238E27FC236}">
                <a16:creationId xmlns:a16="http://schemas.microsoft.com/office/drawing/2014/main" id="{76BE4B54-217F-42FB-A104-31694F6420B5}"/>
              </a:ext>
            </a:extLst>
          </p:cNvPr>
          <p:cNvCxnSpPr/>
          <p:nvPr/>
        </p:nvCxnSpPr>
        <p:spPr>
          <a:xfrm>
            <a:off x="1524000" y="764704"/>
            <a:ext cx="9144000" cy="0"/>
          </a:xfrm>
          <a:prstGeom prst="line">
            <a:avLst/>
          </a:prstGeom>
          <a:ln w="25400">
            <a:solidFill>
              <a:srgbClr val="3366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647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2 CuadroTexto">
            <a:extLst>
              <a:ext uri="{FF2B5EF4-FFF2-40B4-BE49-F238E27FC236}">
                <a16:creationId xmlns:a16="http://schemas.microsoft.com/office/drawing/2014/main" id="{6101DB9B-FDE0-4054-9D77-16ED986C82E2}"/>
              </a:ext>
            </a:extLst>
          </p:cNvPr>
          <p:cNvSpPr txBox="1"/>
          <p:nvPr/>
        </p:nvSpPr>
        <p:spPr>
          <a:xfrm>
            <a:off x="1667508" y="672385"/>
            <a:ext cx="8856984" cy="7386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MX" sz="1400" dirty="0">
                <a:solidFill>
                  <a:prstClr val="black"/>
                </a:solidFill>
              </a:rPr>
              <a:t>El estado de Quintana Roo se encuentra colocado en la </a:t>
            </a:r>
            <a:r>
              <a:rPr lang="es-MX" sz="1400" b="1" dirty="0">
                <a:solidFill>
                  <a:prstClr val="black"/>
                </a:solidFill>
              </a:rPr>
              <a:t>posición numero 4</a:t>
            </a:r>
            <a:r>
              <a:rPr lang="es-MX" sz="1400" dirty="0">
                <a:solidFill>
                  <a:prstClr val="black"/>
                </a:solidFill>
              </a:rPr>
              <a:t> a nivel nacional en total de delitos, lo anterior en base a la medición </a:t>
            </a:r>
            <a:r>
              <a:rPr lang="es-MX" sz="1400" b="1" dirty="0">
                <a:solidFill>
                  <a:prstClr val="black"/>
                </a:solidFill>
              </a:rPr>
              <a:t>tasa por cada 100 mil habitantes</a:t>
            </a:r>
            <a:r>
              <a:rPr lang="es-MX" sz="14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38" name="2 Título">
            <a:extLst>
              <a:ext uri="{FF2B5EF4-FFF2-40B4-BE49-F238E27FC236}">
                <a16:creationId xmlns:a16="http://schemas.microsoft.com/office/drawing/2014/main" id="{719754F0-28E4-4560-B61D-06B7C344F723}"/>
              </a:ext>
            </a:extLst>
          </p:cNvPr>
          <p:cNvSpPr txBox="1">
            <a:spLocks/>
          </p:cNvSpPr>
          <p:nvPr/>
        </p:nvSpPr>
        <p:spPr>
          <a:xfrm>
            <a:off x="3395702" y="54968"/>
            <a:ext cx="5400599" cy="56572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MX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INCIDENCIA DELICTIVA GENERAL</a:t>
            </a:r>
          </a:p>
          <a:p>
            <a:pPr fontAlgn="auto">
              <a:spcAft>
                <a:spcPts val="0"/>
              </a:spcAft>
            </a:pPr>
            <a:r>
              <a:rPr lang="es-MX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COMPARATIVA A NIVEL NACIONAL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/>
          </p:nvPr>
        </p:nvGraphicFramePr>
        <p:xfrm>
          <a:off x="2856000" y="1934552"/>
          <a:ext cx="6480000" cy="430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ENTIDAD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DE DELITOS</a:t>
                      </a:r>
                    </a:p>
                    <a:p>
                      <a:pPr algn="ctr"/>
                      <a:r>
                        <a:rPr lang="es-MX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ENE-OCT 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TASA POR 100 MIL HAB.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POSICIÓN NACIONAL</a:t>
                      </a:r>
                    </a:p>
                    <a:p>
                      <a:pPr algn="ctr"/>
                      <a:r>
                        <a:rPr lang="es-MX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</a:t>
                      </a:r>
                      <a:r>
                        <a:rPr lang="es-MX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MES DE OCTUBRE 2020</a:t>
                      </a:r>
                      <a:endParaRPr lang="es-MX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COLIMA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21,088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2,685.85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BAJA CALIFORNIA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76,893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2,115.43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AGUASCALIENTES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28,514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1,987.54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QUINTANA ROO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33,426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1,939.70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BAJA CALIFORNIA SUR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15,402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1,913.99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QUERÉTARO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43,612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1,913.11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CIUDAD DE MÉXICO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164,165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1,820.28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GUANAJUATO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102,468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1,645.23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MORELOS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33,444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1,636.16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MÉXICO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282,976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1,623.71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Flecha a la derecha con muesca 3"/>
          <p:cNvSpPr/>
          <p:nvPr/>
        </p:nvSpPr>
        <p:spPr>
          <a:xfrm>
            <a:off x="1667508" y="3600000"/>
            <a:ext cx="1152128" cy="504056"/>
          </a:xfrm>
          <a:prstGeom prst="notch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s-MX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8EC990D-BF00-4244-85C8-0CD6FB25B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2" y="0"/>
            <a:ext cx="467125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150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ágono 3"/>
          <p:cNvSpPr/>
          <p:nvPr/>
        </p:nvSpPr>
        <p:spPr>
          <a:xfrm>
            <a:off x="1523999" y="756000"/>
            <a:ext cx="5400000" cy="540000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s-MX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5" name="2 CuadroTexto">
            <a:extLst>
              <a:ext uri="{FF2B5EF4-FFF2-40B4-BE49-F238E27FC236}">
                <a16:creationId xmlns:a16="http://schemas.microsoft.com/office/drawing/2014/main" id="{6101DB9B-FDE0-4054-9D77-16ED986C82E2}"/>
              </a:ext>
            </a:extLst>
          </p:cNvPr>
          <p:cNvSpPr txBox="1"/>
          <p:nvPr/>
        </p:nvSpPr>
        <p:spPr>
          <a:xfrm>
            <a:off x="1524000" y="666836"/>
            <a:ext cx="5400000" cy="646331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MX" sz="2400" b="1" dirty="0">
                <a:solidFill>
                  <a:srgbClr val="003366"/>
                </a:solidFill>
              </a:rPr>
              <a:t>HOMICIDIO DOLOSO (VICTIMAS)</a:t>
            </a:r>
          </a:p>
        </p:txBody>
      </p:sp>
      <p:sp>
        <p:nvSpPr>
          <p:cNvPr id="38" name="2 Título">
            <a:extLst>
              <a:ext uri="{FF2B5EF4-FFF2-40B4-BE49-F238E27FC236}">
                <a16:creationId xmlns:a16="http://schemas.microsoft.com/office/drawing/2014/main" id="{719754F0-28E4-4560-B61D-06B7C344F723}"/>
              </a:ext>
            </a:extLst>
          </p:cNvPr>
          <p:cNvSpPr txBox="1">
            <a:spLocks/>
          </p:cNvSpPr>
          <p:nvPr/>
        </p:nvSpPr>
        <p:spPr>
          <a:xfrm>
            <a:off x="3395702" y="54968"/>
            <a:ext cx="5400599" cy="56572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MX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INCIDENCIA DELICTIVA QUINTANA ROO</a:t>
            </a:r>
          </a:p>
          <a:p>
            <a:pPr fontAlgn="auto">
              <a:spcAft>
                <a:spcPts val="0"/>
              </a:spcAft>
            </a:pPr>
            <a:r>
              <a:rPr lang="es-MX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COMPARATIVA 2019 VS 2020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135560" y="2160001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sz="1600" dirty="0">
                <a:solidFill>
                  <a:prstClr val="black"/>
                </a:solidFill>
                <a:cs typeface="Calibri" panose="020F0502020204030204" pitchFamily="34" charset="0"/>
              </a:rPr>
              <a:t>Las victimas por el delito de homicidio doloso disminuyeron 14% en el periodo que comprenden enero-octubre del año 2020 en comparación al mismo periodo del año anterior.</a:t>
            </a:r>
          </a:p>
        </p:txBody>
      </p:sp>
      <p:graphicFrame>
        <p:nvGraphicFramePr>
          <p:cNvPr id="10" name="Tabla 3">
            <a:extLst>
              <a:ext uri="{FF2B5EF4-FFF2-40B4-BE49-F238E27FC236}">
                <a16:creationId xmlns:a16="http://schemas.microsoft.com/office/drawing/2014/main" id="{3B471CEA-A19A-49E1-BE76-202FFD6D5CF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944000" y="5040000"/>
          <a:ext cx="2304000" cy="121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000">
                  <a:extLst>
                    <a:ext uri="{9D8B030D-6E8A-4147-A177-3AD203B41FA5}">
                      <a16:colId xmlns:a16="http://schemas.microsoft.com/office/drawing/2014/main" val="2174367662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435560381"/>
                    </a:ext>
                  </a:extLst>
                </a:gridCol>
              </a:tblGrid>
              <a:tr h="396000">
                <a:tc gridSpan="2">
                  <a:txBody>
                    <a:bodyPr/>
                    <a:lstStyle/>
                    <a:p>
                      <a:pPr algn="ctr"/>
                      <a:r>
                        <a:rPr lang="es-ES" sz="1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QUINTANA ROO</a:t>
                      </a:r>
                    </a:p>
                    <a:p>
                      <a:pPr algn="ctr"/>
                      <a:r>
                        <a:rPr lang="es-ES" sz="1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Ultimas 2 posiciones a</a:t>
                      </a:r>
                      <a:r>
                        <a:rPr lang="es-ES" sz="11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nivel nacional</a:t>
                      </a:r>
                      <a:endParaRPr lang="es-MX" sz="11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51519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s-ES" sz="11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Sep</a:t>
                      </a:r>
                      <a:r>
                        <a:rPr lang="es-ES" sz="1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2020</a:t>
                      </a:r>
                      <a:endParaRPr lang="es-MX" sz="11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Oct 2020</a:t>
                      </a:r>
                      <a:endParaRPr lang="es-MX" sz="11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345096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2226821"/>
                  </a:ext>
                </a:extLst>
              </a:tr>
              <a:tr h="216000">
                <a:tc gridSpan="2">
                  <a:txBody>
                    <a:bodyPr/>
                    <a:lstStyle/>
                    <a:p>
                      <a:pPr algn="l"/>
                      <a:r>
                        <a:rPr lang="es-MX" sz="800" b="0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Fuente: SESNSP</a:t>
                      </a:r>
                      <a:r>
                        <a:rPr lang="es-MX" sz="800" b="0" i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(Tasa por 100 mil hab.)</a:t>
                      </a:r>
                      <a:endParaRPr lang="es-MX" sz="800" b="0" i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3" name="Grupo 12"/>
          <p:cNvGrpSpPr/>
          <p:nvPr/>
        </p:nvGrpSpPr>
        <p:grpSpPr>
          <a:xfrm>
            <a:off x="9084000" y="720000"/>
            <a:ext cx="1405468" cy="1091278"/>
            <a:chOff x="6112931" y="1211235"/>
            <a:chExt cx="1405468" cy="1091278"/>
          </a:xfrm>
        </p:grpSpPr>
        <p:sp>
          <p:nvSpPr>
            <p:cNvPr id="17" name="Rectángulo: esquinas superiores redondeadas 34">
              <a:extLst>
                <a:ext uri="{FF2B5EF4-FFF2-40B4-BE49-F238E27FC236}">
                  <a16:creationId xmlns:a16="http://schemas.microsoft.com/office/drawing/2014/main" id="{4AE36C3B-F4AF-4A57-8F50-19B08C2477B1}"/>
                </a:ext>
              </a:extLst>
            </p:cNvPr>
            <p:cNvSpPr/>
            <p:nvPr/>
          </p:nvSpPr>
          <p:spPr>
            <a:xfrm rot="10800000">
              <a:off x="6112931" y="1715294"/>
              <a:ext cx="1405467" cy="587219"/>
            </a:xfrm>
            <a:prstGeom prst="round2SameRect">
              <a:avLst>
                <a:gd name="adj1" fmla="val 29643"/>
                <a:gd name="adj2" fmla="val 0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s-MX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251C8AAC-5029-4554-B356-29B122BC7BA5}"/>
                </a:ext>
              </a:extLst>
            </p:cNvPr>
            <p:cNvSpPr txBox="1"/>
            <p:nvPr/>
          </p:nvSpPr>
          <p:spPr>
            <a:xfrm>
              <a:off x="6112932" y="1711966"/>
              <a:ext cx="1405467" cy="5905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ES" sz="2400" b="1" dirty="0">
                  <a:solidFill>
                    <a:prstClr val="black"/>
                  </a:solidFill>
                  <a:latin typeface="Arial Nova Light" panose="020B0304020202020204" pitchFamily="34" charset="0"/>
                </a:rPr>
                <a:t>10</a:t>
              </a:r>
              <a:endParaRPr lang="es-MX" sz="2400" b="1" dirty="0">
                <a:solidFill>
                  <a:prstClr val="black"/>
                </a:solidFill>
                <a:latin typeface="Arial Nova Light" panose="020B0304020202020204" pitchFamily="34" charset="0"/>
              </a:endParaRP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1B1C6AAE-425E-48E0-B7B2-1CF043AA770E}"/>
                </a:ext>
              </a:extLst>
            </p:cNvPr>
            <p:cNvSpPr txBox="1"/>
            <p:nvPr/>
          </p:nvSpPr>
          <p:spPr>
            <a:xfrm>
              <a:off x="6112932" y="1211235"/>
              <a:ext cx="1405467" cy="50073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ES" sz="12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POSICIÓN ACTUAL A NIVEL NACIONAL</a:t>
              </a:r>
              <a:endParaRPr lang="es-MX" sz="1200" b="1" dirty="0">
                <a:solidFill>
                  <a:prstClr val="white"/>
                </a:solidFill>
                <a:cs typeface="Calibri" panose="020F0502020204030204" pitchFamily="34" charset="0"/>
              </a:endParaRPr>
            </a:p>
          </p:txBody>
        </p:sp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33FD344A-C828-491B-BDEB-FC7E8A962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2" y="0"/>
            <a:ext cx="467125" cy="612000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1417F44-182A-4647-BF8A-50FDCE59818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676000" y="3600000"/>
          <a:ext cx="6840000" cy="872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DELITO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b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ENE-OCT 2019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b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ENE-OCT 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VARIACION</a:t>
                      </a:r>
                      <a:b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PORCENTUAL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HOMICIDIO DOLOSO (VICTIMAS)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66466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ágono 3"/>
          <p:cNvSpPr/>
          <p:nvPr/>
        </p:nvSpPr>
        <p:spPr>
          <a:xfrm>
            <a:off x="1523999" y="756000"/>
            <a:ext cx="5400000" cy="540000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s-MX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5" name="2 CuadroTexto">
            <a:extLst>
              <a:ext uri="{FF2B5EF4-FFF2-40B4-BE49-F238E27FC236}">
                <a16:creationId xmlns:a16="http://schemas.microsoft.com/office/drawing/2014/main" id="{6101DB9B-FDE0-4054-9D77-16ED986C82E2}"/>
              </a:ext>
            </a:extLst>
          </p:cNvPr>
          <p:cNvSpPr txBox="1"/>
          <p:nvPr/>
        </p:nvSpPr>
        <p:spPr>
          <a:xfrm>
            <a:off x="1524000" y="666836"/>
            <a:ext cx="5400000" cy="646331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MX" sz="2400" b="1" dirty="0">
                <a:solidFill>
                  <a:srgbClr val="003366"/>
                </a:solidFill>
              </a:rPr>
              <a:t>ROBO A CASA HAB. CON VIOLENCIA</a:t>
            </a:r>
          </a:p>
        </p:txBody>
      </p:sp>
      <p:sp>
        <p:nvSpPr>
          <p:cNvPr id="38" name="2 Título">
            <a:extLst>
              <a:ext uri="{FF2B5EF4-FFF2-40B4-BE49-F238E27FC236}">
                <a16:creationId xmlns:a16="http://schemas.microsoft.com/office/drawing/2014/main" id="{719754F0-28E4-4560-B61D-06B7C344F723}"/>
              </a:ext>
            </a:extLst>
          </p:cNvPr>
          <p:cNvSpPr txBox="1">
            <a:spLocks/>
          </p:cNvSpPr>
          <p:nvPr/>
        </p:nvSpPr>
        <p:spPr>
          <a:xfrm>
            <a:off x="3395702" y="54968"/>
            <a:ext cx="5400599" cy="56572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MX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INCIDENCIA DELICTIVA QUINTANA ROO</a:t>
            </a:r>
          </a:p>
          <a:p>
            <a:pPr fontAlgn="auto">
              <a:spcAft>
                <a:spcPts val="0"/>
              </a:spcAft>
            </a:pPr>
            <a:r>
              <a:rPr lang="es-MX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COMPARATIVA 2019 VS 2020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/>
          </p:nvPr>
        </p:nvGraphicFramePr>
        <p:xfrm>
          <a:off x="2676000" y="3600000"/>
          <a:ext cx="6840000" cy="872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DELITO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b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ENE-OCT 2019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b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ENE-OCT 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VARIACION</a:t>
                      </a:r>
                      <a:b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PORCENTUAL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ROBO A CASA HAB. CON VIOLENCIA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2135560" y="2160001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sz="1600" dirty="0">
                <a:solidFill>
                  <a:prstClr val="black"/>
                </a:solidFill>
                <a:cs typeface="Calibri" panose="020F0502020204030204" pitchFamily="34" charset="0"/>
              </a:rPr>
              <a:t>El delito de robo a casa habitación con violencia disminuyo 29% en el periodo que comprenden enero-octubre del año 2020 en comparación al mismo periodo del año anterior.</a:t>
            </a:r>
          </a:p>
        </p:txBody>
      </p:sp>
      <p:graphicFrame>
        <p:nvGraphicFramePr>
          <p:cNvPr id="10" name="Tabla 3">
            <a:extLst>
              <a:ext uri="{FF2B5EF4-FFF2-40B4-BE49-F238E27FC236}">
                <a16:creationId xmlns:a16="http://schemas.microsoft.com/office/drawing/2014/main" id="{3B471CEA-A19A-49E1-BE76-202FFD6D5CF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944000" y="5040000"/>
          <a:ext cx="2304000" cy="121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000">
                  <a:extLst>
                    <a:ext uri="{9D8B030D-6E8A-4147-A177-3AD203B41FA5}">
                      <a16:colId xmlns:a16="http://schemas.microsoft.com/office/drawing/2014/main" val="2174367662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435560381"/>
                    </a:ext>
                  </a:extLst>
                </a:gridCol>
              </a:tblGrid>
              <a:tr h="396000">
                <a:tc gridSpan="2">
                  <a:txBody>
                    <a:bodyPr/>
                    <a:lstStyle/>
                    <a:p>
                      <a:pPr algn="ctr"/>
                      <a:r>
                        <a:rPr lang="es-ES" sz="1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QUINTANA ROO</a:t>
                      </a:r>
                    </a:p>
                    <a:p>
                      <a:pPr algn="ctr"/>
                      <a:r>
                        <a:rPr lang="es-ES" sz="1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Ultimas 2 posiciones a</a:t>
                      </a:r>
                      <a:r>
                        <a:rPr lang="es-ES" sz="11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nivel nacional</a:t>
                      </a:r>
                      <a:endParaRPr lang="es-MX" sz="11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51519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s-ES" sz="11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Sep</a:t>
                      </a:r>
                      <a:r>
                        <a:rPr lang="es-ES" sz="1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2020</a:t>
                      </a:r>
                      <a:endParaRPr lang="es-MX" sz="11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Oct 2020</a:t>
                      </a:r>
                      <a:endParaRPr lang="es-MX" sz="11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345096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2226821"/>
                  </a:ext>
                </a:extLst>
              </a:tr>
              <a:tr h="216000">
                <a:tc gridSpan="2">
                  <a:txBody>
                    <a:bodyPr/>
                    <a:lstStyle/>
                    <a:p>
                      <a:pPr algn="l"/>
                      <a:r>
                        <a:rPr lang="es-MX" sz="800" b="0" i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(Tasa por 100 mil hab.)</a:t>
                      </a:r>
                      <a:endParaRPr lang="es-MX" sz="800" b="0" i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3" name="Grupo 12"/>
          <p:cNvGrpSpPr/>
          <p:nvPr/>
        </p:nvGrpSpPr>
        <p:grpSpPr>
          <a:xfrm>
            <a:off x="9084000" y="720000"/>
            <a:ext cx="1405468" cy="1091278"/>
            <a:chOff x="6112931" y="1211235"/>
            <a:chExt cx="1405468" cy="1091278"/>
          </a:xfrm>
        </p:grpSpPr>
        <p:sp>
          <p:nvSpPr>
            <p:cNvPr id="17" name="Rectángulo: esquinas superiores redondeadas 34">
              <a:extLst>
                <a:ext uri="{FF2B5EF4-FFF2-40B4-BE49-F238E27FC236}">
                  <a16:creationId xmlns:a16="http://schemas.microsoft.com/office/drawing/2014/main" id="{4AE36C3B-F4AF-4A57-8F50-19B08C2477B1}"/>
                </a:ext>
              </a:extLst>
            </p:cNvPr>
            <p:cNvSpPr/>
            <p:nvPr/>
          </p:nvSpPr>
          <p:spPr>
            <a:xfrm rot="10800000">
              <a:off x="6112931" y="1715294"/>
              <a:ext cx="1405467" cy="587219"/>
            </a:xfrm>
            <a:prstGeom prst="round2SameRect">
              <a:avLst>
                <a:gd name="adj1" fmla="val 29643"/>
                <a:gd name="adj2" fmla="val 0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s-MX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251C8AAC-5029-4554-B356-29B122BC7BA5}"/>
                </a:ext>
              </a:extLst>
            </p:cNvPr>
            <p:cNvSpPr txBox="1"/>
            <p:nvPr/>
          </p:nvSpPr>
          <p:spPr>
            <a:xfrm>
              <a:off x="6112932" y="1711966"/>
              <a:ext cx="1405467" cy="5905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ES" sz="2400" b="1" dirty="0">
                  <a:solidFill>
                    <a:prstClr val="black"/>
                  </a:solidFill>
                  <a:latin typeface="Arial Nova Light" panose="020B0304020202020204" pitchFamily="34" charset="0"/>
                </a:rPr>
                <a:t>3</a:t>
              </a:r>
              <a:endParaRPr lang="es-MX" sz="2400" b="1" dirty="0">
                <a:solidFill>
                  <a:prstClr val="black"/>
                </a:solidFill>
                <a:latin typeface="Arial Nova Light" panose="020B0304020202020204" pitchFamily="34" charset="0"/>
              </a:endParaRP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1B1C6AAE-425E-48E0-B7B2-1CF043AA770E}"/>
                </a:ext>
              </a:extLst>
            </p:cNvPr>
            <p:cNvSpPr txBox="1"/>
            <p:nvPr/>
          </p:nvSpPr>
          <p:spPr>
            <a:xfrm>
              <a:off x="6112932" y="1211235"/>
              <a:ext cx="1405467" cy="50073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ES" sz="12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POSICIÓN ACTUAL A NIVEL NACIONAL</a:t>
              </a:r>
              <a:endParaRPr lang="es-MX" sz="1200" b="1" dirty="0">
                <a:solidFill>
                  <a:prstClr val="white"/>
                </a:solidFill>
                <a:cs typeface="Calibri" panose="020F0502020204030204" pitchFamily="34" charset="0"/>
              </a:endParaRPr>
            </a:p>
          </p:txBody>
        </p:sp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1B4D9C33-38BD-402D-A9AF-EFFAAA439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2" y="0"/>
            <a:ext cx="467125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089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ágono 3"/>
          <p:cNvSpPr/>
          <p:nvPr/>
        </p:nvSpPr>
        <p:spPr>
          <a:xfrm>
            <a:off x="1523999" y="756000"/>
            <a:ext cx="5400000" cy="540000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s-MX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5" name="2 CuadroTexto">
            <a:extLst>
              <a:ext uri="{FF2B5EF4-FFF2-40B4-BE49-F238E27FC236}">
                <a16:creationId xmlns:a16="http://schemas.microsoft.com/office/drawing/2014/main" id="{6101DB9B-FDE0-4054-9D77-16ED986C82E2}"/>
              </a:ext>
            </a:extLst>
          </p:cNvPr>
          <p:cNvSpPr txBox="1"/>
          <p:nvPr/>
        </p:nvSpPr>
        <p:spPr>
          <a:xfrm>
            <a:off x="1524000" y="666836"/>
            <a:ext cx="5400000" cy="646331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MX" sz="2400" b="1" dirty="0">
                <a:solidFill>
                  <a:srgbClr val="003366"/>
                </a:solidFill>
              </a:rPr>
              <a:t>ROBO A CASA HAB. SIN VIOLENCIA</a:t>
            </a:r>
          </a:p>
        </p:txBody>
      </p:sp>
      <p:sp>
        <p:nvSpPr>
          <p:cNvPr id="38" name="2 Título">
            <a:extLst>
              <a:ext uri="{FF2B5EF4-FFF2-40B4-BE49-F238E27FC236}">
                <a16:creationId xmlns:a16="http://schemas.microsoft.com/office/drawing/2014/main" id="{719754F0-28E4-4560-B61D-06B7C344F723}"/>
              </a:ext>
            </a:extLst>
          </p:cNvPr>
          <p:cNvSpPr txBox="1">
            <a:spLocks/>
          </p:cNvSpPr>
          <p:nvPr/>
        </p:nvSpPr>
        <p:spPr>
          <a:xfrm>
            <a:off x="3395702" y="54968"/>
            <a:ext cx="5400599" cy="56572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MX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INCIDENCIA DELICTIVA QUINTANA ROO</a:t>
            </a:r>
          </a:p>
          <a:p>
            <a:pPr fontAlgn="auto">
              <a:spcAft>
                <a:spcPts val="0"/>
              </a:spcAft>
            </a:pPr>
            <a:r>
              <a:rPr lang="es-MX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COMPARATIVA 2019 VS 2020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135560" y="2160001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sz="1600" dirty="0">
                <a:solidFill>
                  <a:prstClr val="black"/>
                </a:solidFill>
                <a:cs typeface="Calibri" panose="020F0502020204030204" pitchFamily="34" charset="0"/>
              </a:rPr>
              <a:t>El delito de robo a casa habitación sin violencia disminuyo 48% en el periodo que comprenden enero-octubre del año 2020 en comparación al mismo periodo del año anterior.</a:t>
            </a:r>
          </a:p>
        </p:txBody>
      </p:sp>
      <p:graphicFrame>
        <p:nvGraphicFramePr>
          <p:cNvPr id="10" name="Tabla 3">
            <a:extLst>
              <a:ext uri="{FF2B5EF4-FFF2-40B4-BE49-F238E27FC236}">
                <a16:creationId xmlns:a16="http://schemas.microsoft.com/office/drawing/2014/main" id="{3B471CEA-A19A-49E1-BE76-202FFD6D5CF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944000" y="5040000"/>
          <a:ext cx="2304000" cy="121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000">
                  <a:extLst>
                    <a:ext uri="{9D8B030D-6E8A-4147-A177-3AD203B41FA5}">
                      <a16:colId xmlns:a16="http://schemas.microsoft.com/office/drawing/2014/main" val="2174367662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435560381"/>
                    </a:ext>
                  </a:extLst>
                </a:gridCol>
              </a:tblGrid>
              <a:tr h="396000">
                <a:tc gridSpan="2">
                  <a:txBody>
                    <a:bodyPr/>
                    <a:lstStyle/>
                    <a:p>
                      <a:pPr algn="ctr"/>
                      <a:r>
                        <a:rPr lang="es-ES" sz="1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QUINTANA ROO</a:t>
                      </a:r>
                    </a:p>
                    <a:p>
                      <a:pPr algn="ctr"/>
                      <a:r>
                        <a:rPr lang="es-ES" sz="1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Ultimas 2 posiciones a</a:t>
                      </a:r>
                      <a:r>
                        <a:rPr lang="es-ES" sz="11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nivel nacional</a:t>
                      </a:r>
                      <a:endParaRPr lang="es-MX" sz="11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51519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s-ES" sz="11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Sep</a:t>
                      </a:r>
                      <a:r>
                        <a:rPr lang="es-ES" sz="1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2020</a:t>
                      </a:r>
                      <a:endParaRPr lang="es-MX" sz="11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Oct 2020</a:t>
                      </a:r>
                      <a:endParaRPr lang="es-MX" sz="11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345096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2226821"/>
                  </a:ext>
                </a:extLst>
              </a:tr>
              <a:tr h="216000">
                <a:tc gridSpan="2">
                  <a:txBody>
                    <a:bodyPr/>
                    <a:lstStyle/>
                    <a:p>
                      <a:pPr algn="l"/>
                      <a:r>
                        <a:rPr lang="es-MX" sz="800" b="0" i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(Tasa por 100 mil hab.)</a:t>
                      </a:r>
                      <a:endParaRPr lang="es-MX" sz="800" b="0" i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3" name="Grupo 12"/>
          <p:cNvGrpSpPr/>
          <p:nvPr/>
        </p:nvGrpSpPr>
        <p:grpSpPr>
          <a:xfrm>
            <a:off x="9084000" y="720000"/>
            <a:ext cx="1405468" cy="1091278"/>
            <a:chOff x="6112931" y="1211235"/>
            <a:chExt cx="1405468" cy="1091278"/>
          </a:xfrm>
        </p:grpSpPr>
        <p:sp>
          <p:nvSpPr>
            <p:cNvPr id="17" name="Rectángulo: esquinas superiores redondeadas 34">
              <a:extLst>
                <a:ext uri="{FF2B5EF4-FFF2-40B4-BE49-F238E27FC236}">
                  <a16:creationId xmlns:a16="http://schemas.microsoft.com/office/drawing/2014/main" id="{4AE36C3B-F4AF-4A57-8F50-19B08C2477B1}"/>
                </a:ext>
              </a:extLst>
            </p:cNvPr>
            <p:cNvSpPr/>
            <p:nvPr/>
          </p:nvSpPr>
          <p:spPr>
            <a:xfrm rot="10800000">
              <a:off x="6112931" y="1715294"/>
              <a:ext cx="1405467" cy="587219"/>
            </a:xfrm>
            <a:prstGeom prst="round2SameRect">
              <a:avLst>
                <a:gd name="adj1" fmla="val 29643"/>
                <a:gd name="adj2" fmla="val 0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s-MX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251C8AAC-5029-4554-B356-29B122BC7BA5}"/>
                </a:ext>
              </a:extLst>
            </p:cNvPr>
            <p:cNvSpPr txBox="1"/>
            <p:nvPr/>
          </p:nvSpPr>
          <p:spPr>
            <a:xfrm>
              <a:off x="6112932" y="1711966"/>
              <a:ext cx="1405467" cy="5905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ES" sz="2400" b="1" dirty="0">
                  <a:solidFill>
                    <a:prstClr val="black"/>
                  </a:solidFill>
                  <a:latin typeface="Arial Nova Light" panose="020B0304020202020204" pitchFamily="34" charset="0"/>
                </a:rPr>
                <a:t>7</a:t>
              </a:r>
              <a:endParaRPr lang="es-MX" sz="2400" b="1" dirty="0">
                <a:solidFill>
                  <a:prstClr val="black"/>
                </a:solidFill>
                <a:latin typeface="Arial Nova Light" panose="020B0304020202020204" pitchFamily="34" charset="0"/>
              </a:endParaRP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1B1C6AAE-425E-48E0-B7B2-1CF043AA770E}"/>
                </a:ext>
              </a:extLst>
            </p:cNvPr>
            <p:cNvSpPr txBox="1"/>
            <p:nvPr/>
          </p:nvSpPr>
          <p:spPr>
            <a:xfrm>
              <a:off x="6112932" y="1211235"/>
              <a:ext cx="1405467" cy="50073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ES" sz="12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POSICIÓN ACTUAL A NIVEL NACIONAL</a:t>
              </a:r>
              <a:endParaRPr lang="es-MX" sz="1200" b="1" dirty="0">
                <a:solidFill>
                  <a:prstClr val="white"/>
                </a:solidFill>
                <a:cs typeface="Calibri" panose="020F0502020204030204" pitchFamily="34" charset="0"/>
              </a:endParaRPr>
            </a:p>
          </p:txBody>
        </p:sp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D9383184-2DA7-4C5D-9DF1-BFA6BA0FA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2" y="0"/>
            <a:ext cx="467125" cy="612000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D8DD493-60CC-4449-9F1D-BAD170E4B7C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676000" y="3600000"/>
          <a:ext cx="6840000" cy="872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DELITO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b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ENE-OCT 2019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b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ENE-OCT 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VARIACION</a:t>
                      </a:r>
                      <a:b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PORCENTUAL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ROBO A CASA HAB. SIN VIOLENCIA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8518742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CION POWER POI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CION POWER POINT.pot [Modo de compatibilidad]" id="{E4CF0A32-2B3D-42E6-9AF8-94AE17BF0054}" vid="{A487520E-E49B-42F5-8234-DEB6828210C6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14204</TotalTime>
  <Words>1356</Words>
  <Application>Microsoft Office PowerPoint</Application>
  <PresentationFormat>Panorámica</PresentationFormat>
  <Paragraphs>347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6</vt:i4>
      </vt:variant>
      <vt:variant>
        <vt:lpstr>Títulos de diapositiva</vt:lpstr>
      </vt:variant>
      <vt:variant>
        <vt:i4>17</vt:i4>
      </vt:variant>
    </vt:vector>
  </HeadingPairs>
  <TitlesOfParts>
    <vt:vector size="31" baseType="lpstr">
      <vt:lpstr>Arial</vt:lpstr>
      <vt:lpstr>Arial Nova Light</vt:lpstr>
      <vt:lpstr>Arial Rounded MT Bold</vt:lpstr>
      <vt:lpstr>Calibri</vt:lpstr>
      <vt:lpstr>Calibri Light</vt:lpstr>
      <vt:lpstr>Futura T OT</vt:lpstr>
      <vt:lpstr>Lucida Fax</vt:lpstr>
      <vt:lpstr>Times New Roman</vt:lpstr>
      <vt:lpstr>PRESENTACION POWER POINT</vt:lpstr>
      <vt:lpstr>Diseño personalizado</vt:lpstr>
      <vt:lpstr>2_Tema de Office</vt:lpstr>
      <vt:lpstr>3_Tema de Office</vt:lpstr>
      <vt:lpstr>4_Tema de Office</vt:lpstr>
      <vt:lpstr>5_Tema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carolina</dc:creator>
  <cp:lastModifiedBy>VICENTE BABROK</cp:lastModifiedBy>
  <cp:revision>869</cp:revision>
  <cp:lastPrinted>2020-01-28T00:38:44Z</cp:lastPrinted>
  <dcterms:created xsi:type="dcterms:W3CDTF">2017-03-13T15:37:11Z</dcterms:created>
  <dcterms:modified xsi:type="dcterms:W3CDTF">2020-11-23T19:16:46Z</dcterms:modified>
</cp:coreProperties>
</file>