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14" r:id="rId2"/>
    <p:sldId id="395" r:id="rId3"/>
    <p:sldId id="406" r:id="rId4"/>
    <p:sldId id="404" r:id="rId5"/>
    <p:sldId id="410" r:id="rId6"/>
    <p:sldId id="401" r:id="rId7"/>
    <p:sldId id="405" r:id="rId8"/>
    <p:sldId id="411" r:id="rId9"/>
    <p:sldId id="412" r:id="rId10"/>
    <p:sldId id="402" r:id="rId11"/>
    <p:sldId id="403" r:id="rId12"/>
    <p:sldId id="413" r:id="rId13"/>
    <p:sldId id="415" r:id="rId14"/>
  </p:sldIdLst>
  <p:sldSz cx="9144000" cy="5143500" type="screen16x9"/>
  <p:notesSz cx="6858000" cy="9220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hRpNMYToFduyceUxb5fBQShQ3q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ED49"/>
    <a:srgbClr val="00378B"/>
    <a:srgbClr val="1DA2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5E7999-01D0-4845-A263-EF0E552C58ED}">
  <a:tblStyle styleId="{A05E7999-01D0-4845-A263-EF0E552C58ED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074917F-09EB-4430-9A5F-F18435E33915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B656EE5-FFA1-4D8B-9D2B-B312942F9426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5256" autoAdjust="0"/>
  </p:normalViewPr>
  <p:slideViewPr>
    <p:cSldViewPr snapToGrid="0">
      <p:cViewPr varScale="1">
        <p:scale>
          <a:sx n="92" d="100"/>
          <a:sy n="92" d="100"/>
        </p:scale>
        <p:origin x="61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51" Type="http://customschemas.google.com/relationships/presentationmetadata" Target="metadata"/><Relationship Id="rId3" Type="http://schemas.openxmlformats.org/officeDocument/2006/relationships/slide" Target="slides/slide2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9B5C883-622A-414D-841C-9FE5C0B975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041E0C1-425E-44FE-9723-2B9ECC6332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76051-FAE9-4ED2-8E7E-94D1228D4D93}" type="datetimeFigureOut">
              <a:rPr lang="es-MX" smtClean="0"/>
              <a:t>19/01/2021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FDFDE8-22B3-4A67-AC43-6883B1C249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29718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E79346-9781-4F59-9A59-5158776321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758238"/>
            <a:ext cx="2971800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973FF-BCFD-4B20-B30A-6F7B6AA1AA9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454926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63575" y="1152525"/>
            <a:ext cx="55308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37063"/>
            <a:ext cx="5486400" cy="363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58238"/>
            <a:ext cx="2971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758238"/>
            <a:ext cx="2971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018962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MX" sz="1200" dirty="0"/>
              <a:t>Se tiene claro que no existen soluciones estándares aceptables, tecnológicas o de otro tipo; las respuestas que encontremos colectivamente mediante un diálogo profesional en la Secretaría de Educación de Quintana Roo permitirán la toma de decisiones inclusivas que atiendan con equidad.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s-MX" sz="1200" dirty="0"/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s-MX" sz="1200" dirty="0"/>
              <a:t>La historia se está escribiendo con gran rapidez, y ante nosotros aparecen elecciones y decisiones que definirán el futuro de la educación. Al buscar respuestas a esta crisis, hallamos ideas originales y creativas provenientes de todos los rincones del mundo.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s-MX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1E08BB-DD81-4DB1-8B6C-E493557C3FE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8829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437063"/>
            <a:ext cx="5486400" cy="3630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63575" y="1152525"/>
            <a:ext cx="5530850" cy="3111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D3D7D1CD-9D47-4B45-9FCE-53ADB22A0AA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7605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0949"/>
            <a:ext cx="9144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29"/>
          <p:cNvSpPr txBox="1">
            <a:spLocks noGrp="1"/>
          </p:cNvSpPr>
          <p:nvPr>
            <p:ph type="title"/>
          </p:nvPr>
        </p:nvSpPr>
        <p:spPr>
          <a:xfrm>
            <a:off x="457200" y="627534"/>
            <a:ext cx="8229600" cy="43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60351"/>
            <a:ext cx="1389436" cy="28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-62053" y="5039604"/>
            <a:ext cx="9268107" cy="103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026796"/>
            <a:ext cx="9144000" cy="4116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455C49-2DC0-4969-8DD8-43B433B8949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80574" y="102393"/>
            <a:ext cx="1216960" cy="391469"/>
          </a:xfrm>
          <a:prstGeom prst="rect">
            <a:avLst/>
          </a:prstGeom>
        </p:spPr>
      </p:pic>
      <p:pic>
        <p:nvPicPr>
          <p:cNvPr id="13" name="Imagen 5" descr="logo-seq-2016.jpg">
            <a:extLst>
              <a:ext uri="{FF2B5EF4-FFF2-40B4-BE49-F238E27FC236}">
                <a16:creationId xmlns:a16="http://schemas.microsoft.com/office/drawing/2014/main" id="{4BC2DA6C-81B4-4B74-BA12-6C7892A8D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55"/>
          <a:stretch/>
        </p:blipFill>
        <p:spPr>
          <a:xfrm>
            <a:off x="6157099" y="74594"/>
            <a:ext cx="523475" cy="5017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10394" y="91185"/>
            <a:ext cx="616009" cy="405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369D1ADE-6DB2-4D0E-BADC-27A144CB08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21" y="1688391"/>
            <a:ext cx="3336479" cy="345510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9303395-7A83-4FF4-8A26-8CA2CABDB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778"/>
            <a:ext cx="7886700" cy="390560"/>
          </a:xfrm>
        </p:spPr>
        <p:txBody>
          <a:bodyPr>
            <a:noAutofit/>
          </a:bodyPr>
          <a:lstStyle>
            <a:lvl1pPr>
              <a:defRPr lang="es-MX" sz="2100" b="1" kern="1200" dirty="0">
                <a:solidFill>
                  <a:srgbClr val="3383C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5DD5F0-7C03-4F01-ADD4-2C611125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1BE1E-F310-DB43-BBC4-066F1D7074D3}" type="datetime1">
              <a:rPr lang="es-MX" smtClean="0"/>
              <a:t>19/01/2021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1DD487E-778E-4F36-9858-F680E5C47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D8D837-9199-4943-BB79-E48AE131B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>
                <a:solidFill>
                  <a:schemeClr val="tx1"/>
                </a:solidFill>
              </a:defRPr>
            </a:lvl1pPr>
          </a:lstStyle>
          <a:p>
            <a:fld id="{CA0CB99E-F9FA-45DB-8FA6-7616C8695EFB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5B3DAF2-60D7-4612-BD66-166FFF7C8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6875"/>
            <a:ext cx="7886700" cy="351584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7BB39F9-0C4C-45D9-A94B-A3E53CE25B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75335" y="102393"/>
            <a:ext cx="1216960" cy="391469"/>
          </a:xfrm>
          <a:prstGeom prst="rect">
            <a:avLst/>
          </a:prstGeom>
        </p:spPr>
      </p:pic>
      <p:pic>
        <p:nvPicPr>
          <p:cNvPr id="13" name="Imagen 5" descr="logo-seq-2016.jpg">
            <a:extLst>
              <a:ext uri="{FF2B5EF4-FFF2-40B4-BE49-F238E27FC236}">
                <a16:creationId xmlns:a16="http://schemas.microsoft.com/office/drawing/2014/main" id="{8E498390-1F2E-4E62-AE20-352F738234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55"/>
          <a:stretch/>
        </p:blipFill>
        <p:spPr>
          <a:xfrm>
            <a:off x="6751860" y="74594"/>
            <a:ext cx="523475" cy="5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7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>
  <p:cSld name="2_Título y objeto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0949"/>
            <a:ext cx="9144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1"/>
          <p:cNvSpPr txBox="1">
            <a:spLocks noGrp="1"/>
          </p:cNvSpPr>
          <p:nvPr>
            <p:ph type="title"/>
          </p:nvPr>
        </p:nvSpPr>
        <p:spPr>
          <a:xfrm>
            <a:off x="457200" y="627534"/>
            <a:ext cx="8229600" cy="43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pic>
        <p:nvPicPr>
          <p:cNvPr id="63" name="Google Shape;6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60351"/>
            <a:ext cx="1389436" cy="28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-62053" y="5039604"/>
            <a:ext cx="9268107" cy="103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31"/>
          <p:cNvPicPr preferRelativeResize="0"/>
          <p:nvPr/>
        </p:nvPicPr>
        <p:blipFill rotWithShape="1">
          <a:blip r:embed="rId5">
            <a:alphaModFix/>
          </a:blip>
          <a:srcRect t="97476"/>
          <a:stretch/>
        </p:blipFill>
        <p:spPr>
          <a:xfrm>
            <a:off x="0" y="5039604"/>
            <a:ext cx="9144000" cy="103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>
            <a:spLocks noGrp="1"/>
          </p:cNvSpPr>
          <p:nvPr>
            <p:ph type="title"/>
          </p:nvPr>
        </p:nvSpPr>
        <p:spPr>
          <a:xfrm>
            <a:off x="457200" y="627534"/>
            <a:ext cx="8229600" cy="43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4"/>
          <p:cNvSpPr txBox="1">
            <a:spLocks noGrp="1"/>
          </p:cNvSpPr>
          <p:nvPr>
            <p:ph type="title"/>
          </p:nvPr>
        </p:nvSpPr>
        <p:spPr>
          <a:xfrm>
            <a:off x="457200" y="627534"/>
            <a:ext cx="8229600" cy="43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6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>
            <a:off x="457200" y="627534"/>
            <a:ext cx="8229600" cy="43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9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457200" y="627534"/>
            <a:ext cx="8229600" cy="435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6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9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5041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98543ED8-E3F2-492A-9591-777C8D5A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3755" y="4767263"/>
            <a:ext cx="2133600" cy="273844"/>
          </a:xfrm>
        </p:spPr>
        <p:txBody>
          <a:bodyPr/>
          <a:lstStyle/>
          <a:p>
            <a:r>
              <a:rPr lang="es-MX" b="1" dirty="0" smtClean="0">
                <a:solidFill>
                  <a:schemeClr val="tx1"/>
                </a:solidFill>
              </a:rPr>
              <a:t>Enero 2021</a:t>
            </a:r>
            <a:endParaRPr lang="es-MX" b="1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762" y="839242"/>
            <a:ext cx="2811024" cy="35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70591-BF8E-48DC-8818-EC3789C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310" y="181386"/>
            <a:ext cx="4307681" cy="402099"/>
          </a:xfrm>
        </p:spPr>
        <p:txBody>
          <a:bodyPr>
            <a:normAutofit fontScale="90000"/>
          </a:bodyPr>
          <a:lstStyle/>
          <a:p>
            <a:pPr algn="ctr"/>
            <a:r>
              <a:rPr lang="es-MX" sz="1500" dirty="0">
                <a:solidFill>
                  <a:srgbClr val="FF0000"/>
                </a:solidFill>
              </a:rPr>
              <a:t>Equipo Operativo Estrategia SOS Educación Quintana Roo</a:t>
            </a:r>
          </a:p>
        </p:txBody>
      </p:sp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19FDCA55-131E-42AE-8EED-B94BF0FB6E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974185"/>
              </p:ext>
            </p:extLst>
          </p:nvPr>
        </p:nvGraphicFramePr>
        <p:xfrm>
          <a:off x="577395" y="713788"/>
          <a:ext cx="7951831" cy="30480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725103">
                  <a:extLst>
                    <a:ext uri="{9D8B030D-6E8A-4147-A177-3AD203B41FA5}">
                      <a16:colId xmlns:a16="http://schemas.microsoft.com/office/drawing/2014/main" val="2505952585"/>
                    </a:ext>
                  </a:extLst>
                </a:gridCol>
                <a:gridCol w="5226728">
                  <a:extLst>
                    <a:ext uri="{9D8B030D-6E8A-4147-A177-3AD203B41FA5}">
                      <a16:colId xmlns:a16="http://schemas.microsoft.com/office/drawing/2014/main" val="374288048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+mn-lt"/>
                        </a:rPr>
                        <a:t>Área</a:t>
                      </a:r>
                      <a:endParaRPr lang="es-MX" sz="1400" b="1" dirty="0">
                        <a:latin typeface="+mn-lt"/>
                      </a:endParaRPr>
                    </a:p>
                  </a:txBody>
                  <a:tcPr marL="68580" marR="68580" marT="34290" marB="3429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+mn-lt"/>
                        </a:rPr>
                        <a:t>Responsables</a:t>
                      </a:r>
                      <a:endParaRPr lang="es-MX" sz="1400" b="1" dirty="0">
                        <a:latin typeface="+mn-lt"/>
                      </a:endParaRP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735611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effectLst/>
                          <a:latin typeface="+mn-lt"/>
                        </a:rPr>
                        <a:t>Subsecretaría de Educación Media Superior y Superior</a:t>
                      </a:r>
                      <a:endParaRPr lang="es-MX" sz="1200" b="1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effectLst/>
                          <a:latin typeface="+mn-lt"/>
                        </a:rPr>
                        <a:t>Mtro.</a:t>
                      </a:r>
                      <a:r>
                        <a:rPr lang="es-MX" sz="10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MX" sz="1000" b="0" dirty="0">
                          <a:effectLst/>
                          <a:latin typeface="+mn-lt"/>
                        </a:rPr>
                        <a:t>Arturo Lagunes Grajales, Dirección</a:t>
                      </a:r>
                      <a:r>
                        <a:rPr lang="es-MX" sz="1000" b="0" baseline="0" dirty="0">
                          <a:effectLst/>
                          <a:latin typeface="+mn-lt"/>
                        </a:rPr>
                        <a:t> de Educación Media Superior</a:t>
                      </a:r>
                      <a:endParaRPr lang="es-MX" sz="1000" b="0" dirty="0"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effectLst/>
                          <a:latin typeface="+mn-lt"/>
                        </a:rPr>
                        <a:t>Christian Wilson  Delgado </a:t>
                      </a:r>
                      <a:r>
                        <a:rPr lang="es-MX" sz="1000" b="0" dirty="0" err="1">
                          <a:effectLst/>
                          <a:latin typeface="+mn-lt"/>
                        </a:rPr>
                        <a:t>Catzim</a:t>
                      </a:r>
                      <a:r>
                        <a:rPr lang="es-MX" sz="1000" b="0" dirty="0">
                          <a:effectLst/>
                          <a:latin typeface="+mn-lt"/>
                        </a:rPr>
                        <a:t>, Dirección de Educación</a:t>
                      </a:r>
                      <a:r>
                        <a:rPr lang="es-MX" sz="1000" b="0" baseline="0" dirty="0">
                          <a:effectLst/>
                          <a:latin typeface="+mn-lt"/>
                        </a:rPr>
                        <a:t> Superior</a:t>
                      </a:r>
                      <a:endParaRPr lang="es-MX" sz="1000" b="0" dirty="0"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effectLst/>
                          <a:latin typeface="+mn-lt"/>
                        </a:rPr>
                        <a:t>Víctor Hugo Reyes Escamilla, </a:t>
                      </a:r>
                      <a:r>
                        <a:rPr lang="es-MX" sz="1000" b="0" baseline="0" dirty="0">
                          <a:effectLst/>
                          <a:latin typeface="+mn-lt"/>
                        </a:rPr>
                        <a:t>Dirección de Innovación y Desarrollo Académico  </a:t>
                      </a:r>
                      <a:endParaRPr lang="es-MX" sz="1000" b="0" dirty="0"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effectLst/>
                          <a:latin typeface="+mn-lt"/>
                        </a:rPr>
                        <a:t>Melchor García Villanueva , Departamento de Gestión del Aprendizaje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effectLst/>
                          <a:latin typeface="+mn-lt"/>
                        </a:rPr>
                        <a:t>Cindy Villanueva </a:t>
                      </a:r>
                      <a:r>
                        <a:rPr lang="es-MX" sz="1000" b="0" dirty="0" err="1">
                          <a:effectLst/>
                          <a:latin typeface="+mn-lt"/>
                        </a:rPr>
                        <a:t>Kuyoc</a:t>
                      </a:r>
                      <a:r>
                        <a:rPr lang="es-MX" sz="1000" b="0" dirty="0">
                          <a:effectLst/>
                          <a:latin typeface="+mn-lt"/>
                        </a:rPr>
                        <a:t>, </a:t>
                      </a:r>
                      <a:r>
                        <a:rPr lang="es-MX" sz="1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Auxiliar administrativo</a:t>
                      </a: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2432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+mn-lt"/>
                        </a:rPr>
                        <a:t>Subsecretaría de Educación Básica</a:t>
                      </a:r>
                      <a:endParaRPr lang="es-MX" sz="1200" b="1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effectLst/>
                          <a:latin typeface="+mn-lt"/>
                        </a:rPr>
                        <a:t>Mtro.</a:t>
                      </a:r>
                      <a:r>
                        <a:rPr lang="es-MX" sz="10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MX" sz="1000" b="0" dirty="0">
                          <a:effectLst/>
                          <a:latin typeface="+mn-lt"/>
                        </a:rPr>
                        <a:t>Felipe Alexis Jiménez Sierra, Dirección de Formación</a:t>
                      </a:r>
                      <a:r>
                        <a:rPr lang="es-MX" sz="1000" b="0" baseline="0" dirty="0">
                          <a:effectLst/>
                          <a:latin typeface="+mn-lt"/>
                        </a:rPr>
                        <a:t> y Desarrollo Profesional</a:t>
                      </a:r>
                      <a:endParaRPr lang="es-MX" sz="1000" b="0" dirty="0"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effectLst/>
                          <a:latin typeface="+mn-lt"/>
                        </a:rPr>
                        <a:t>Dra. Ingrid Citlalli Suárez </a:t>
                      </a:r>
                      <a:r>
                        <a:rPr lang="es-MX" sz="1000" b="0" dirty="0" err="1">
                          <a:effectLst/>
                          <a:latin typeface="+mn-lt"/>
                        </a:rPr>
                        <a:t>Mcliberty</a:t>
                      </a:r>
                      <a:r>
                        <a:rPr lang="es-MX" sz="1000" b="0" dirty="0">
                          <a:effectLst/>
                          <a:latin typeface="+mn-lt"/>
                        </a:rPr>
                        <a:t>, </a:t>
                      </a:r>
                      <a:r>
                        <a:rPr lang="es-MX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Dirección</a:t>
                      </a:r>
                      <a:r>
                        <a:rPr lang="es-MX" sz="10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Programas de Apoyo a la Educación Básica</a:t>
                      </a:r>
                      <a:endParaRPr lang="es-MX" sz="1000" b="0" dirty="0"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effectLst/>
                          <a:latin typeface="+mn-lt"/>
                        </a:rPr>
                        <a:t>C. Lilia Irasema Ibarra, Dirección</a:t>
                      </a:r>
                      <a:r>
                        <a:rPr lang="es-MX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Participación</a:t>
                      </a:r>
                      <a:r>
                        <a:rPr lang="es-MX" sz="10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Social</a:t>
                      </a:r>
                      <a:endParaRPr lang="es-MX" sz="1000" b="0" dirty="0"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effectLst/>
                          <a:latin typeface="+mn-lt"/>
                        </a:rPr>
                        <a:t>Mtra.</a:t>
                      </a:r>
                      <a:r>
                        <a:rPr lang="es-MX" sz="10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MX" sz="1000" b="0" dirty="0">
                          <a:effectLst/>
                          <a:latin typeface="+mn-lt"/>
                        </a:rPr>
                        <a:t>María Genoveva Pasos </a:t>
                      </a:r>
                      <a:r>
                        <a:rPr lang="es-MX" sz="1000" b="0" dirty="0" err="1">
                          <a:effectLst/>
                          <a:latin typeface="+mn-lt"/>
                        </a:rPr>
                        <a:t>Ceh</a:t>
                      </a:r>
                      <a:r>
                        <a:rPr lang="es-MX" sz="1000" b="0" dirty="0">
                          <a:effectLst/>
                          <a:latin typeface="+mn-lt"/>
                        </a:rPr>
                        <a:t>, Dirección</a:t>
                      </a:r>
                      <a:r>
                        <a:rPr lang="es-MX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Educación Preescolar</a:t>
                      </a:r>
                      <a:endParaRPr lang="es-MX" sz="1000" b="0" dirty="0"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effectLst/>
                          <a:latin typeface="+mn-lt"/>
                        </a:rPr>
                        <a:t>Dr. Carlos Aguilar Tuz, Dirección</a:t>
                      </a:r>
                      <a:r>
                        <a:rPr lang="es-MX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Educación Primaria</a:t>
                      </a:r>
                      <a:endParaRPr lang="es-MX" sz="1000" b="0" dirty="0"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effectLst/>
                          <a:latin typeface="+mn-lt"/>
                        </a:rPr>
                        <a:t>Mtro. Raúl Alberto Polanco Morales, Dirección</a:t>
                      </a:r>
                      <a:r>
                        <a:rPr lang="es-MX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Educación Secundaria</a:t>
                      </a:r>
                      <a:endParaRPr lang="es-MX" sz="1000" b="0" dirty="0"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effectLst/>
                          <a:latin typeface="+mn-lt"/>
                        </a:rPr>
                        <a:t>Lic. Javier Antonio Rubio Pérez, Dirección</a:t>
                      </a:r>
                      <a:r>
                        <a:rPr lang="es-MX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Programa de Educación Inicial y Básica Para la Población Rural e Indígena</a:t>
                      </a:r>
                      <a:endParaRPr lang="es-MX" sz="1000" b="0" dirty="0"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effectLst/>
                          <a:latin typeface="+mn-lt"/>
                        </a:rPr>
                        <a:t>Prof. Jesús Rafael Sosa </a:t>
                      </a:r>
                      <a:r>
                        <a:rPr lang="es-MX" sz="1000" b="0" dirty="0" err="1">
                          <a:effectLst/>
                          <a:latin typeface="+mn-lt"/>
                        </a:rPr>
                        <a:t>Sosa</a:t>
                      </a:r>
                      <a:r>
                        <a:rPr lang="es-MX" sz="1000" b="0" dirty="0">
                          <a:effectLst/>
                          <a:latin typeface="+mn-lt"/>
                        </a:rPr>
                        <a:t>, </a:t>
                      </a:r>
                      <a:r>
                        <a:rPr lang="es-MX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Dirección de Educación </a:t>
                      </a: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Física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Lic. Graciela</a:t>
                      </a:r>
                      <a:r>
                        <a:rPr lang="es-MX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Isabel Pacheco Castillo, Departamento de Educación Indígena.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Lic. Mirza </a:t>
                      </a:r>
                      <a:r>
                        <a:rPr lang="es-MX" sz="10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Mólgora</a:t>
                      </a:r>
                      <a:r>
                        <a:rPr lang="es-MX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Díaz, Departamento de Educación Especial.</a:t>
                      </a:r>
                      <a:endParaRPr lang="es-MX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4663822"/>
                  </a:ext>
                </a:extLst>
              </a:tr>
            </a:tbl>
          </a:graphicData>
        </a:graphic>
      </p:graphicFrame>
      <p:graphicFrame>
        <p:nvGraphicFramePr>
          <p:cNvPr id="7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541326"/>
              </p:ext>
            </p:extLst>
          </p:nvPr>
        </p:nvGraphicFramePr>
        <p:xfrm>
          <a:off x="577394" y="3761788"/>
          <a:ext cx="7951831" cy="11887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69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3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Subsecretaría de Planeación</a:t>
                      </a:r>
                      <a:endParaRPr lang="es-MX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M.T.E. Jesús Reynaldo Almeida Ortega, </a:t>
                      </a:r>
                      <a:r>
                        <a:rPr lang="es-MX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Control Escolar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Lic. Laura </a:t>
                      </a:r>
                      <a:r>
                        <a:rPr lang="es-MX" sz="10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Quimé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Varela, </a:t>
                      </a:r>
                      <a:r>
                        <a:rPr lang="es-MX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Programación Detallada e Inscripción a la Educación Básica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Arq.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Jorge Ernesto Blanco Baeza, </a:t>
                      </a:r>
                      <a:r>
                        <a:rPr lang="es-MX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Diagnóstico de la Infraestructura Educativa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Gabriela Novelo, Auxiliar Administrativo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Lic. Roger Iván Ramírez Pool, Coordinador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Técnico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75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70591-BF8E-48DC-8818-EC3789C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951" y="368313"/>
            <a:ext cx="4401879" cy="42862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1500" dirty="0">
                <a:solidFill>
                  <a:srgbClr val="FF0000"/>
                </a:solidFill>
              </a:rPr>
              <a:t>Equipo Operativo Estrategia SOS Educación Quintana Roo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45A918D-DB89-462D-A9B3-12F50D0336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482372"/>
              </p:ext>
            </p:extLst>
          </p:nvPr>
        </p:nvGraphicFramePr>
        <p:xfrm>
          <a:off x="696941" y="826549"/>
          <a:ext cx="7605899" cy="19050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111579">
                  <a:extLst>
                    <a:ext uri="{9D8B030D-6E8A-4147-A177-3AD203B41FA5}">
                      <a16:colId xmlns:a16="http://schemas.microsoft.com/office/drawing/2014/main" val="2505952585"/>
                    </a:ext>
                  </a:extLst>
                </a:gridCol>
                <a:gridCol w="4494320">
                  <a:extLst>
                    <a:ext uri="{9D8B030D-6E8A-4147-A177-3AD203B41FA5}">
                      <a16:colId xmlns:a16="http://schemas.microsoft.com/office/drawing/2014/main" val="374288048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+mn-lt"/>
                        </a:rPr>
                        <a:t>Área</a:t>
                      </a:r>
                      <a:endParaRPr lang="es-MX" sz="1400" b="1" dirty="0">
                        <a:latin typeface="+mn-lt"/>
                      </a:endParaRPr>
                    </a:p>
                  </a:txBody>
                  <a:tcPr marL="68580" marR="68580" marT="34290" marB="34290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+mn-lt"/>
                        </a:rPr>
                        <a:t>Responsables</a:t>
                      </a:r>
                      <a:endParaRPr lang="es-MX" sz="1400" b="1" dirty="0">
                        <a:latin typeface="+mn-lt"/>
                      </a:endParaRP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73561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latin typeface="+mn-lt"/>
                        </a:rPr>
                        <a:t>Subsecretaría de Administración y Finanzas</a:t>
                      </a:r>
                      <a:endParaRPr lang="es-MX" sz="1200" b="1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Mtra. Fátima Pérez Herrera, Dirección de Recursos</a:t>
                      </a:r>
                      <a:r>
                        <a:rPr lang="es-ES" sz="1000" b="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Humanos</a:t>
                      </a:r>
                      <a:endParaRPr lang="es-ES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" sz="1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P. María Dolores Muñoz Centeno, Dirección de Recursos Materiales</a:t>
                      </a:r>
                      <a:endParaRPr lang="es-MX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2432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200" b="1" dirty="0">
                          <a:effectLst/>
                          <a:latin typeface="+mn-lt"/>
                        </a:rPr>
                        <a:t>Subsecretaría de Atención a la Educación en Benito Juárez</a:t>
                      </a:r>
                      <a:endParaRPr lang="es-MX" sz="1200" b="1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effectLst/>
                          <a:latin typeface="+mn-lt"/>
                        </a:rPr>
                        <a:t>Lic. Erika Guadalupe </a:t>
                      </a:r>
                      <a:r>
                        <a:rPr lang="es-MX" sz="1000" b="0" dirty="0" err="1">
                          <a:effectLst/>
                          <a:latin typeface="+mn-lt"/>
                        </a:rPr>
                        <a:t>Tecuanhuey</a:t>
                      </a:r>
                      <a:r>
                        <a:rPr lang="es-MX" sz="1000" b="0" dirty="0">
                          <a:effectLst/>
                          <a:latin typeface="+mn-lt"/>
                        </a:rPr>
                        <a:t>, Dirección</a:t>
                      </a:r>
                      <a:r>
                        <a:rPr lang="es-MX" sz="1000" b="0" baseline="0" dirty="0">
                          <a:effectLst/>
                          <a:latin typeface="+mn-lt"/>
                        </a:rPr>
                        <a:t> de Instituciones Formadoras de Docentes en la Zona Norte</a:t>
                      </a:r>
                      <a:endParaRPr lang="es-MX" sz="1000" b="0" dirty="0">
                        <a:effectLst/>
                        <a:latin typeface="+mn-lt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effectLst/>
                          <a:latin typeface="+mn-lt"/>
                        </a:rPr>
                        <a:t>Mtro.</a:t>
                      </a:r>
                      <a:r>
                        <a:rPr lang="es-MX" sz="10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MX" sz="1000" b="0" dirty="0">
                          <a:effectLst/>
                          <a:latin typeface="+mn-lt"/>
                        </a:rPr>
                        <a:t>Miguel Medina Cortázar, Dirección de Apoyo</a:t>
                      </a:r>
                      <a:r>
                        <a:rPr lang="es-MX" sz="1000" b="0" baseline="0" dirty="0">
                          <a:effectLst/>
                          <a:latin typeface="+mn-lt"/>
                        </a:rPr>
                        <a:t> a la Planeación</a:t>
                      </a:r>
                      <a:endParaRPr lang="es-MX" sz="1000" b="0" dirty="0">
                        <a:effectLst/>
                        <a:latin typeface="+mn-lt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effectLst/>
                          <a:latin typeface="+mn-lt"/>
                        </a:rPr>
                        <a:t>Lic. Rosa María Martín Narváez, </a:t>
                      </a:r>
                      <a:r>
                        <a:rPr lang="es-MX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Dirección de Apoyo a los Servicios Administrativos en la Zona Norte</a:t>
                      </a:r>
                      <a:endParaRPr lang="es-MX" sz="1000" b="0" dirty="0">
                        <a:effectLst/>
                        <a:latin typeface="+mn-lt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effectLst/>
                          <a:latin typeface="+mn-lt"/>
                        </a:rPr>
                        <a:t>Lic. Marcelina Sagrero Balado, Dirección</a:t>
                      </a:r>
                      <a:r>
                        <a:rPr lang="es-MX" sz="1000" b="0" baseline="0" dirty="0">
                          <a:effectLst/>
                          <a:latin typeface="+mn-lt"/>
                        </a:rPr>
                        <a:t> de Educación Básica </a:t>
                      </a:r>
                      <a:endParaRPr lang="es-MX" sz="1000" b="0" dirty="0">
                        <a:effectLst/>
                        <a:latin typeface="+mn-lt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effectLst/>
                          <a:latin typeface="+mn-lt"/>
                        </a:rPr>
                        <a:t>Lic. Gonzalo Nabor</a:t>
                      </a:r>
                      <a:r>
                        <a:rPr lang="es-MX" sz="1000" b="0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s-MX" sz="1000" b="0" dirty="0">
                          <a:effectLst/>
                          <a:latin typeface="+mn-lt"/>
                        </a:rPr>
                        <a:t>Medina Piste.</a:t>
                      </a: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065903"/>
                  </a:ext>
                </a:extLst>
              </a:tr>
            </a:tbl>
          </a:graphicData>
        </a:graphic>
      </p:graphicFrame>
      <p:graphicFrame>
        <p:nvGraphicFramePr>
          <p:cNvPr id="8" name="Tabla 4">
            <a:extLst>
              <a:ext uri="{FF2B5EF4-FFF2-40B4-BE49-F238E27FC236}">
                <a16:creationId xmlns:a16="http://schemas.microsoft.com/office/drawing/2014/main" id="{545A918D-DB89-462D-A9B3-12F50D0336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362336"/>
              </p:ext>
            </p:extLst>
          </p:nvPr>
        </p:nvGraphicFramePr>
        <p:xfrm>
          <a:off x="696942" y="2684533"/>
          <a:ext cx="7605900" cy="17373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98263">
                  <a:extLst>
                    <a:ext uri="{9D8B030D-6E8A-4147-A177-3AD203B41FA5}">
                      <a16:colId xmlns:a16="http://schemas.microsoft.com/office/drawing/2014/main" val="2505952585"/>
                    </a:ext>
                  </a:extLst>
                </a:gridCol>
                <a:gridCol w="4507637">
                  <a:extLst>
                    <a:ext uri="{9D8B030D-6E8A-4147-A177-3AD203B41FA5}">
                      <a16:colId xmlns:a16="http://schemas.microsoft.com/office/drawing/2014/main" val="374288048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Dirección de Asuntos Jurídicos</a:t>
                      </a:r>
                      <a:endParaRPr lang="es-MX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Lic. Jessica de la Cruz Pereira García, </a:t>
                      </a:r>
                      <a:r>
                        <a:rPr lang="es-MX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Incorporación Revalidación d Equivalencias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Lic. Leonel Mendoza Mazaba, </a:t>
                      </a:r>
                      <a:r>
                        <a:rPr lang="es-MX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Regulación Normativa y Patrimonial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Mtra. Ana Rosa Lizama Santos, Auxiliar Administrativo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Lic. Magnolia Hernández Herrera, Auxiliar Administrativo.</a:t>
                      </a: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130174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b="1" dirty="0">
                          <a:latin typeface="+mn-lt"/>
                        </a:rPr>
                        <a:t>Secretaría Técnica</a:t>
                      </a:r>
                      <a:endParaRPr lang="es-MX" sz="1200" b="1" dirty="0">
                        <a:latin typeface="+mn-lt"/>
                      </a:endParaRPr>
                    </a:p>
                  </a:txBody>
                  <a:tcPr marL="68580" marR="68580" marT="34290" marB="3429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Araceli Ruiz Pérez, </a:t>
                      </a:r>
                      <a:r>
                        <a:rPr lang="es-MX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Responsable del Programa Integral de Seguridad Escolar</a:t>
                      </a:r>
                      <a:endParaRPr lang="es-MX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Larissa Miné Barrera Manzanilla, Auxiliar Administrativo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MX" sz="10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Eliel Aldair Itzá Pech, Auxiliar Administrativo</a:t>
                      </a: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65098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45A918D-DB89-462D-A9B3-12F50D0336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1152964"/>
              </p:ext>
            </p:extLst>
          </p:nvPr>
        </p:nvGraphicFramePr>
        <p:xfrm>
          <a:off x="696940" y="4401111"/>
          <a:ext cx="7605899" cy="5257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111579">
                  <a:extLst>
                    <a:ext uri="{9D8B030D-6E8A-4147-A177-3AD203B41FA5}">
                      <a16:colId xmlns:a16="http://schemas.microsoft.com/office/drawing/2014/main" val="2505952585"/>
                    </a:ext>
                  </a:extLst>
                </a:gridCol>
                <a:gridCol w="4494320">
                  <a:extLst>
                    <a:ext uri="{9D8B030D-6E8A-4147-A177-3AD203B41FA5}">
                      <a16:colId xmlns:a16="http://schemas.microsoft.com/office/drawing/2014/main" val="374288048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Dirección de Comunicación</a:t>
                      </a:r>
                      <a:endParaRPr lang="es-MX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Lic. Irvin Geovanny Blanco </a:t>
                      </a:r>
                      <a:r>
                        <a:rPr lang="es-ES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Solís</a:t>
                      </a: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Dirección de Comunicación.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Lic. José Bernardo Villegas Alonzo, Departamento de Difusión Educativa.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Lic. Mauricio Hernández Patrón, auxiliar administrativo.  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24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5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70591-BF8E-48DC-8818-EC3789C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351" y="586522"/>
            <a:ext cx="4839604" cy="428625"/>
          </a:xfrm>
        </p:spPr>
        <p:txBody>
          <a:bodyPr>
            <a:normAutofit fontScale="90000"/>
          </a:bodyPr>
          <a:lstStyle/>
          <a:p>
            <a:pPr algn="ctr"/>
            <a:r>
              <a:rPr lang="es-MX" sz="1500" dirty="0">
                <a:solidFill>
                  <a:srgbClr val="FF0000"/>
                </a:solidFill>
              </a:rPr>
              <a:t>Marco Legal Estrategia SOS Educación Quintana Roo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81E506C-4D85-4134-963E-B99AE26E1881}"/>
              </a:ext>
            </a:extLst>
          </p:cNvPr>
          <p:cNvSpPr txBox="1">
            <a:spLocks/>
          </p:cNvSpPr>
          <p:nvPr/>
        </p:nvSpPr>
        <p:spPr>
          <a:xfrm>
            <a:off x="2386171" y="1176770"/>
            <a:ext cx="6159700" cy="360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s-MX" sz="1050"/>
              <a:t>ACUERDO número 02/03/20 por el que se suspenden las clases.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050"/>
              <a:t>ACUERDO número 03/03/20 por el que se suspenden los plazos y términos relacionados con los trámites y procedimientos administrativos que se llevan a cabo ante la Secretaría de Educación Pública.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050"/>
              <a:t>ACUERDO número 06/03/20 por el que se amplía el periodo suspensivo.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050"/>
              <a:t>ACUERDO número 09/04/20 por el que se amplía el periodo suspensivo.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050"/>
              <a:t>ACUERDO número 12/06/20 por el que se establecen diversas disposiciones para evaluar el ciclo escolar 2019-2020.                                                                                                                              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050"/>
              <a:t>ACUERDO número 14/07/20 por el que se reforma el diverso número 12/06/20 por el que se establecen diversas disposiciones para evaluar el ciclo escolar 2019-2020.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050"/>
              <a:t>NOTA Aclaratoria al Acuerdo Número 14/07/20 por el que se reforma el diverso número 12/06/20 por el que se establecen diversas disposiciones para evaluar el ciclo escolar 2019-2020.  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050"/>
              <a:t>ACUERDO número 15/08/20 por el que se establecen los calendarios escolares para el ciclo lectivo 2020-2021.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050"/>
              <a:t>Circular DGDC/DGAIR/001/2020 Orientaciones sobre Evaluación.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MX" sz="1050"/>
              <a:t>“Plan para un Regreso a Clases Seguro”.</a:t>
            </a:r>
            <a:endParaRPr lang="es-MX" sz="1050" dirty="0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98543ED8-E3F2-492A-9591-777C8D5A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CA0CB99E-F9FA-45DB-8FA6-7616C8695EFB}" type="slidenum">
              <a:rPr lang="es-MX" smtClean="0"/>
              <a:t>12</a:t>
            </a:fld>
            <a:endParaRPr lang="es-MX" dirty="0"/>
          </a:p>
        </p:txBody>
      </p:sp>
      <p:pic>
        <p:nvPicPr>
          <p:cNvPr id="7" name="Picture 4" descr="Ver las imágenes de origen">
            <a:extLst>
              <a:ext uri="{FF2B5EF4-FFF2-40B4-BE49-F238E27FC236}">
                <a16:creationId xmlns:a16="http://schemas.microsoft.com/office/drawing/2014/main" id="{16BA0AF9-A143-4605-AA6D-D33E7E2A5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9" y="1902685"/>
            <a:ext cx="2196362" cy="219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27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9144000" cy="5041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Marcador de número de diapositiva 7">
            <a:extLst>
              <a:ext uri="{FF2B5EF4-FFF2-40B4-BE49-F238E27FC236}">
                <a16:creationId xmlns:a16="http://schemas.microsoft.com/office/drawing/2014/main" id="{98543ED8-E3F2-492A-9591-777C8D5A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33755" y="4767263"/>
            <a:ext cx="2133600" cy="273844"/>
          </a:xfrm>
        </p:spPr>
        <p:txBody>
          <a:bodyPr/>
          <a:lstStyle/>
          <a:p>
            <a:r>
              <a:rPr lang="es-MX" b="1" dirty="0" smtClean="0">
                <a:solidFill>
                  <a:schemeClr val="tx1"/>
                </a:solidFill>
              </a:rPr>
              <a:t>Enero 2021</a:t>
            </a:r>
            <a:endParaRPr lang="es-MX" b="1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762" y="745723"/>
            <a:ext cx="2811024" cy="354355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810083" y="4511305"/>
            <a:ext cx="1392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Gracias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9579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13332" y="1787653"/>
            <a:ext cx="7490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 una estrategia 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educativa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recuperar a los estudiantes ausentes de todos los niveles educativos mediante el fortalecimiento de la comunicación y la atención de necesidades 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los ámbitos 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pedagógico, psicológico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de gestión para instrumentar acciones que disminuyan los riesgos de abandono </a:t>
            </a:r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 bajo aprovechamiento escolar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el impacto de la Pandemia COVID-19.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AA9FB2-943A-465E-98DB-3E3B2B882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" t="13722"/>
          <a:stretch/>
        </p:blipFill>
        <p:spPr>
          <a:xfrm>
            <a:off x="3084873" y="3283501"/>
            <a:ext cx="2701636" cy="1338899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49715AF-CF63-45F9-A1F9-FB14E51F71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2</a:t>
            </a:fld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865800" y="1008951"/>
            <a:ext cx="713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FF0000"/>
                </a:solidFill>
              </a:rPr>
              <a:t>¿Qué es </a:t>
            </a:r>
            <a:r>
              <a:rPr lang="es-ES" sz="2400" b="1" dirty="0">
                <a:solidFill>
                  <a:srgbClr val="FF0000"/>
                </a:solidFill>
              </a:rPr>
              <a:t>SOS</a:t>
            </a:r>
            <a:r>
              <a:rPr lang="es-ES" sz="1800" b="1" dirty="0">
                <a:solidFill>
                  <a:srgbClr val="FF0000"/>
                </a:solidFill>
              </a:rPr>
              <a:t> Educación Quintana Roo?</a:t>
            </a:r>
          </a:p>
        </p:txBody>
      </p:sp>
    </p:spTree>
    <p:extLst>
      <p:ext uri="{BB962C8B-B14F-4D97-AF65-F5344CB8AC3E}">
        <p14:creationId xmlns:p14="http://schemas.microsoft.com/office/powerpoint/2010/main" val="320269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C56A0D-791D-43BD-996A-0E1E6D25E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396" y="1469815"/>
            <a:ext cx="6171252" cy="3441113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Alto nivel de ausencia de estudiantes en los procesos educativos a distancia.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Aprovechamiento académico bajo.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es-MX" sz="1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Afectaciones </a:t>
            </a: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socioemocionales en docentes, estudiantes y padres y madres de familia.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es-MX" sz="1500" dirty="0">
                <a:latin typeface="Arial" panose="020B0604020202020204" pitchFamily="34" charset="0"/>
                <a:cs typeface="Arial" panose="020B0604020202020204" pitchFamily="34" charset="0"/>
              </a:rPr>
              <a:t>Incremento potencial de riesgo de deserción o abandono escolar.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="" xmlns:asvg="http://schemas.microsoft.com/office/drawing/2016/SVG/main" r:embed="rId4"/>
                    </a:ext>
                  </a:extLst>
                </a:blip>
              </a:buBlip>
            </a:pP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Deficiencias de comunicación entre estudiantes, docentes</a:t>
            </a:r>
            <a:r>
              <a:rPr lang="es-ES" sz="15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500" smtClean="0">
                <a:latin typeface="Arial" panose="020B0604020202020204" pitchFamily="34" charset="0"/>
                <a:cs typeface="Arial" panose="020B0604020202020204" pitchFamily="34" charset="0"/>
              </a:rPr>
              <a:t>padres, </a:t>
            </a:r>
            <a:r>
              <a:rPr lang="es-ES" sz="1500" dirty="0">
                <a:latin typeface="Arial" panose="020B0604020202020204" pitchFamily="34" charset="0"/>
                <a:cs typeface="Arial" panose="020B0604020202020204" pitchFamily="34" charset="0"/>
              </a:rPr>
              <a:t>madres y autoridades educativas para atender las necesidades de los estudiantes.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13CCE94-55DE-4579-A33B-3C54C0DDB3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MX" smtClean="0"/>
              <a:pPr/>
              <a:t>3</a:t>
            </a:fld>
            <a:endParaRPr lang="es-MX" dirty="0"/>
          </a:p>
        </p:txBody>
      </p:sp>
      <p:pic>
        <p:nvPicPr>
          <p:cNvPr id="1026" name="Picture 2" descr="Ver las imágenes de origen">
            <a:extLst>
              <a:ext uri="{FF2B5EF4-FFF2-40B4-BE49-F238E27FC236}">
                <a16:creationId xmlns:a16="http://schemas.microsoft.com/office/drawing/2014/main" id="{ACD17BBC-34B0-4D4E-AD7D-ACD98FB1E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8" y="2061137"/>
            <a:ext cx="2332838" cy="174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824236" y="712489"/>
            <a:ext cx="713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FF0000"/>
                </a:solidFill>
              </a:rPr>
              <a:t>¿Qué Problemática Atiende </a:t>
            </a:r>
            <a:r>
              <a:rPr lang="es-ES" sz="2400" b="1" dirty="0">
                <a:solidFill>
                  <a:srgbClr val="FF0000"/>
                </a:solidFill>
              </a:rPr>
              <a:t>SOS</a:t>
            </a:r>
            <a:r>
              <a:rPr lang="es-ES" sz="1800" b="1" dirty="0">
                <a:solidFill>
                  <a:srgbClr val="FF0000"/>
                </a:solidFill>
              </a:rPr>
              <a:t> Educación Quintana Roo?</a:t>
            </a:r>
          </a:p>
        </p:txBody>
      </p:sp>
    </p:spTree>
    <p:extLst>
      <p:ext uri="{BB962C8B-B14F-4D97-AF65-F5344CB8AC3E}">
        <p14:creationId xmlns:p14="http://schemas.microsoft.com/office/powerpoint/2010/main" val="6689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3BAA496A-0705-4761-90CA-8AC7BF1C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0" b="21591"/>
          <a:stretch/>
        </p:blipFill>
        <p:spPr>
          <a:xfrm>
            <a:off x="3828282" y="722674"/>
            <a:ext cx="1335073" cy="660855"/>
          </a:xfrm>
          <a:prstGeom prst="rect">
            <a:avLst/>
          </a:prstGeom>
        </p:spPr>
      </p:pic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F22580B4-998A-48C4-B76F-0C73CE644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532288"/>
              </p:ext>
            </p:extLst>
          </p:nvPr>
        </p:nvGraphicFramePr>
        <p:xfrm>
          <a:off x="902656" y="1248517"/>
          <a:ext cx="7701017" cy="3432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1017">
                  <a:extLst>
                    <a:ext uri="{9D8B030D-6E8A-4147-A177-3AD203B41FA5}">
                      <a16:colId xmlns:a16="http://schemas.microsoft.com/office/drawing/2014/main" val="1663097372"/>
                    </a:ext>
                  </a:extLst>
                </a:gridCol>
              </a:tblGrid>
              <a:tr h="583461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Áreas</a:t>
                      </a:r>
                      <a:r>
                        <a:rPr lang="es-MX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Atención</a:t>
                      </a:r>
                      <a:endParaRPr lang="es-MX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08000" marT="108000" marB="10800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87962"/>
                  </a:ext>
                </a:extLst>
              </a:tr>
              <a:tr h="2294484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5">
                            <a:lumMod val="25000"/>
                          </a:schemeClr>
                        </a:buClr>
                        <a:buSzPct val="8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6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Pedagógica: </a:t>
                      </a:r>
                      <a:r>
                        <a:rPr lang="es-MX" sz="16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Necesidades</a:t>
                      </a:r>
                      <a:r>
                        <a:rPr lang="es-MX" sz="1600" b="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apoyo o acompañamiento relacionadas con el proceso de </a:t>
                      </a:r>
                      <a:r>
                        <a:rPr lang="es-MX" sz="1600" b="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enseñanza-aprendizaje como </a:t>
                      </a:r>
                      <a:r>
                        <a:rPr lang="es-MX" sz="1600" b="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asesoría y tutoría para alumnos y padres de familia, formación y actualización de figuras educativas, entrega de libros y guías de aprendizaje, entre otros</a:t>
                      </a:r>
                      <a:r>
                        <a:rPr lang="es-MX" sz="1600" b="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es-MX" sz="1600" b="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5">
                            <a:lumMod val="25000"/>
                          </a:schemeClr>
                        </a:buClr>
                        <a:buSzPct val="8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MX" sz="1600" b="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5">
                            <a:lumMod val="25000"/>
                          </a:schemeClr>
                        </a:buClr>
                        <a:buSzPct val="8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6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Psicológica: </a:t>
                      </a:r>
                      <a:r>
                        <a:rPr lang="es-MX" sz="16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Necesidades</a:t>
                      </a:r>
                      <a:r>
                        <a:rPr lang="es-MX" sz="1600" b="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s-MX" sz="16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apoyo y orientación en aspectos socioemocionales que impactan a</a:t>
                      </a:r>
                      <a:r>
                        <a:rPr lang="es-MX" sz="1600" b="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los estudiantes </a:t>
                      </a:r>
                      <a:r>
                        <a:rPr lang="es-MX" sz="16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su proceso educativo. 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5">
                            <a:lumMod val="25000"/>
                          </a:schemeClr>
                        </a:buClr>
                        <a:buSzPct val="85000"/>
                        <a:buFont typeface="Arial" panose="020B0604020202020204" pitchFamily="34" charset="0"/>
                        <a:buChar char="•"/>
                        <a:tabLst/>
                      </a:pPr>
                      <a:endParaRPr lang="es-MX" sz="1600" b="1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5">
                            <a:lumMod val="25000"/>
                          </a:schemeClr>
                        </a:buClr>
                        <a:buSzPct val="85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MX" sz="16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</a:t>
                      </a:r>
                      <a:r>
                        <a:rPr lang="es-MX" sz="1600" b="1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s-MX" sz="1600" b="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Necesidades o solicitudes de apoyo </a:t>
                      </a:r>
                      <a:r>
                        <a:rPr lang="es-MX" sz="1600" b="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</a:t>
                      </a:r>
                      <a:r>
                        <a:rPr lang="es-MX" sz="1600" b="0" kern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 </a:t>
                      </a:r>
                      <a:r>
                        <a:rPr lang="es-MX" sz="1600" b="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escolar, en el marco de esta estrategia. </a:t>
                      </a:r>
                      <a:endParaRPr lang="es-MX" sz="1600" b="0" kern="0" baseline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2000" marR="162000" marT="108000" marB="108000">
                    <a:solidFill>
                      <a:srgbClr val="FFFF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942984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769431" y="478751"/>
            <a:ext cx="3058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Áreas y principales acciones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0" y="-38140"/>
            <a:ext cx="7139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FF0000"/>
                </a:solidFill>
              </a:rPr>
              <a:t>¿Cuáles son las Áreas de Atención de </a:t>
            </a:r>
            <a:r>
              <a:rPr lang="es-ES" sz="2400" b="1" dirty="0">
                <a:solidFill>
                  <a:srgbClr val="FF0000"/>
                </a:solidFill>
              </a:rPr>
              <a:t>SOS</a:t>
            </a:r>
            <a:r>
              <a:rPr lang="es-ES" sz="1800" b="1" dirty="0">
                <a:solidFill>
                  <a:srgbClr val="FF0000"/>
                </a:solidFill>
              </a:rPr>
              <a:t> Educación Quintana Roo?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991" y="73377"/>
            <a:ext cx="616009" cy="40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9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/>
          <p:cNvSpPr txBox="1"/>
          <p:nvPr/>
        </p:nvSpPr>
        <p:spPr>
          <a:xfrm>
            <a:off x="769431" y="478751"/>
            <a:ext cx="3058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Áreas y principales acciones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-103405" y="78641"/>
            <a:ext cx="71397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FF0000"/>
                </a:solidFill>
              </a:rPr>
              <a:t>¿Cuáles son las Principales Acciones de Arranque de 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</a:rPr>
              <a:t>SOS</a:t>
            </a:r>
            <a:r>
              <a:rPr lang="es-ES" sz="1800" b="1" dirty="0">
                <a:solidFill>
                  <a:srgbClr val="FF0000"/>
                </a:solidFill>
              </a:rPr>
              <a:t> Educación Quintana Roo?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BAA496A-0705-4761-90CA-8AC7BF1C7E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0" b="21591"/>
          <a:stretch/>
        </p:blipFill>
        <p:spPr>
          <a:xfrm>
            <a:off x="3830117" y="1144688"/>
            <a:ext cx="1335073" cy="581424"/>
          </a:xfrm>
          <a:prstGeom prst="rect">
            <a:avLst/>
          </a:prstGeom>
        </p:spPr>
      </p:pic>
      <p:graphicFrame>
        <p:nvGraphicFramePr>
          <p:cNvPr id="8" name="Tabla 4">
            <a:extLst>
              <a:ext uri="{FF2B5EF4-FFF2-40B4-BE49-F238E27FC236}">
                <a16:creationId xmlns:a16="http://schemas.microsoft.com/office/drawing/2014/main" id="{89EDAF26-87FF-454B-8F7C-862528425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767547"/>
              </p:ext>
            </p:extLst>
          </p:nvPr>
        </p:nvGraphicFramePr>
        <p:xfrm>
          <a:off x="592281" y="1740408"/>
          <a:ext cx="8115300" cy="3049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15300">
                  <a:extLst>
                    <a:ext uri="{9D8B030D-6E8A-4147-A177-3AD203B41FA5}">
                      <a16:colId xmlns:a16="http://schemas.microsoft.com/office/drawing/2014/main" val="1663097372"/>
                    </a:ext>
                  </a:extLst>
                </a:gridCol>
              </a:tblGrid>
              <a:tr h="55086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Principales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Acciones</a:t>
                      </a:r>
                    </a:p>
                  </a:txBody>
                  <a:tcPr marL="108000" marR="108000" marT="108000" marB="10800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87962"/>
                  </a:ext>
                </a:extLst>
              </a:tr>
              <a:tr h="2498938">
                <a:tc>
                  <a:txBody>
                    <a:bodyPr/>
                    <a:lstStyle/>
                    <a:p>
                      <a:pPr marL="363538" marR="0" indent="-363538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MX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Seguimiento puntual, atención y respuesta a las solicitudes.</a:t>
                      </a:r>
                    </a:p>
                    <a:p>
                      <a:pPr marL="363538" marR="0" indent="-363538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MX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Implementación de APP </a:t>
                      </a:r>
                      <a:r>
                        <a:rPr lang="es-MX" sz="1400" b="1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</a:t>
                      </a:r>
                      <a:r>
                        <a:rPr lang="es-MX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para apoyo de registro y seguimiento de solicitudes. </a:t>
                      </a:r>
                    </a:p>
                    <a:p>
                      <a:pPr marL="363538" indent="-363538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s-ES" sz="1400" b="1" i="0" u="none" strike="noStrike" cap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Disposición de líneas telefónicas </a:t>
                      </a:r>
                      <a:r>
                        <a:rPr lang="es-MX" sz="1400" b="1" i="0" u="none" strike="noStrike" cap="non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y 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MX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WhatsApp para atender trámites y servicios. </a:t>
                      </a:r>
                    </a:p>
                    <a:p>
                      <a:pPr marL="363538" indent="-363538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s-MX" sz="1400" b="1" i="0" u="none" strike="noStrike" cap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Activación de</a:t>
                      </a:r>
                      <a:r>
                        <a:rPr lang="es-ES" sz="1400" b="1" i="0" u="none" strike="noStrike" cap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 sistema de citas en línea para agendar y realizar trámites sin filas ni tiempos de espera.</a:t>
                      </a:r>
                    </a:p>
                    <a:p>
                      <a:pPr marL="363538" indent="-363538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q"/>
                      </a:pPr>
                      <a:r>
                        <a:rPr lang="es-ES" sz="1400" b="1" i="0" u="none" strike="noStrike" cap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Otorgamiento de servicios de </a:t>
                      </a:r>
                      <a:r>
                        <a:rPr lang="es-MX" sz="1400" b="1" i="0" u="none" strike="noStrike" cap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a</a:t>
                      </a: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sesoría</a:t>
                      </a:r>
                      <a:r>
                        <a:rPr lang="es-MX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 orientación pedagógica y psicológica.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2000" marR="162000" marT="108000" marB="108000">
                    <a:solidFill>
                      <a:srgbClr val="FFFFF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942984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991" y="73377"/>
            <a:ext cx="616009" cy="40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6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r las imágenes de origen">
            <a:extLst>
              <a:ext uri="{FF2B5EF4-FFF2-40B4-BE49-F238E27FC236}">
                <a16:creationId xmlns:a16="http://schemas.microsoft.com/office/drawing/2014/main" id="{10762410-5628-4732-BE3E-7A68C39A2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" y="1662277"/>
            <a:ext cx="2637431" cy="263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Google Shape;143;p5"/>
          <p:cNvSpPr txBox="1"/>
          <p:nvPr/>
        </p:nvSpPr>
        <p:spPr>
          <a:xfrm>
            <a:off x="2587336" y="1409668"/>
            <a:ext cx="6483928" cy="314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indent="-171450" algn="just">
              <a:lnSpc>
                <a:spcPct val="150000"/>
              </a:lnSpc>
              <a:buClr>
                <a:schemeClr val="tx1"/>
              </a:buClr>
              <a:buSzPts val="1800"/>
              <a:buFont typeface="Wingdings" panose="05000000000000000000" pitchFamily="2" charset="2"/>
              <a:buChar char="ü"/>
            </a:pPr>
            <a:r>
              <a:rPr lang="es-MX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Disminuir </a:t>
            </a:r>
            <a:r>
              <a:rPr lang="es-MX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los casos de ausencia escolar </a:t>
            </a:r>
            <a:r>
              <a:rPr lang="es-MX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mediante la recuperación y</a:t>
            </a:r>
            <a:r>
              <a:rPr lang="es-MX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s-MX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contacto permanente con estudiantes. </a:t>
            </a:r>
          </a:p>
          <a:p>
            <a:pPr marL="285743" indent="-285743" algn="just">
              <a:lnSpc>
                <a:spcPct val="150000"/>
              </a:lnSpc>
              <a:buClr>
                <a:schemeClr val="tx1"/>
              </a:buClr>
              <a:buSzPts val="1800"/>
              <a:buFont typeface="Wingdings" panose="05000000000000000000" pitchFamily="2" charset="2"/>
              <a:buChar char="ü"/>
            </a:pPr>
            <a:r>
              <a:rPr lang="es-MX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Poner a disposición </a:t>
            </a:r>
            <a:r>
              <a:rPr lang="es-MX" b="1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servicios </a:t>
            </a:r>
            <a:r>
              <a:rPr lang="es-MX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educativos de apoyo en materia pedagógica, psicológica y de gestión de manera ágil y </a:t>
            </a:r>
            <a:r>
              <a:rPr lang="es-MX" b="1" dirty="0">
                <a:latin typeface="Arial" panose="020B0604020202020204" pitchFamily="34" charset="0"/>
                <a:cs typeface="Arial" pitchFamily="34" charset="0"/>
              </a:rPr>
              <a:t>oportuna.</a:t>
            </a:r>
          </a:p>
          <a:p>
            <a:pPr marL="285743" indent="-285743" algn="just">
              <a:lnSpc>
                <a:spcPct val="150000"/>
              </a:lnSpc>
              <a:buClr>
                <a:schemeClr val="tx1"/>
              </a:buClr>
              <a:buSzPts val="1800"/>
              <a:buFont typeface="Wingdings" panose="05000000000000000000" pitchFamily="2" charset="2"/>
              <a:buChar char="ü"/>
            </a:pPr>
            <a:r>
              <a:rPr lang="es-ES_tradnl" b="1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Establecer </a:t>
            </a:r>
            <a:r>
              <a:rPr lang="es-ES_tradnl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canales directos de </a:t>
            </a:r>
            <a:r>
              <a:rPr lang="es-ES_tradnl" b="1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atención para </a:t>
            </a:r>
            <a:r>
              <a:rPr lang="es-MX" b="1" dirty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me</a:t>
            </a:r>
            <a:r>
              <a:rPr lang="es-ES_tradnl" b="1" dirty="0" err="1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jorar</a:t>
            </a:r>
            <a:r>
              <a:rPr lang="es-ES_tradnl" b="1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s-ES_tradnl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la comunicación con la comunidad </a:t>
            </a:r>
            <a:r>
              <a:rPr lang="es-ES_tradnl" b="1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escolar.</a:t>
            </a:r>
            <a:endParaRPr lang="es-ES_tradnl" b="1" dirty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43" indent="-285743" algn="just">
              <a:lnSpc>
                <a:spcPct val="150000"/>
              </a:lnSpc>
              <a:buClr>
                <a:schemeClr val="tx1"/>
              </a:buClr>
              <a:buSzPts val="1800"/>
              <a:buFont typeface="Wingdings" panose="05000000000000000000" pitchFamily="2" charset="2"/>
              <a:buChar char="ü"/>
            </a:pPr>
            <a:r>
              <a:rPr lang="es-MX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Dar certeza de respuesta a las solicitudes de la comunidad educativa.</a:t>
            </a:r>
          </a:p>
          <a:p>
            <a:pPr marL="285743" indent="-285743" algn="just">
              <a:lnSpc>
                <a:spcPct val="150000"/>
              </a:lnSpc>
              <a:buClr>
                <a:schemeClr val="tx1"/>
              </a:buClr>
              <a:buSzPts val="1800"/>
              <a:buFont typeface="Wingdings" panose="05000000000000000000" pitchFamily="2" charset="2"/>
              <a:buChar char="ü"/>
            </a:pPr>
            <a:r>
              <a:rPr lang="es-MX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Fortalecer la acción de una gestión pública</a:t>
            </a:r>
            <a:r>
              <a:rPr lang="es-MX" b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cercana y sensible a las necesidades de la comunidad educativa. 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9167AA0-9210-45AC-8827-6A45E958C3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s-MX" smtClean="0"/>
              <a:pPr/>
              <a:t>6</a:t>
            </a:fld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D9FA67F-842A-4A21-971E-D1072A9D4F62}"/>
              </a:ext>
            </a:extLst>
          </p:cNvPr>
          <p:cNvSpPr txBox="1"/>
          <p:nvPr/>
        </p:nvSpPr>
        <p:spPr>
          <a:xfrm>
            <a:off x="612461" y="874110"/>
            <a:ext cx="268145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chemeClr val="tx1"/>
              </a:buClr>
              <a:buSzPts val="1800"/>
            </a:pPr>
            <a:r>
              <a:rPr lang="es-ES" sz="1800" b="1" dirty="0">
                <a:solidFill>
                  <a:schemeClr val="bg1"/>
                </a:solidFill>
              </a:rPr>
              <a:t>Impactos Esperados</a:t>
            </a:r>
            <a:endParaRPr lang="es-ES" sz="1500" b="1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42249" y="733058"/>
            <a:ext cx="713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FF0000"/>
                </a:solidFill>
              </a:rPr>
              <a:t>¿Qué impactos esperamos de </a:t>
            </a:r>
            <a:r>
              <a:rPr lang="es-ES" sz="2400" b="1" dirty="0">
                <a:solidFill>
                  <a:srgbClr val="FF0000"/>
                </a:solidFill>
              </a:rPr>
              <a:t>SOS</a:t>
            </a:r>
            <a:r>
              <a:rPr lang="es-ES" sz="1800" b="1" dirty="0">
                <a:solidFill>
                  <a:srgbClr val="FF0000"/>
                </a:solidFill>
              </a:rPr>
              <a:t> Educación Quintana Roo?</a:t>
            </a:r>
          </a:p>
        </p:txBody>
      </p:sp>
    </p:spTree>
    <p:extLst>
      <p:ext uri="{BB962C8B-B14F-4D97-AF65-F5344CB8AC3E}">
        <p14:creationId xmlns:p14="http://schemas.microsoft.com/office/powerpoint/2010/main" val="141977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Ver las imágenes de origen">
            <a:extLst>
              <a:ext uri="{FF2B5EF4-FFF2-40B4-BE49-F238E27FC236}">
                <a16:creationId xmlns:a16="http://schemas.microsoft.com/office/drawing/2014/main" id="{79E6DB71-AD65-4372-8195-D2BC6494D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0" y="1783551"/>
            <a:ext cx="1567741" cy="103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Ver las imágenes de origen">
            <a:extLst>
              <a:ext uri="{FF2B5EF4-FFF2-40B4-BE49-F238E27FC236}">
                <a16:creationId xmlns:a16="http://schemas.microsoft.com/office/drawing/2014/main" id="{98CBF42C-FFBC-40EF-83FB-A6D9DF4E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23" y="613157"/>
            <a:ext cx="1621488" cy="104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Ver las imágenes de origen">
            <a:extLst>
              <a:ext uri="{FF2B5EF4-FFF2-40B4-BE49-F238E27FC236}">
                <a16:creationId xmlns:a16="http://schemas.microsoft.com/office/drawing/2014/main" id="{6E2B4B65-11B2-4034-BEFB-6162E68F1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633" y="1775494"/>
            <a:ext cx="1647112" cy="108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Ver las imágenes de origen">
            <a:extLst>
              <a:ext uri="{FF2B5EF4-FFF2-40B4-BE49-F238E27FC236}">
                <a16:creationId xmlns:a16="http://schemas.microsoft.com/office/drawing/2014/main" id="{87432DA1-EBB7-4F3A-919F-1E8A942F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31" y="1786884"/>
            <a:ext cx="1251584" cy="85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Ver las imágenes de origen">
            <a:extLst>
              <a:ext uri="{FF2B5EF4-FFF2-40B4-BE49-F238E27FC236}">
                <a16:creationId xmlns:a16="http://schemas.microsoft.com/office/drawing/2014/main" id="{992E8959-71C6-4753-812E-AACA44E4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181" y="1770951"/>
            <a:ext cx="1223305" cy="8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4" descr="Ver las imágenes de origen">
            <a:extLst>
              <a:ext uri="{FF2B5EF4-FFF2-40B4-BE49-F238E27FC236}">
                <a16:creationId xmlns:a16="http://schemas.microsoft.com/office/drawing/2014/main" id="{313EFFB2-19FE-468F-AA8A-CCB1DB36C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181" y="3154433"/>
            <a:ext cx="1263659" cy="9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25 Flecha derecha">
            <a:extLst>
              <a:ext uri="{FF2B5EF4-FFF2-40B4-BE49-F238E27FC236}">
                <a16:creationId xmlns:a16="http://schemas.microsoft.com/office/drawing/2014/main" id="{53EE8E81-DBA8-4ED1-A00C-09D0FD12B369}"/>
              </a:ext>
            </a:extLst>
          </p:cNvPr>
          <p:cNvSpPr/>
          <p:nvPr/>
        </p:nvSpPr>
        <p:spPr>
          <a:xfrm>
            <a:off x="2182343" y="2144336"/>
            <a:ext cx="378927" cy="295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latin typeface="+mj-lt"/>
            </a:endParaRPr>
          </a:p>
        </p:txBody>
      </p:sp>
      <p:sp>
        <p:nvSpPr>
          <p:cNvPr id="59" name="25 Flecha derecha">
            <a:extLst>
              <a:ext uri="{FF2B5EF4-FFF2-40B4-BE49-F238E27FC236}">
                <a16:creationId xmlns:a16="http://schemas.microsoft.com/office/drawing/2014/main" id="{F0DE9EDB-A5A4-4033-9E05-2F2E7F9D6FD4}"/>
              </a:ext>
            </a:extLst>
          </p:cNvPr>
          <p:cNvSpPr/>
          <p:nvPr/>
        </p:nvSpPr>
        <p:spPr>
          <a:xfrm rot="19946048">
            <a:off x="4451024" y="1594631"/>
            <a:ext cx="493181" cy="430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latin typeface="+mj-lt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782901" y="146113"/>
            <a:ext cx="713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FF0000"/>
                </a:solidFill>
              </a:rPr>
              <a:t>¿Cómo funcionará SOS Educación Quintana Roo?</a:t>
            </a:r>
          </a:p>
        </p:txBody>
      </p:sp>
      <p:sp>
        <p:nvSpPr>
          <p:cNvPr id="33" name="5 CuadroTexto"/>
          <p:cNvSpPr txBox="1">
            <a:spLocks noChangeArrowheads="1"/>
          </p:cNvSpPr>
          <p:nvPr/>
        </p:nvSpPr>
        <p:spPr bwMode="auto">
          <a:xfrm>
            <a:off x="235905" y="3032311"/>
            <a:ext cx="2149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>
              <a:buFontTx/>
              <a:buAutoNum type="arabicPeriod"/>
            </a:pPr>
            <a:r>
              <a:rPr lang="es-ES" sz="1000" b="1" dirty="0">
                <a:latin typeface="+mj-lt"/>
              </a:rPr>
              <a:t>Recepción </a:t>
            </a:r>
            <a:r>
              <a:rPr lang="es-ES" sz="1000" b="1" dirty="0" smtClean="0">
                <a:latin typeface="+mj-lt"/>
              </a:rPr>
              <a:t>y </a:t>
            </a:r>
            <a:r>
              <a:rPr lang="es-ES" sz="1000" b="1" dirty="0">
                <a:latin typeface="+mj-lt"/>
              </a:rPr>
              <a:t>registro de solicitud.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237015" y="3028485"/>
            <a:ext cx="23884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000" b="1" dirty="0"/>
              <a:t>2. Revisión y canalización.</a:t>
            </a:r>
          </a:p>
          <a:p>
            <a:pPr algn="ctr"/>
            <a:r>
              <a:rPr lang="es-ES" sz="1000" dirty="0"/>
              <a:t>Promedio: 24 horas</a:t>
            </a:r>
          </a:p>
        </p:txBody>
      </p:sp>
      <p:sp>
        <p:nvSpPr>
          <p:cNvPr id="37" name="6 CuadroTexto"/>
          <p:cNvSpPr txBox="1">
            <a:spLocks noChangeArrowheads="1"/>
          </p:cNvSpPr>
          <p:nvPr/>
        </p:nvSpPr>
        <p:spPr bwMode="auto">
          <a:xfrm>
            <a:off x="4940286" y="1563104"/>
            <a:ext cx="16610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latin typeface="+mj-lt"/>
              </a:rPr>
              <a:t>3. Atención de solicitud</a:t>
            </a:r>
            <a:r>
              <a:rPr lang="es-ES" sz="1000" dirty="0">
                <a:latin typeface="+mj-lt"/>
              </a:rPr>
              <a:t>.</a:t>
            </a:r>
          </a:p>
        </p:txBody>
      </p:sp>
      <p:sp>
        <p:nvSpPr>
          <p:cNvPr id="65" name="11 CuadroTexto"/>
          <p:cNvSpPr txBox="1">
            <a:spLocks noChangeArrowheads="1"/>
          </p:cNvSpPr>
          <p:nvPr/>
        </p:nvSpPr>
        <p:spPr bwMode="auto">
          <a:xfrm>
            <a:off x="4908033" y="2672847"/>
            <a:ext cx="1693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000" b="1" dirty="0">
                <a:latin typeface="+mj-lt"/>
              </a:rPr>
              <a:t>4. Envío de respuesta a solicitante.</a:t>
            </a:r>
            <a:endParaRPr lang="es-ES" sz="1000" dirty="0">
              <a:latin typeface="+mj-lt"/>
            </a:endParaRPr>
          </a:p>
        </p:txBody>
      </p:sp>
      <p:sp>
        <p:nvSpPr>
          <p:cNvPr id="67" name="11 CuadroTexto"/>
          <p:cNvSpPr txBox="1">
            <a:spLocks noChangeArrowheads="1"/>
          </p:cNvSpPr>
          <p:nvPr/>
        </p:nvSpPr>
        <p:spPr bwMode="auto">
          <a:xfrm>
            <a:off x="4944335" y="4162636"/>
            <a:ext cx="16933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1000" b="1" dirty="0">
                <a:latin typeface="+mj-lt"/>
              </a:rPr>
              <a:t>5. Reporte de gestión.</a:t>
            </a:r>
            <a:endParaRPr lang="es-ES" sz="1000" dirty="0">
              <a:latin typeface="+mj-lt"/>
            </a:endParaRPr>
          </a:p>
        </p:txBody>
      </p:sp>
      <p:sp>
        <p:nvSpPr>
          <p:cNvPr id="68" name="15 CuadroTexto"/>
          <p:cNvSpPr txBox="1">
            <a:spLocks noChangeArrowheads="1"/>
          </p:cNvSpPr>
          <p:nvPr/>
        </p:nvSpPr>
        <p:spPr bwMode="auto">
          <a:xfrm>
            <a:off x="7188922" y="2661066"/>
            <a:ext cx="15151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000" b="1" dirty="0">
                <a:latin typeface="+mj-lt"/>
              </a:rPr>
              <a:t>6. Fin del proceso. </a:t>
            </a:r>
          </a:p>
          <a:p>
            <a:pPr algn="ctr"/>
            <a:endParaRPr lang="es-ES" sz="1000" dirty="0">
              <a:latin typeface="+mj-lt"/>
            </a:endParaRPr>
          </a:p>
        </p:txBody>
      </p:sp>
      <p:sp>
        <p:nvSpPr>
          <p:cNvPr id="71" name="25 Flecha derecha">
            <a:extLst>
              <a:ext uri="{FF2B5EF4-FFF2-40B4-BE49-F238E27FC236}">
                <a16:creationId xmlns:a16="http://schemas.microsoft.com/office/drawing/2014/main" id="{F0DE9EDB-A5A4-4033-9E05-2F2E7F9D6FD4}"/>
              </a:ext>
            </a:extLst>
          </p:cNvPr>
          <p:cNvSpPr/>
          <p:nvPr/>
        </p:nvSpPr>
        <p:spPr>
          <a:xfrm>
            <a:off x="6588926" y="2196434"/>
            <a:ext cx="417665" cy="2959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050">
              <a:latin typeface="+mj-lt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311972" y="4636546"/>
            <a:ext cx="4107803" cy="10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/>
          <p:cNvCxnSpPr/>
          <p:nvPr/>
        </p:nvCxnSpPr>
        <p:spPr>
          <a:xfrm flipV="1">
            <a:off x="4787153" y="4636546"/>
            <a:ext cx="3797449" cy="10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1674885" y="4647304"/>
            <a:ext cx="1124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24 Horas</a:t>
            </a:r>
          </a:p>
        </p:txBody>
      </p:sp>
      <p:sp>
        <p:nvSpPr>
          <p:cNvPr id="73" name="CuadroTexto 72"/>
          <p:cNvSpPr txBox="1"/>
          <p:nvPr/>
        </p:nvSpPr>
        <p:spPr>
          <a:xfrm>
            <a:off x="5963981" y="4672101"/>
            <a:ext cx="1124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48 Horas</a:t>
            </a:r>
          </a:p>
        </p:txBody>
      </p:sp>
      <p:sp>
        <p:nvSpPr>
          <p:cNvPr id="74" name="16 CuadroTexto"/>
          <p:cNvSpPr txBox="1">
            <a:spLocks noChangeArrowheads="1"/>
          </p:cNvSpPr>
          <p:nvPr/>
        </p:nvSpPr>
        <p:spPr bwMode="auto">
          <a:xfrm>
            <a:off x="7209567" y="3553810"/>
            <a:ext cx="170547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900" b="1" dirty="0">
                <a:latin typeface="+mj-lt"/>
              </a:rPr>
              <a:t>Total:  3 días</a:t>
            </a:r>
          </a:p>
          <a:p>
            <a:pPr algn="ctr"/>
            <a:endParaRPr lang="es-ES" sz="900" b="1" dirty="0">
              <a:latin typeface="+mj-lt"/>
            </a:endParaRPr>
          </a:p>
          <a:p>
            <a:pPr algn="ctr"/>
            <a:r>
              <a:rPr lang="es-ES" sz="900" b="1" dirty="0">
                <a:latin typeface="+mj-lt"/>
              </a:rPr>
              <a:t>Recepción: 9:00 a 17:00 horas. </a:t>
            </a:r>
          </a:p>
          <a:p>
            <a:pPr algn="ctr"/>
            <a:r>
              <a:rPr lang="es-ES" sz="900" b="1" dirty="0">
                <a:latin typeface="+mj-lt"/>
              </a:rPr>
              <a:t>Lunes a viernes</a:t>
            </a:r>
            <a:endParaRPr lang="es-ES" sz="900" dirty="0">
              <a:latin typeface="+mj-lt"/>
            </a:endParaRPr>
          </a:p>
        </p:txBody>
      </p:sp>
      <p:sp>
        <p:nvSpPr>
          <p:cNvPr id="75" name="29 Elipse"/>
          <p:cNvSpPr/>
          <p:nvPr/>
        </p:nvSpPr>
        <p:spPr>
          <a:xfrm>
            <a:off x="7099585" y="3440584"/>
            <a:ext cx="1870524" cy="943507"/>
          </a:xfrm>
          <a:prstGeom prst="ellipse">
            <a:avLst/>
          </a:prstGeom>
          <a:noFill/>
          <a:ln w="25400">
            <a:solidFill>
              <a:srgbClr val="4C8C2B"/>
            </a:solidFill>
          </a:ln>
          <a:effectLst>
            <a:outerShdw blurRad="40000" dist="23000" dir="5400000" sx="102000" sy="102000" rotWithShape="0">
              <a:srgbClr val="FFC000">
                <a:alpha val="7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00"/>
          </a:p>
        </p:txBody>
      </p:sp>
    </p:spTree>
    <p:extLst>
      <p:ext uri="{BB962C8B-B14F-4D97-AF65-F5344CB8AC3E}">
        <p14:creationId xmlns:p14="http://schemas.microsoft.com/office/powerpoint/2010/main" val="33291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753" y="600763"/>
            <a:ext cx="285702" cy="2857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814" y="616838"/>
            <a:ext cx="212278" cy="2502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175" y="620579"/>
            <a:ext cx="203543" cy="24325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61803" y="893618"/>
            <a:ext cx="2620388" cy="39164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r>
              <a:rPr lang="es-MX" sz="1050" b="1" dirty="0"/>
              <a:t>1.1</a:t>
            </a:r>
            <a:r>
              <a:rPr lang="es-MX" sz="1050" dirty="0"/>
              <a:t> Registra en la </a:t>
            </a:r>
            <a:r>
              <a:rPr lang="es-MX" sz="1050" dirty="0">
                <a:solidFill>
                  <a:srgbClr val="FF0000"/>
                </a:solidFill>
              </a:rPr>
              <a:t>App SOS Educación Quintana Roo </a:t>
            </a:r>
            <a:r>
              <a:rPr lang="es-MX" sz="1050" dirty="0"/>
              <a:t>o envía por cualquier medio de contacto oficial tu solicitud (</a:t>
            </a:r>
            <a:r>
              <a:rPr lang="es-MX" sz="1050" dirty="0" err="1" smtClean="0"/>
              <a:t>whatsapp</a:t>
            </a:r>
            <a:r>
              <a:rPr lang="es-MX" sz="1050" dirty="0" smtClean="0"/>
              <a:t>, correo electrónico, Facebook</a:t>
            </a:r>
            <a:r>
              <a:rPr lang="es-MX" sz="1050" dirty="0"/>
              <a:t>, oficio, etc.).</a:t>
            </a:r>
          </a:p>
          <a:p>
            <a:pPr algn="just"/>
            <a:endParaRPr lang="es-MX" sz="1050" dirty="0"/>
          </a:p>
          <a:p>
            <a:pPr algn="just"/>
            <a:endParaRPr lang="es-MX" sz="1050" dirty="0"/>
          </a:p>
          <a:p>
            <a:pPr algn="just"/>
            <a:endParaRPr lang="es-MX" sz="1050" dirty="0"/>
          </a:p>
          <a:p>
            <a:pPr algn="just"/>
            <a:endParaRPr lang="es-MX" sz="1050" dirty="0"/>
          </a:p>
          <a:p>
            <a:pPr algn="just"/>
            <a:endParaRPr lang="es-MX" sz="1050" dirty="0"/>
          </a:p>
          <a:p>
            <a:pPr algn="just"/>
            <a:endParaRPr lang="es-MX" sz="1050" dirty="0"/>
          </a:p>
          <a:p>
            <a:pPr algn="just"/>
            <a:endParaRPr lang="es-MX" sz="1050" dirty="0"/>
          </a:p>
          <a:p>
            <a:pPr algn="r"/>
            <a:r>
              <a:rPr lang="es-MX" sz="1050" b="1" dirty="0"/>
              <a:t>En las primeras 24 horas.</a:t>
            </a:r>
          </a:p>
        </p:txBody>
      </p:sp>
      <p:pic>
        <p:nvPicPr>
          <p:cNvPr id="51" name="Picture 2" descr="Ver las imágenes de origen">
            <a:extLst>
              <a:ext uri="{FF2B5EF4-FFF2-40B4-BE49-F238E27FC236}">
                <a16:creationId xmlns:a16="http://schemas.microsoft.com/office/drawing/2014/main" id="{79E6DB71-AD65-4372-8195-D2BC6494D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6" y="1017449"/>
            <a:ext cx="1567741" cy="103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30"/>
          <p:cNvSpPr txBox="1"/>
          <p:nvPr/>
        </p:nvSpPr>
        <p:spPr>
          <a:xfrm>
            <a:off x="782901" y="146113"/>
            <a:ext cx="713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FF0000"/>
                </a:solidFill>
              </a:rPr>
              <a:t>¿Cómo funcionará SOS Educación Quintana Roo?</a:t>
            </a:r>
          </a:p>
        </p:txBody>
      </p:sp>
      <p:sp>
        <p:nvSpPr>
          <p:cNvPr id="33" name="5 CuadroTexto"/>
          <p:cNvSpPr txBox="1">
            <a:spLocks noChangeArrowheads="1"/>
          </p:cNvSpPr>
          <p:nvPr/>
        </p:nvSpPr>
        <p:spPr bwMode="auto">
          <a:xfrm>
            <a:off x="361802" y="2175885"/>
            <a:ext cx="26203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7175" indent="-257175">
              <a:buFontTx/>
              <a:buAutoNum type="arabicPeriod"/>
            </a:pPr>
            <a:r>
              <a:rPr lang="es-ES" sz="1000" b="1" dirty="0">
                <a:latin typeface="+mj-lt"/>
              </a:rPr>
              <a:t>Recepción </a:t>
            </a:r>
            <a:r>
              <a:rPr lang="es-ES" sz="1000" b="1" dirty="0" smtClean="0">
                <a:latin typeface="+mj-lt"/>
              </a:rPr>
              <a:t>y </a:t>
            </a:r>
            <a:r>
              <a:rPr lang="es-ES" sz="1000" b="1" dirty="0">
                <a:latin typeface="+mj-lt"/>
              </a:rPr>
              <a:t>registro de solicitud. 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3153494" y="892758"/>
            <a:ext cx="2620388" cy="39164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algn="just"/>
            <a:r>
              <a:rPr lang="es-MX" sz="1050" b="1" dirty="0"/>
              <a:t>2.1</a:t>
            </a:r>
            <a:r>
              <a:rPr lang="es-MX" sz="1050" dirty="0"/>
              <a:t> Tu solicitud se revisa, se le asigna un folio SOS-SEQ-XXX_01182021 que se integrará por la Clave </a:t>
            </a:r>
            <a:r>
              <a:rPr lang="es-MX" sz="1050" dirty="0">
                <a:solidFill>
                  <a:srgbClr val="FF0000"/>
                </a:solidFill>
              </a:rPr>
              <a:t>SOS</a:t>
            </a:r>
            <a:r>
              <a:rPr lang="es-MX" sz="1050" dirty="0"/>
              <a:t>, las iniciales de la Secretaría de Educación o Plantel Educativo, el Número de Registro y la Fecha de Registro.</a:t>
            </a:r>
          </a:p>
          <a:p>
            <a:endParaRPr lang="es-MX" sz="1050" dirty="0"/>
          </a:p>
          <a:p>
            <a:pPr algn="just"/>
            <a:r>
              <a:rPr lang="es-MX" sz="1050" b="1" dirty="0"/>
              <a:t>2.2 </a:t>
            </a:r>
            <a:r>
              <a:rPr lang="es-MX" sz="1050" dirty="0"/>
              <a:t> La Secretaría de Educación o el Plantel Educativo lo turna al área correspondiente de atención. </a:t>
            </a:r>
          </a:p>
          <a:p>
            <a:pPr algn="just"/>
            <a:endParaRPr lang="es-MX" sz="1050" dirty="0"/>
          </a:p>
          <a:p>
            <a:pPr algn="just"/>
            <a:endParaRPr lang="es-MX" sz="1050" b="1" dirty="0"/>
          </a:p>
          <a:p>
            <a:pPr algn="r"/>
            <a:r>
              <a:rPr lang="es-MX" sz="1050" b="1" dirty="0"/>
              <a:t>En las primeras 24 horas.</a:t>
            </a:r>
          </a:p>
        </p:txBody>
      </p:sp>
      <p:sp>
        <p:nvSpPr>
          <p:cNvPr id="27" name="5 CuadroTexto"/>
          <p:cNvSpPr txBox="1">
            <a:spLocks noChangeArrowheads="1"/>
          </p:cNvSpPr>
          <p:nvPr/>
        </p:nvSpPr>
        <p:spPr bwMode="auto">
          <a:xfrm>
            <a:off x="3153493" y="2175025"/>
            <a:ext cx="26203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b="1" dirty="0">
                <a:latin typeface="+mj-lt"/>
              </a:rPr>
              <a:t>2. </a:t>
            </a:r>
            <a:r>
              <a:rPr lang="es-ES" sz="1000" b="1" dirty="0" smtClean="0">
                <a:latin typeface="+mj-lt"/>
              </a:rPr>
              <a:t>Revisión y canalización. </a:t>
            </a:r>
            <a:endParaRPr lang="es-ES" sz="1000" b="1" dirty="0">
              <a:latin typeface="+mj-lt"/>
            </a:endParaRPr>
          </a:p>
        </p:txBody>
      </p:sp>
      <p:pic>
        <p:nvPicPr>
          <p:cNvPr id="28" name="Picture 6" descr="Ver las imágenes de origen">
            <a:extLst>
              <a:ext uri="{FF2B5EF4-FFF2-40B4-BE49-F238E27FC236}">
                <a16:creationId xmlns:a16="http://schemas.microsoft.com/office/drawing/2014/main" id="{6E2B4B65-11B2-4034-BEFB-6162E68F1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61" y="994151"/>
            <a:ext cx="1611766" cy="106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5945185" y="891898"/>
            <a:ext cx="2620388" cy="39164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algn="just"/>
            <a:r>
              <a:rPr lang="es-MX" sz="1050" b="1" dirty="0"/>
              <a:t>3.1 </a:t>
            </a:r>
            <a:r>
              <a:rPr lang="es-MX" sz="1050" dirty="0"/>
              <a:t>El área analiza, revisa la solicitud y elabora la respuesta correspondiente. Recuerda que puede ser positiva o no, pero el compromiso es </a:t>
            </a:r>
            <a:r>
              <a:rPr lang="es-MX" sz="1050" dirty="0" smtClean="0"/>
              <a:t>que haya </a:t>
            </a:r>
            <a:r>
              <a:rPr lang="es-MX" sz="1050" dirty="0"/>
              <a:t>certeza en la atención.</a:t>
            </a:r>
          </a:p>
          <a:p>
            <a:endParaRPr lang="es-MX" sz="1050" dirty="0"/>
          </a:p>
          <a:p>
            <a:endParaRPr lang="es-MX" sz="1050" dirty="0"/>
          </a:p>
          <a:p>
            <a:endParaRPr lang="es-MX" sz="1050" dirty="0"/>
          </a:p>
          <a:p>
            <a:endParaRPr lang="es-MX" sz="1050" dirty="0"/>
          </a:p>
          <a:p>
            <a:endParaRPr lang="es-MX" sz="1050" dirty="0"/>
          </a:p>
          <a:p>
            <a:endParaRPr lang="es-MX" sz="1050" dirty="0"/>
          </a:p>
          <a:p>
            <a:endParaRPr lang="es-MX" sz="1050" dirty="0"/>
          </a:p>
          <a:p>
            <a:pPr algn="r"/>
            <a:r>
              <a:rPr lang="es-MX" sz="1050" b="1" dirty="0"/>
              <a:t>En las siguientes 48 horas, máximo</a:t>
            </a:r>
            <a:r>
              <a:rPr lang="es-MX" sz="1050" dirty="0"/>
              <a:t>. </a:t>
            </a:r>
          </a:p>
        </p:txBody>
      </p:sp>
      <p:pic>
        <p:nvPicPr>
          <p:cNvPr id="32" name="Picture 4" descr="Ver las imágenes de origen">
            <a:extLst>
              <a:ext uri="{FF2B5EF4-FFF2-40B4-BE49-F238E27FC236}">
                <a16:creationId xmlns:a16="http://schemas.microsoft.com/office/drawing/2014/main" id="{98CBF42C-FFBC-40EF-83FB-A6D9DF4E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49" y="892758"/>
            <a:ext cx="1841137" cy="118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5 CuadroTexto"/>
          <p:cNvSpPr txBox="1">
            <a:spLocks noChangeArrowheads="1"/>
          </p:cNvSpPr>
          <p:nvPr/>
        </p:nvSpPr>
        <p:spPr bwMode="auto">
          <a:xfrm>
            <a:off x="5989383" y="2120546"/>
            <a:ext cx="26203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b="1" dirty="0">
                <a:latin typeface="+mj-lt"/>
              </a:rPr>
              <a:t>3. Atención de solicitud. </a:t>
            </a:r>
          </a:p>
        </p:txBody>
      </p:sp>
    </p:spTree>
    <p:extLst>
      <p:ext uri="{BB962C8B-B14F-4D97-AF65-F5344CB8AC3E}">
        <p14:creationId xmlns:p14="http://schemas.microsoft.com/office/powerpoint/2010/main" val="219803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681" y="632751"/>
            <a:ext cx="197427" cy="22563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61803" y="893618"/>
            <a:ext cx="2620388" cy="34317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endParaRPr lang="es-MX" dirty="0"/>
          </a:p>
          <a:p>
            <a:pPr algn="just"/>
            <a:r>
              <a:rPr lang="es-MX" sz="1050" b="1" dirty="0"/>
              <a:t>4.1</a:t>
            </a:r>
            <a:r>
              <a:rPr lang="es-MX" sz="1050" dirty="0"/>
              <a:t> El área correspondiente te enviará la respuesta al medio de contacto que hayas proporcionado. </a:t>
            </a:r>
          </a:p>
          <a:p>
            <a:pPr algn="just"/>
            <a:r>
              <a:rPr lang="es-MX" sz="1050" dirty="0"/>
              <a:t>.</a:t>
            </a:r>
          </a:p>
          <a:p>
            <a:pPr algn="just"/>
            <a:endParaRPr lang="es-MX" sz="1050" b="1" dirty="0"/>
          </a:p>
          <a:p>
            <a:pPr algn="just"/>
            <a:r>
              <a:rPr lang="es-MX" sz="1050" b="1" dirty="0"/>
              <a:t>4.2 </a:t>
            </a:r>
            <a:r>
              <a:rPr lang="es-MX" sz="1050" dirty="0"/>
              <a:t>Recibe tu respuesta y comunica tus observaciones o dudas para que puedan también ser atendidas.</a:t>
            </a:r>
          </a:p>
          <a:p>
            <a:pPr algn="just"/>
            <a:endParaRPr lang="es-MX" sz="1050" dirty="0"/>
          </a:p>
          <a:p>
            <a:pPr algn="r"/>
            <a:r>
              <a:rPr lang="es-MX" sz="1050" b="1" dirty="0"/>
              <a:t>En las  siguientes 48 horas, </a:t>
            </a:r>
            <a:r>
              <a:rPr lang="es-MX" sz="1050" b="1" dirty="0">
                <a:solidFill>
                  <a:schemeClr val="tx1"/>
                </a:solidFill>
              </a:rPr>
              <a:t>máximo</a:t>
            </a:r>
            <a:r>
              <a:rPr lang="es-MX" sz="1050" b="1" dirty="0"/>
              <a:t>.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782901" y="146113"/>
            <a:ext cx="713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rgbClr val="FF0000"/>
                </a:solidFill>
              </a:rPr>
              <a:t>¿Cómo funcionará SOS Educación Quintana Roo?</a:t>
            </a:r>
          </a:p>
        </p:txBody>
      </p:sp>
      <p:sp>
        <p:nvSpPr>
          <p:cNvPr id="33" name="5 CuadroTexto"/>
          <p:cNvSpPr txBox="1">
            <a:spLocks noChangeArrowheads="1"/>
          </p:cNvSpPr>
          <p:nvPr/>
        </p:nvSpPr>
        <p:spPr bwMode="auto">
          <a:xfrm>
            <a:off x="361802" y="2175885"/>
            <a:ext cx="26203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b="1" dirty="0">
                <a:latin typeface="+mj-lt"/>
              </a:rPr>
              <a:t>4. Envío de respuesta a solicitante. 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3153494" y="892758"/>
            <a:ext cx="2620388" cy="34317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algn="just"/>
            <a:r>
              <a:rPr lang="es-MX" sz="1050" b="1" dirty="0"/>
              <a:t>5.1</a:t>
            </a:r>
            <a:r>
              <a:rPr lang="es-MX" sz="1050" dirty="0"/>
              <a:t> El responsable SOS de la Secretaría de Educación o del Plantel Educativo emite el reporte de gestión.</a:t>
            </a:r>
          </a:p>
          <a:p>
            <a:endParaRPr lang="es-MX" sz="1050" dirty="0"/>
          </a:p>
          <a:p>
            <a:pPr algn="just"/>
            <a:r>
              <a:rPr lang="es-MX" sz="1050" b="1" dirty="0"/>
              <a:t>5.2 </a:t>
            </a:r>
            <a:r>
              <a:rPr lang="es-MX" sz="1050" dirty="0"/>
              <a:t>La Secretaría de Educación concentra los reportes y monitorea su seguimiento. </a:t>
            </a:r>
          </a:p>
          <a:p>
            <a:pPr algn="just"/>
            <a:endParaRPr lang="es-MX" sz="1050" dirty="0"/>
          </a:p>
          <a:p>
            <a:pPr algn="just"/>
            <a:endParaRPr lang="es-MX" sz="1050" b="1" dirty="0"/>
          </a:p>
          <a:p>
            <a:pPr algn="r"/>
            <a:r>
              <a:rPr lang="es-MX" sz="1050" b="1" dirty="0"/>
              <a:t>En las siguientes 48 horas, máximo.</a:t>
            </a:r>
          </a:p>
        </p:txBody>
      </p:sp>
      <p:sp>
        <p:nvSpPr>
          <p:cNvPr id="27" name="5 CuadroTexto"/>
          <p:cNvSpPr txBox="1">
            <a:spLocks noChangeArrowheads="1"/>
          </p:cNvSpPr>
          <p:nvPr/>
        </p:nvSpPr>
        <p:spPr bwMode="auto">
          <a:xfrm>
            <a:off x="3153493" y="2175025"/>
            <a:ext cx="26203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b="1" dirty="0">
                <a:latin typeface="+mj-lt"/>
              </a:rPr>
              <a:t>5. Reporte de gestión. 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5945185" y="891898"/>
            <a:ext cx="2620388" cy="34317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algn="just"/>
            <a:r>
              <a:rPr lang="es-MX" sz="1050" b="1" dirty="0"/>
              <a:t>6.1</a:t>
            </a:r>
            <a:r>
              <a:rPr lang="es-MX" sz="1050" dirty="0"/>
              <a:t>  Tanto la Secretaría de Educación o el Plantel Educativo dan cierre del proceso de cada solicitud, siempre y cuando no hayan recibido observaciones o dudas del solicitante que requieran una nueva revisión. </a:t>
            </a:r>
          </a:p>
          <a:p>
            <a:endParaRPr lang="es-MX" sz="1050" dirty="0"/>
          </a:p>
          <a:p>
            <a:pPr algn="just"/>
            <a:endParaRPr lang="es-MX" sz="1050" b="1" dirty="0"/>
          </a:p>
          <a:p>
            <a:endParaRPr lang="es-MX" sz="1050" dirty="0"/>
          </a:p>
          <a:p>
            <a:pPr algn="r"/>
            <a:r>
              <a:rPr lang="es-MX" sz="1050" b="1" dirty="0"/>
              <a:t>En las siguientes 48 horas, máximo</a:t>
            </a:r>
            <a:r>
              <a:rPr lang="es-MX" sz="1050" dirty="0"/>
              <a:t>. </a:t>
            </a:r>
          </a:p>
        </p:txBody>
      </p:sp>
      <p:sp>
        <p:nvSpPr>
          <p:cNvPr id="34" name="5 CuadroTexto"/>
          <p:cNvSpPr txBox="1">
            <a:spLocks noChangeArrowheads="1"/>
          </p:cNvSpPr>
          <p:nvPr/>
        </p:nvSpPr>
        <p:spPr bwMode="auto">
          <a:xfrm>
            <a:off x="5989383" y="2120546"/>
            <a:ext cx="26203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1000" b="1" dirty="0">
                <a:latin typeface="+mj-lt"/>
              </a:rPr>
              <a:t>6. Fin del proceso.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95" y="1022963"/>
            <a:ext cx="1278296" cy="896716"/>
          </a:xfrm>
          <a:prstGeom prst="rect">
            <a:avLst/>
          </a:prstGeom>
        </p:spPr>
      </p:pic>
      <p:pic>
        <p:nvPicPr>
          <p:cNvPr id="13" name="Picture 14" descr="Ver las imágenes de origen">
            <a:extLst>
              <a:ext uri="{FF2B5EF4-FFF2-40B4-BE49-F238E27FC236}">
                <a16:creationId xmlns:a16="http://schemas.microsoft.com/office/drawing/2014/main" id="{313EFFB2-19FE-468F-AA8A-CCB1DB36C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17" y="1022963"/>
            <a:ext cx="1314356" cy="96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Ver las imágenes de origen">
            <a:extLst>
              <a:ext uri="{FF2B5EF4-FFF2-40B4-BE49-F238E27FC236}">
                <a16:creationId xmlns:a16="http://schemas.microsoft.com/office/drawing/2014/main" id="{87432DA1-EBB7-4F3A-919F-1E8A942F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948" y="977284"/>
            <a:ext cx="1381632" cy="94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774" y="645650"/>
            <a:ext cx="185668" cy="21691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0671" y="632750"/>
            <a:ext cx="193356" cy="22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7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5824</TotalTime>
  <Words>1548</Words>
  <Application>Microsoft Office PowerPoint</Application>
  <PresentationFormat>Presentación en pantalla (16:9)</PresentationFormat>
  <Paragraphs>216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MS Mincho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Equipo Operativo Estrategia SOS Educación Quintana Roo</vt:lpstr>
      <vt:lpstr>Equipo Operativo Estrategia SOS Educación Quintana Roo</vt:lpstr>
      <vt:lpstr>Marco Legal Estrategia SOS Educación Quintana Roo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3ª Sesión Ordinaria 2020</dc:title>
  <dc:creator>VER SERIES;Luz María Abuxapqui González</dc:creator>
  <cp:lastModifiedBy>gx</cp:lastModifiedBy>
  <cp:revision>271</cp:revision>
  <dcterms:created xsi:type="dcterms:W3CDTF">2019-08-01T13:58:16Z</dcterms:created>
  <dcterms:modified xsi:type="dcterms:W3CDTF">2021-01-19T18:21:06Z</dcterms:modified>
</cp:coreProperties>
</file>