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18" r:id="rId3"/>
    <p:sldId id="384" r:id="rId4"/>
    <p:sldId id="423" r:id="rId5"/>
    <p:sldId id="424" r:id="rId6"/>
    <p:sldId id="425" r:id="rId7"/>
    <p:sldId id="426" r:id="rId8"/>
    <p:sldId id="427" r:id="rId9"/>
    <p:sldId id="428" r:id="rId10"/>
    <p:sldId id="416" r:id="rId11"/>
    <p:sldId id="422" r:id="rId12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612D"/>
    <a:srgbClr val="FFFFFF"/>
    <a:srgbClr val="3B3838"/>
    <a:srgbClr val="A78E47"/>
    <a:srgbClr val="A09D17"/>
    <a:srgbClr val="E4C86A"/>
    <a:srgbClr val="CAB356"/>
    <a:srgbClr val="F6F0CF"/>
    <a:srgbClr val="CFBE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5" autoAdjust="0"/>
    <p:restoredTop sz="95441" autoAdjust="0"/>
  </p:normalViewPr>
  <p:slideViewPr>
    <p:cSldViewPr snapToGrid="0">
      <p:cViewPr varScale="1">
        <p:scale>
          <a:sx n="81" d="100"/>
          <a:sy n="81" d="100"/>
        </p:scale>
        <p:origin x="354" y="78"/>
      </p:cViewPr>
      <p:guideLst>
        <p:guide orient="horz" pos="219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52C80-EC8B-4164-8822-9027927A2076}" type="datetimeFigureOut">
              <a:rPr lang="es-MX" smtClean="0"/>
              <a:t>17/08/2022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32076-8149-4773-A156-868683DCA5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59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17/08/2022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41064" y="733997"/>
            <a:ext cx="9144000" cy="2387600"/>
          </a:xfrm>
        </p:spPr>
        <p:txBody>
          <a:bodyPr>
            <a:normAutofit/>
          </a:bodyPr>
          <a:lstStyle/>
          <a:p>
            <a:r>
              <a:rPr lang="es-MX" sz="40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</a:rPr>
              <a:t>Programa Anual de Trabajo 2022</a:t>
            </a:r>
            <a:endParaRPr lang="es-ES" sz="40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0" y="3454962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b="1" dirty="0">
                <a:latin typeface="Futura Md BT Medium" panose="020B0602020204020303" pitchFamily="34" charset="0"/>
                <a:ea typeface="+mj-ea"/>
                <a:cs typeface="+mj-cs"/>
              </a:rPr>
              <a:t>Chetumal, Quintana Roo</a:t>
            </a:r>
          </a:p>
          <a:p>
            <a:pPr algn="ctr">
              <a:lnSpc>
                <a:spcPct val="150000"/>
              </a:lnSpc>
            </a:pPr>
            <a:r>
              <a:rPr lang="es-MX" b="1" dirty="0">
                <a:latin typeface="Futura Md BT Medium" panose="020B0602020204020303" pitchFamily="34" charset="0"/>
                <a:ea typeface="+mj-ea"/>
                <a:cs typeface="+mj-cs"/>
              </a:rPr>
              <a:t>2022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8387738" y="5356953"/>
            <a:ext cx="1863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/>
              <a:t>Descarga el contenido de la reunión, escaneando el código QR</a:t>
            </a:r>
          </a:p>
        </p:txBody>
      </p:sp>
      <p:pic>
        <p:nvPicPr>
          <p:cNvPr id="6" name="Picture 2" descr="Generador de Códigos QR Co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6123" y="3966976"/>
            <a:ext cx="1389976" cy="138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5873" y="2677038"/>
            <a:ext cx="6042772" cy="1339930"/>
          </a:xfrm>
          <a:prstGeom prst="rect">
            <a:avLst/>
          </a:prstGeom>
        </p:spPr>
        <p:txBody>
          <a:bodyPr vert="horz" wrap="square" lIns="0" tIns="8965" rIns="0" bIns="0" rtlCol="0" anchor="ctr">
            <a:spAutoFit/>
          </a:bodyPr>
          <a:lstStyle/>
          <a:p>
            <a:pPr marL="1293788" marR="4483" indent="-1283142">
              <a:lnSpc>
                <a:spcPct val="100400"/>
              </a:lnSpc>
              <a:spcBef>
                <a:spcPts val="71"/>
              </a:spcBef>
            </a:pPr>
            <a:r>
              <a:rPr sz="4324" spc="49" dirty="0">
                <a:solidFill>
                  <a:srgbClr val="000000"/>
                </a:solidFill>
              </a:rPr>
              <a:t>Proyecto</a:t>
            </a:r>
            <a:r>
              <a:rPr sz="4324" spc="-75" dirty="0">
                <a:solidFill>
                  <a:srgbClr val="000000"/>
                </a:solidFill>
              </a:rPr>
              <a:t> </a:t>
            </a:r>
            <a:r>
              <a:rPr sz="4324" spc="-119" dirty="0">
                <a:solidFill>
                  <a:srgbClr val="000000"/>
                </a:solidFill>
              </a:rPr>
              <a:t>de</a:t>
            </a:r>
            <a:r>
              <a:rPr sz="4324" spc="-66" dirty="0">
                <a:solidFill>
                  <a:srgbClr val="000000"/>
                </a:solidFill>
              </a:rPr>
              <a:t> </a:t>
            </a:r>
            <a:r>
              <a:rPr sz="4324" dirty="0">
                <a:solidFill>
                  <a:srgbClr val="000000"/>
                </a:solidFill>
              </a:rPr>
              <a:t>Calendario </a:t>
            </a:r>
            <a:r>
              <a:rPr sz="4324" spc="-1293" dirty="0">
                <a:solidFill>
                  <a:srgbClr val="000000"/>
                </a:solidFill>
              </a:rPr>
              <a:t> </a:t>
            </a:r>
            <a:r>
              <a:rPr sz="4324" spc="-119" dirty="0">
                <a:solidFill>
                  <a:srgbClr val="000000"/>
                </a:solidFill>
              </a:rPr>
              <a:t>de</a:t>
            </a:r>
            <a:r>
              <a:rPr sz="4324" spc="-44" dirty="0">
                <a:solidFill>
                  <a:srgbClr val="000000"/>
                </a:solidFill>
              </a:rPr>
              <a:t> </a:t>
            </a:r>
            <a:r>
              <a:rPr sz="4324" spc="26" dirty="0">
                <a:solidFill>
                  <a:srgbClr val="000000"/>
                </a:solidFill>
              </a:rPr>
              <a:t>Reuniones</a:t>
            </a:r>
            <a:endParaRPr sz="4324" dirty="0"/>
          </a:p>
        </p:txBody>
      </p:sp>
      <p:sp>
        <p:nvSpPr>
          <p:cNvPr id="4" name="object 4"/>
          <p:cNvSpPr txBox="1"/>
          <p:nvPr/>
        </p:nvSpPr>
        <p:spPr>
          <a:xfrm>
            <a:off x="3850759" y="4016968"/>
            <a:ext cx="4492999" cy="1018353"/>
          </a:xfrm>
          <a:prstGeom prst="rect">
            <a:avLst/>
          </a:prstGeom>
        </p:spPr>
        <p:txBody>
          <a:bodyPr vert="horz" wrap="square" lIns="0" tIns="155762" rIns="0" bIns="0" rtlCol="0">
            <a:spAutoFit/>
          </a:bodyPr>
          <a:lstStyle/>
          <a:p>
            <a:pPr algn="ctr">
              <a:spcBef>
                <a:spcPts val="1227"/>
              </a:spcBef>
            </a:pPr>
            <a:r>
              <a:rPr b="1" dirty="0">
                <a:latin typeface="Futura Md BT Medium" panose="020B0602020204020303"/>
              </a:rPr>
              <a:t>Comisión Permanente de Contralores </a:t>
            </a:r>
            <a:r>
              <a:rPr lang="es-MX" b="1" dirty="0">
                <a:latin typeface="Futura Md BT Medium" panose="020B0602020204020303"/>
              </a:rPr>
              <a:t>Quintana Roo</a:t>
            </a:r>
            <a:endParaRPr b="1" dirty="0">
              <a:latin typeface="Futura Md BT Medium" panose="020B0602020204020303"/>
            </a:endParaRPr>
          </a:p>
          <a:p>
            <a:pPr algn="ctr">
              <a:spcBef>
                <a:spcPts val="732"/>
              </a:spcBef>
            </a:pPr>
            <a:r>
              <a:rPr sz="1412" spc="4" dirty="0">
                <a:latin typeface="Microsoft Sans Serif"/>
                <a:cs typeface="Microsoft Sans Serif"/>
              </a:rPr>
              <a:t>Enero</a:t>
            </a:r>
            <a:r>
              <a:rPr sz="1412" spc="-22" dirty="0">
                <a:latin typeface="Microsoft Sans Serif"/>
                <a:cs typeface="Microsoft Sans Serif"/>
              </a:rPr>
              <a:t> </a:t>
            </a:r>
            <a:r>
              <a:rPr sz="1412" spc="35" dirty="0">
                <a:latin typeface="Microsoft Sans Serif"/>
                <a:cs typeface="Microsoft Sans Serif"/>
              </a:rPr>
              <a:t>2022</a:t>
            </a:r>
            <a:endParaRPr sz="1412" dirty="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6777" y="3212940"/>
            <a:ext cx="1287594" cy="142883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361371" y="4380454"/>
            <a:ext cx="1863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/>
              <a:t>Descarga el contenido de la reunión, escaneando el código QR</a:t>
            </a:r>
          </a:p>
        </p:txBody>
      </p:sp>
      <p:pic>
        <p:nvPicPr>
          <p:cNvPr id="8" name="Picture 2" descr="Generador de Códigos QR Cod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371" y="2747574"/>
            <a:ext cx="1632878" cy="1632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684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985ABA9-09A8-4514-8CAB-8C35CC482630}"/>
              </a:ext>
            </a:extLst>
          </p:cNvPr>
          <p:cNvSpPr/>
          <p:nvPr/>
        </p:nvSpPr>
        <p:spPr>
          <a:xfrm>
            <a:off x="0" y="4610911"/>
            <a:ext cx="12192000" cy="22470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842014"/>
              </p:ext>
            </p:extLst>
          </p:nvPr>
        </p:nvGraphicFramePr>
        <p:xfrm>
          <a:off x="1598228" y="969342"/>
          <a:ext cx="9510992" cy="42357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5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3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3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3501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lang="es-MX" sz="1400" b="1" spc="1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CALENDARIO DE REUNIONES </a:t>
                      </a:r>
                      <a:r>
                        <a:rPr sz="1400" b="1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2022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6611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A78E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5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00" b="1" spc="20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MES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6443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00" b="1" spc="1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DIAS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6443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00" b="1" spc="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EVENTO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6443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00" b="1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SEDE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6443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lang="es-MX" sz="1400" b="1" spc="-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Marzo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25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lang="es-MX" sz="1400" b="1" spc="-16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04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25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lang="es-MX" sz="1400" b="1" spc="30" noProof="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Primera</a:t>
                      </a:r>
                      <a:r>
                        <a:rPr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spc="5" noProof="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Reunión</a:t>
                      </a:r>
                      <a:r>
                        <a:rPr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b="1" spc="2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Plenaria</a:t>
                      </a:r>
                      <a:r>
                        <a:rPr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b="1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la</a:t>
                      </a:r>
                      <a:r>
                        <a:rPr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b="1" spc="-1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CP</a:t>
                      </a:r>
                      <a:r>
                        <a:rPr lang="es-MX" sz="1400" b="1" spc="-1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CQROO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25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lang="es-MX" sz="1400" b="1" spc="2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En línea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25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3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400" b="1" spc="-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Mayo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400" b="1" spc="7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20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1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spc="3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Segunda</a:t>
                      </a:r>
                      <a:r>
                        <a:rPr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spc="5" noProof="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Reunión</a:t>
                      </a:r>
                      <a:r>
                        <a:rPr sz="1400" b="1" spc="2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spc="2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Plenaria</a:t>
                      </a:r>
                      <a:r>
                        <a:rPr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lang="es-MX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spc="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la</a:t>
                      </a:r>
                      <a:r>
                        <a:rPr lang="es-MX"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spc="-1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CPCQROO</a:t>
                      </a:r>
                      <a:endParaRPr lang="es-MX"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s-MX" sz="1400" b="1" dirty="0">
                          <a:latin typeface="Microsoft Sans Serif"/>
                          <a:cs typeface="Microsoft Sans Serif"/>
                        </a:rPr>
                        <a:t>Othón P. Blanco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197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91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s-MX" sz="1400" b="1" spc="5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Agosto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197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s-MX" sz="1400" b="1" spc="-95" smtClean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26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197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1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spc="3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Tercera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5" noProof="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Reunión</a:t>
                      </a:r>
                      <a:r>
                        <a:rPr lang="es-ES" sz="1400" b="1" spc="2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2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Plenaria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la</a:t>
                      </a:r>
                      <a:r>
                        <a:rPr lang="es-ES"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-1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CPCQROO</a:t>
                      </a:r>
                      <a:endParaRPr lang="es-ES"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197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s-MX" sz="1400" b="1" dirty="0">
                          <a:latin typeface="Microsoft Sans Serif"/>
                          <a:cs typeface="Microsoft Sans Serif"/>
                        </a:rPr>
                        <a:t>Benito Juárez</a:t>
                      </a:r>
                    </a:p>
                  </a:txBody>
                  <a:tcPr marL="0" marR="0" marT="1238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1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s-MX" sz="1400" b="1" kern="1200" spc="55" dirty="0">
                          <a:solidFill>
                            <a:srgbClr val="3B3838"/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Noviembre</a:t>
                      </a:r>
                      <a:endParaRPr sz="1400" b="1" kern="1200" spc="55" dirty="0">
                        <a:solidFill>
                          <a:srgbClr val="3B3838"/>
                        </a:solidFill>
                        <a:latin typeface="Microsoft Sans Serif"/>
                        <a:ea typeface="+mn-ea"/>
                        <a:cs typeface="Microsoft Sans Serif"/>
                      </a:endParaRP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s-MX" sz="1400" b="1" kern="1200" spc="55" dirty="0">
                          <a:solidFill>
                            <a:srgbClr val="3B3838"/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11</a:t>
                      </a: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1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spc="3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Cuarta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5" noProof="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Reunión</a:t>
                      </a:r>
                      <a:r>
                        <a:rPr lang="es-ES" sz="1400" b="1" spc="2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2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Plenaria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la</a:t>
                      </a:r>
                      <a:r>
                        <a:rPr lang="es-ES"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-1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CPCQROO</a:t>
                      </a:r>
                      <a:endParaRPr lang="es-ES"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lang="es-MX" sz="1400" b="1" dirty="0">
                          <a:latin typeface="Microsoft Sans Serif"/>
                          <a:cs typeface="Microsoft Sans Serif"/>
                        </a:rPr>
                        <a:t>Tulum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438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5814" y="3131628"/>
            <a:ext cx="754270" cy="761788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598228" y="5482924"/>
            <a:ext cx="9510992" cy="879231"/>
          </a:xfrm>
          <a:prstGeom prst="rect">
            <a:avLst/>
          </a:prstGeom>
          <a:solidFill>
            <a:srgbClr val="73612D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590"/>
              </a:spcBef>
            </a:pPr>
            <a:r>
              <a:rPr lang="es-ES" sz="1600" b="1" spc="190" dirty="0">
                <a:solidFill>
                  <a:srgbClr val="FFFFFF"/>
                </a:solidFill>
                <a:latin typeface="Trebuchet MS"/>
                <a:cs typeface="Trebuchet MS"/>
              </a:rPr>
              <a:t>SE PROGRAMARÁN REUNIONES DE COORDINACIÓN ENTRE EL CONTRALORIA ESTATAL, LOS OIC Y CONTRALORÍAS MUNICIPALES PARA DAR SEGUIMIENTO A LAS ACTIVIDADES DEL PROGRAMA ANUAL DE TRABAJO.</a:t>
            </a:r>
            <a:endParaRPr lang="es-MX" sz="16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20609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CuadroTexto">
            <a:extLst>
              <a:ext uri="{FF2B5EF4-FFF2-40B4-BE49-F238E27FC236}">
                <a16:creationId xmlns:a16="http://schemas.microsoft.com/office/drawing/2014/main" id="{817B0CF1-5FBA-46D9-9840-87B3E6464746}"/>
              </a:ext>
            </a:extLst>
          </p:cNvPr>
          <p:cNvSpPr txBox="1"/>
          <p:nvPr/>
        </p:nvSpPr>
        <p:spPr>
          <a:xfrm>
            <a:off x="659218" y="1329660"/>
            <a:ext cx="10887739" cy="36625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prstClr val="black"/>
                </a:solidFill>
              </a:rPr>
              <a:t>ÍNDICE </a:t>
            </a:r>
          </a:p>
          <a:p>
            <a:pPr algn="ctr"/>
            <a:endParaRPr lang="es-MX" sz="2800" b="1" dirty="0">
              <a:solidFill>
                <a:prstClr val="black"/>
              </a:solidFill>
            </a:endParaRPr>
          </a:p>
          <a:p>
            <a:r>
              <a:rPr lang="es-MX" sz="2400" b="1" dirty="0">
                <a:solidFill>
                  <a:prstClr val="black"/>
                </a:solidFill>
              </a:rPr>
              <a:t>Líneas de Acción:</a:t>
            </a:r>
            <a:br>
              <a:rPr lang="es-MX" sz="2400" b="1" dirty="0">
                <a:solidFill>
                  <a:prstClr val="black"/>
                </a:solidFill>
              </a:rPr>
            </a:br>
            <a:r>
              <a:rPr lang="es-MX" sz="2400" b="1" dirty="0">
                <a:solidFill>
                  <a:prstClr val="black"/>
                </a:solidFill>
              </a:rPr>
              <a:t>I. Control Interno.</a:t>
            </a:r>
          </a:p>
          <a:p>
            <a:r>
              <a:rPr lang="es-MX" sz="2400" b="1" dirty="0">
                <a:solidFill>
                  <a:prstClr val="black"/>
                </a:solidFill>
              </a:rPr>
              <a:t>II. Fortalecimiento a la Labor Fiscalizadora y Creación de Capacidades.</a:t>
            </a:r>
          </a:p>
          <a:p>
            <a:r>
              <a:rPr lang="es-MX" sz="2400" b="1" dirty="0">
                <a:solidFill>
                  <a:prstClr val="black"/>
                </a:solidFill>
              </a:rPr>
              <a:t>III. Responsabilidades Administrativas y Jurídico Consultivo.</a:t>
            </a:r>
            <a:br>
              <a:rPr lang="es-MX" sz="2400" b="1" dirty="0">
                <a:solidFill>
                  <a:prstClr val="black"/>
                </a:solidFill>
              </a:rPr>
            </a:br>
            <a:r>
              <a:rPr lang="es-MX" sz="2400" b="1" dirty="0">
                <a:solidFill>
                  <a:prstClr val="black"/>
                </a:solidFill>
              </a:rPr>
              <a:t>IV. Normas, Profesionalización y Ética Pública.</a:t>
            </a:r>
          </a:p>
          <a:p>
            <a:r>
              <a:rPr lang="es-MX" sz="2400" b="1" dirty="0">
                <a:solidFill>
                  <a:prstClr val="black"/>
                </a:solidFill>
              </a:rPr>
              <a:t>V. Transparencia, Rendición de Cuentas y Participación Ciudadana</a:t>
            </a:r>
            <a:br>
              <a:rPr lang="es-MX" sz="2400" b="1" dirty="0">
                <a:solidFill>
                  <a:prstClr val="black"/>
                </a:solidFill>
              </a:rPr>
            </a:br>
            <a:endParaRPr lang="es-MX" sz="2400" b="1" dirty="0">
              <a:solidFill>
                <a:prstClr val="black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838468" y="3853468"/>
            <a:ext cx="1863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/>
              <a:t>Descarga el contenido de la reunión, escaneando el código QR</a:t>
            </a:r>
          </a:p>
        </p:txBody>
      </p:sp>
      <p:pic>
        <p:nvPicPr>
          <p:cNvPr id="6" name="Picture 2" descr="Generador de Códigos QR Co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5115" y="2418008"/>
            <a:ext cx="1505190" cy="1505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47639" y="738508"/>
            <a:ext cx="5746963" cy="319092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sz="2000" spc="-49" dirty="0">
                <a:latin typeface="Futura Md BT Medium"/>
              </a:rPr>
              <a:t>I.</a:t>
            </a:r>
            <a:r>
              <a:rPr sz="2000" spc="-44" dirty="0">
                <a:latin typeface="Futura Md BT Medium"/>
              </a:rPr>
              <a:t> </a:t>
            </a:r>
            <a:r>
              <a:rPr sz="2000" spc="-13" dirty="0">
                <a:latin typeface="Futura Md BT Medium"/>
              </a:rPr>
              <a:t>Control</a:t>
            </a:r>
            <a:r>
              <a:rPr sz="2000" spc="-40" dirty="0">
                <a:latin typeface="Futura Md BT Medium"/>
              </a:rPr>
              <a:t> </a:t>
            </a:r>
            <a:r>
              <a:rPr sz="2000" spc="-13" dirty="0">
                <a:latin typeface="Futura Md BT Medium"/>
              </a:rPr>
              <a:t>Interno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3</a:t>
            </a:fld>
            <a:endParaRPr sz="1059" dirty="0">
              <a:latin typeface="Calibri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697485"/>
              </p:ext>
            </p:extLst>
          </p:nvPr>
        </p:nvGraphicFramePr>
        <p:xfrm>
          <a:off x="413845" y="1585031"/>
          <a:ext cx="11214552" cy="35760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9062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3668214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1286506">
                <a:tc>
                  <a:txBody>
                    <a:bodyPr/>
                    <a:lstStyle/>
                    <a:p>
                      <a:pPr algn="just"/>
                      <a:r>
                        <a:rPr lang="es-ES" sz="1100" b="1" dirty="0"/>
                        <a:t>1. </a:t>
                      </a:r>
                      <a:r>
                        <a:rPr lang="es-ES" sz="1100" dirty="0"/>
                        <a:t>Aplicación de la evaluación de control interno y la administración de riesgos institucionales a nivel estatal.</a:t>
                      </a:r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b="1" dirty="0">
                          <a:latin typeface="+mn-lt"/>
                        </a:rPr>
                        <a:t>1.1</a:t>
                      </a:r>
                      <a:r>
                        <a:rPr lang="es-ES" sz="1100" dirty="0">
                          <a:latin typeface="+mn-lt"/>
                        </a:rPr>
                        <a:t> Impulsar la implementación de las Normas</a:t>
                      </a:r>
                      <a:r>
                        <a:rPr lang="es-ES" sz="1100" baseline="0" dirty="0">
                          <a:latin typeface="+mn-lt"/>
                        </a:rPr>
                        <a:t> Generales de C</a:t>
                      </a:r>
                      <a:r>
                        <a:rPr lang="es-ES" sz="1100" dirty="0">
                          <a:latin typeface="+mn-lt"/>
                        </a:rPr>
                        <a:t>ontrol Interno y disposiciones secundarias</a:t>
                      </a:r>
                      <a:r>
                        <a:rPr lang="es-ES" sz="1100" baseline="0" dirty="0">
                          <a:latin typeface="+mn-lt"/>
                        </a:rPr>
                        <a:t> a nivel Municipal.</a:t>
                      </a:r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es-ES" sz="1100" b="1" dirty="0">
                          <a:latin typeface="+mn-lt"/>
                        </a:rPr>
                        <a:t>1.1.1</a:t>
                      </a:r>
                      <a:r>
                        <a:rPr lang="es-ES" sz="1100" b="1" baseline="0" dirty="0">
                          <a:latin typeface="+mn-lt"/>
                        </a:rPr>
                        <a:t> </a:t>
                      </a:r>
                      <a:r>
                        <a:rPr lang="es-ES" sz="1100" dirty="0">
                          <a:latin typeface="+mn-lt"/>
                        </a:rPr>
                        <a:t>Gestionar la implementación de las Normas Generales de Control Interno y Disposiciones secundarias a nivel Municipal.</a:t>
                      </a:r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dirty="0">
                          <a:latin typeface="+mn-lt"/>
                        </a:rPr>
                        <a:t>Informe con la implementación</a:t>
                      </a:r>
                      <a:r>
                        <a:rPr lang="es-ES" sz="1100" baseline="0" dirty="0">
                          <a:latin typeface="+mn-lt"/>
                        </a:rPr>
                        <a:t> de las Normas Generales de Control Interno y disposiciones secundarias a nivel Municipal y que publicaron en el portal Institucional.</a:t>
                      </a:r>
                      <a:endParaRPr lang="es-ES" sz="1100" dirty="0">
                        <a:latin typeface="+mn-lt"/>
                      </a:endParaRPr>
                    </a:p>
                    <a:p>
                      <a:pPr algn="just"/>
                      <a:endParaRPr lang="es-ES" sz="1100" dirty="0">
                        <a:latin typeface="+mn-lt"/>
                      </a:endParaRPr>
                    </a:p>
                    <a:p>
                      <a:pPr algn="just"/>
                      <a:r>
                        <a:rPr lang="es-ES" sz="1100" b="1" dirty="0">
                          <a:latin typeface="+mn-lt"/>
                        </a:rPr>
                        <a:t>Fecha de cumplimiento:</a:t>
                      </a:r>
                    </a:p>
                    <a:p>
                      <a:pPr algn="just"/>
                      <a:r>
                        <a:rPr lang="es-ES" sz="1100" dirty="0">
                          <a:latin typeface="+mn-lt"/>
                        </a:rPr>
                        <a:t>31 de Agosto de 2022.</a:t>
                      </a:r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738413"/>
                  </a:ext>
                </a:extLst>
              </a:tr>
              <a:tr h="327031">
                <a:tc gridSpan="4"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+mn-lt"/>
                        </a:rPr>
                        <a:t>Ética e</a:t>
                      </a:r>
                      <a:r>
                        <a:rPr lang="es-MX" sz="1100" b="1" baseline="0" dirty="0">
                          <a:latin typeface="+mn-lt"/>
                        </a:rPr>
                        <a:t> Integridad</a:t>
                      </a:r>
                      <a:endParaRPr lang="es-MX" sz="1100" b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just"/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 algn="just">
                        <a:buNone/>
                      </a:pPr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just"/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0287214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Ética y prevención de conflictos de intereses.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Impulsar la publicación a nivel municipal y por órganos autónomos de los Lineamientos que regulen la integración de los COEPCI.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1.2.</a:t>
                      </a:r>
                      <a:r>
                        <a:rPr lang="es-MX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Promover y dar seguimiento a la constitución de los comités de ética y prevención de conflicto de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interés.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Promover la alineación al Acuerdo por el que se emiten los Lineamientos Generales para la integración y funcionamiento de los Comités de Ética publicado en el DOF de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fecha 28/12/2020.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de instituciones con Lineamientos para la Integración y Funcionamiento de los Comités de Ética.</a:t>
                      </a:r>
                    </a:p>
                    <a:p>
                      <a:pPr marL="0" algn="just" defTabSz="914400" rtl="0" eaLnBrk="1" latinLnBrk="0" hangingPunct="1"/>
                      <a:endParaRPr lang="es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de instituciones que integraron su COEPCI.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346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90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4806175"/>
            <a:ext cx="12192000" cy="158347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4</a:t>
            </a:fld>
            <a:endParaRPr sz="1059" dirty="0">
              <a:latin typeface="Calibri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22127"/>
              </p:ext>
            </p:extLst>
          </p:nvPr>
        </p:nvGraphicFramePr>
        <p:xfrm>
          <a:off x="413845" y="1187425"/>
          <a:ext cx="11214552" cy="5161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31422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Contrataciones</a:t>
                      </a:r>
                      <a:r>
                        <a:rPr lang="es-MX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públicas transparentes</a:t>
                      </a:r>
                      <a:endParaRPr lang="es-MX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5683162"/>
                  </a:ext>
                </a:extLst>
              </a:tr>
              <a:tr h="1345223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Protocolo de Actuación de servidores públicos en contacto con los particulares.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Impulsar la elaboración y publicación de un modelo de Protocolo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Actuación de Servidores Públicos en contacto con los particulares,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basado en el Protocolo emitido por el Sistema Nacional Anticorrupción.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Impulsar la publicación del Protocolo de Actuación de Servidores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Públicos en contacto con los particulares de las contralorías Municipales y los OIC, en los periódicos y/o gacetas oficiales.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de seguimiento a la publicación del Protocolo de Actuación en los periódicos y/o gacetas oficiales.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de Agosto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9392660"/>
                  </a:ext>
                </a:extLst>
              </a:tr>
              <a:tr h="123584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Capacitar a los servidores públicos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 materia del protocolo de Actuación de Servidores Públicos en contacto con los particulares.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1.2.1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Conocer el número de capacitaciones, cursos, talleres impartidos en materia del Protocolo de Actuación de servidores públicos en contacto con los particulares.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de servidores públicos capacitados en materia del Protocolo de Actuación de servidores públicos en contacto con los particulares.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de Octubre de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8250591"/>
                  </a:ext>
                </a:extLst>
              </a:tr>
              <a:tr h="21128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Combatir la corrupción y la impunidad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343131"/>
                  </a:ext>
                </a:extLst>
              </a:tr>
              <a:tr h="123584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Brigadas de Integridad.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Evaluación de Control de Integridad para Servidores Públicos, a través de los Órganos Internos de Control.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Diseñar un proyecto interactivo con la sociedad y gobierno para combatir la corrupción y promover la ética pública que incluya un programa de capacitación en materia de conflicto de interés; la firma de pactos de integridad y compromiso, entre sector público - privado y la evaluación de la ciudadanía de integridad y desempeño de los servidores(as) públicos(as).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de avances y resultados con evidencia del seguimiento de las acciones específicas.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Octubre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135215"/>
                  </a:ext>
                </a:extLst>
              </a:tr>
            </a:tbl>
          </a:graphicData>
        </a:graphic>
      </p:graphicFrame>
      <p:sp>
        <p:nvSpPr>
          <p:cNvPr id="9" name="object 6"/>
          <p:cNvSpPr txBox="1">
            <a:spLocks/>
          </p:cNvSpPr>
          <p:nvPr/>
        </p:nvSpPr>
        <p:spPr>
          <a:xfrm>
            <a:off x="3147639" y="738508"/>
            <a:ext cx="5746963" cy="319092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lang="es-ES" sz="2000" spc="-49" dirty="0">
                <a:latin typeface="Futura Md BT Medium"/>
              </a:rPr>
              <a:t>I.</a:t>
            </a:r>
            <a:r>
              <a:rPr lang="es-ES" sz="2000" spc="-44" dirty="0">
                <a:latin typeface="Futura Md BT Medium"/>
              </a:rPr>
              <a:t> </a:t>
            </a:r>
            <a:r>
              <a:rPr lang="es-ES" sz="2000" spc="-13" dirty="0">
                <a:latin typeface="Futura Md BT Medium"/>
              </a:rPr>
              <a:t>Control</a:t>
            </a:r>
            <a:r>
              <a:rPr lang="es-ES" sz="2000" spc="-40" dirty="0">
                <a:latin typeface="Futura Md BT Medium"/>
              </a:rPr>
              <a:t> </a:t>
            </a:r>
            <a:r>
              <a:rPr lang="es-ES" sz="2000" spc="-13" dirty="0">
                <a:latin typeface="Futura Md BT Medium"/>
              </a:rPr>
              <a:t>Interno</a:t>
            </a:r>
          </a:p>
        </p:txBody>
      </p:sp>
    </p:spTree>
    <p:extLst>
      <p:ext uri="{BB962C8B-B14F-4D97-AF65-F5344CB8AC3E}">
        <p14:creationId xmlns:p14="http://schemas.microsoft.com/office/powerpoint/2010/main" val="402079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05776" y="744166"/>
            <a:ext cx="8095785" cy="626869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sz="2000" spc="-49" dirty="0">
                <a:latin typeface="Futura Md BT Medium"/>
              </a:rPr>
              <a:t>I</a:t>
            </a:r>
            <a:r>
              <a:rPr lang="es-MX" sz="2000" spc="-49" dirty="0">
                <a:latin typeface="Futura Md BT Medium"/>
              </a:rPr>
              <a:t>I</a:t>
            </a:r>
            <a:r>
              <a:rPr sz="2000" spc="-49" dirty="0">
                <a:latin typeface="Futura Md BT Medium"/>
              </a:rPr>
              <a:t>.</a:t>
            </a:r>
            <a:r>
              <a:rPr sz="2000" spc="-44" dirty="0">
                <a:latin typeface="Futura Md BT Medium"/>
              </a:rPr>
              <a:t> </a:t>
            </a:r>
            <a:r>
              <a:rPr lang="es-ES" sz="2000" spc="9" dirty="0">
                <a:latin typeface="Futura Md BT Medium"/>
              </a:rPr>
              <a:t>Fortalecimiento a la Labor Fiscalizadora y Creación de Capacidades</a:t>
            </a:r>
            <a:endParaRPr sz="2000" spc="-13" dirty="0">
              <a:latin typeface="Futura Md B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5</a:t>
            </a:fld>
            <a:endParaRPr sz="1059" dirty="0">
              <a:latin typeface="Calibri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622133"/>
              </p:ext>
            </p:extLst>
          </p:nvPr>
        </p:nvGraphicFramePr>
        <p:xfrm>
          <a:off x="413845" y="1585031"/>
          <a:ext cx="11214552" cy="30595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338652"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Creación de capacidades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0990385"/>
                  </a:ext>
                </a:extLst>
              </a:tr>
              <a:tr h="1286506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Seminario de Auditoria Gubernamental.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apacitar a Servidores Públicos en el seminario de Auditoria Gubernamental en sus niveles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Básico, Intermedio y Avanzado.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</a:t>
                      </a:r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 seguimiento a la inscripción y aprovechamiento de los Servidores Públicos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 la capacitación en materia de Auditoria Gubernamental.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Reporte Estadístico de servidores públicos capacitados en el estado.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Octubre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738413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Fortalecimiento de Combate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 la Corrupción Mediante el curso de Normas Profesionales de Auditoria del Sistema Nacional de Fiscalización.</a:t>
                      </a: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Fortalecer la adopción de las Normas Profesionales de Auditoria del sistema Nacional de Fiscalización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(NPASNF).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2.1.1.</a:t>
                      </a:r>
                      <a:r>
                        <a:rPr lang="es-ES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Capacitar a Servidores Públicos en materia de “Normas Profesionales de Auditoria del Sistema nacional de Fiscalización”.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Memoria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estadística y fotográfica de las capacitaciones realizadas. 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 de Octubre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346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846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05776" y="744166"/>
            <a:ext cx="8095785" cy="626869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sz="2000" spc="-49" dirty="0">
                <a:latin typeface="Futura Md BT Medium"/>
              </a:rPr>
              <a:t>I</a:t>
            </a:r>
            <a:r>
              <a:rPr lang="es-MX" sz="2000" spc="-49" dirty="0">
                <a:latin typeface="Futura Md BT Medium"/>
              </a:rPr>
              <a:t>II</a:t>
            </a:r>
            <a:r>
              <a:rPr sz="2000" spc="-49" dirty="0">
                <a:latin typeface="Futura Md BT Medium"/>
              </a:rPr>
              <a:t>.</a:t>
            </a:r>
            <a:r>
              <a:rPr sz="2000" spc="-44" dirty="0">
                <a:latin typeface="Futura Md BT Medium"/>
              </a:rPr>
              <a:t> </a:t>
            </a:r>
            <a:r>
              <a:rPr lang="es-ES" sz="2000" spc="9" dirty="0">
                <a:latin typeface="Futura Md BT Medium"/>
              </a:rPr>
              <a:t>Responsabilidades Administrativas, Entrega Recepción y Jurídico Consultivo</a:t>
            </a:r>
            <a:endParaRPr sz="2000" spc="-13" dirty="0">
              <a:latin typeface="Futura Md B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6</a:t>
            </a:fld>
            <a:endParaRPr sz="1059" dirty="0">
              <a:latin typeface="Calibri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20693"/>
              </p:ext>
            </p:extLst>
          </p:nvPr>
        </p:nvGraphicFramePr>
        <p:xfrm>
          <a:off x="413845" y="1468903"/>
          <a:ext cx="11214552" cy="42625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298938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30186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Responsabilidades administrativas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1282904"/>
                  </a:ext>
                </a:extLst>
              </a:tr>
              <a:tr h="100173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Capacitación en materia de investigaciones y calificación de faltas administrativas.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Impartición del Diplomado de Responsabilidades 5ª Generación.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Participar en el Diplomado de Responsabilidades.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Número de Servidores Públicos que participaron en el diplomado.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738413"/>
                  </a:ext>
                </a:extLst>
              </a:tr>
              <a:tr h="94077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Creación de Capacidades en materia de Ética y del SNA.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Impartición del Diplomado de Ética y el SNA 2ª Generación.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2.1.1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Participar en el Diplomado, 2ª Generación en Ética y el SNA.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Número de Servidores Públicos que participaron en el diplomado.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346804"/>
                  </a:ext>
                </a:extLst>
              </a:tr>
              <a:tr h="28076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Entrega Recepción </a:t>
                      </a:r>
                      <a:endParaRPr lang="es-MX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8617719"/>
                  </a:ext>
                </a:extLst>
              </a:tr>
              <a:tr h="13628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Profesionalización en materia  de entrega recepción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Promover la profesionalización de los servidores públicos en materia de entrega recepción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</a:t>
                      </a:r>
                      <a:r>
                        <a:rPr lang="es-ES" sz="1100" dirty="0">
                          <a:latin typeface="Futura Md BT" panose="020B0602020204020303" pitchFamily="34" charset="0"/>
                        </a:rPr>
                        <a:t> </a:t>
                      </a:r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Capacitar a servidores públicos en materia de “entrega recepción” de conformación a la Ley De Entrega y Recepción de los Poderes Públicos, Ayuntamientos, Órganos Públicos Autónomos y de las Entidades de la Administración Pública Paraestatal del Estado De Quintana Roo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just" defTabSz="914400" rtl="0" eaLnBrk="1" latinLnBrk="0" hangingPunct="1">
                        <a:buNone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Número de personas servidoras publicas que participaron en la capacitación de entrega- recepción, de conformidad a la ley en la materia.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2022.</a:t>
                      </a:r>
                    </a:p>
                    <a:p>
                      <a:pPr marL="0" algn="just" defTabSz="914400" rtl="0" eaLnBrk="1" latinLnBrk="0" hangingPunct="1"/>
                      <a:endParaRPr lang="es-MX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9213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05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05776" y="898054"/>
            <a:ext cx="8095785" cy="319092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sz="2000" spc="-49" dirty="0">
                <a:latin typeface="Futura Md BT Medium"/>
              </a:rPr>
              <a:t>I</a:t>
            </a:r>
            <a:r>
              <a:rPr lang="es-MX" sz="2000" spc="-49" dirty="0">
                <a:latin typeface="Futura Md BT Medium"/>
              </a:rPr>
              <a:t>V</a:t>
            </a:r>
            <a:r>
              <a:rPr sz="2000" spc="-49" dirty="0">
                <a:latin typeface="Futura Md BT Medium"/>
              </a:rPr>
              <a:t>.</a:t>
            </a:r>
            <a:r>
              <a:rPr sz="2000" spc="-44" dirty="0">
                <a:latin typeface="Futura Md BT Medium"/>
              </a:rPr>
              <a:t> </a:t>
            </a:r>
            <a:r>
              <a:rPr lang="es-ES" sz="2000" spc="9" dirty="0">
                <a:latin typeface="Futura Md BT Medium"/>
              </a:rPr>
              <a:t>Normas, Profesionalización y Ética Pública</a:t>
            </a:r>
            <a:endParaRPr sz="2000" spc="-13" dirty="0">
              <a:latin typeface="Futura Md B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7</a:t>
            </a:fld>
            <a:endParaRPr sz="1059" dirty="0">
              <a:latin typeface="Calibri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701194"/>
              </p:ext>
            </p:extLst>
          </p:nvPr>
        </p:nvGraphicFramePr>
        <p:xfrm>
          <a:off x="413845" y="1585031"/>
          <a:ext cx="11214552" cy="2720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128650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Aprovechamiento de tecnologías en los procesos de los OIC,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Municipios y OEC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Realizar un diagnóstico que permita establecer las tecnologías con las que cuenta el OIC y los Municipios.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Proponer un inventario y facilitar el intercambio de tecnologías entre OIC.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Generación de un diagnóstico e inventario de sistemas y tecnologías.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1.1.2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Establecer un modelo de convenio e intercambio de sistemas.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Diagnóstico.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Inventario de sistemas y tecnologías.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Propuesta de convenio.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de Junio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738413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Implementar una carta de política de integridad para proveedores y contratistas que se incorpore a los procesos de contratación.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Analizar el marco legal para establecer la pertenencia de un mecanismo que incorpore la política de integridad a los procesos de contrataciones.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2.1.1.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Generar un documento a incorporar en los procesos de contratación que acredite que los proveedores o contratistas cuentan con políticas de integridad.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Diagnóstico</a:t>
                      </a:r>
                    </a:p>
                    <a:p>
                      <a:pPr marL="0" lv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Carta de integridad empresarial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de julio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346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014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05776" y="744166"/>
            <a:ext cx="8095785" cy="626869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lang="es-MX" sz="2000" spc="-49" dirty="0">
                <a:latin typeface="Futura Md BT Medium"/>
              </a:rPr>
              <a:t>V</a:t>
            </a:r>
            <a:r>
              <a:rPr sz="2000" spc="-49" dirty="0">
                <a:latin typeface="Futura Md BT Medium"/>
              </a:rPr>
              <a:t>.</a:t>
            </a:r>
            <a:r>
              <a:rPr sz="2000" spc="-44" dirty="0">
                <a:latin typeface="Futura Md BT Medium"/>
              </a:rPr>
              <a:t> </a:t>
            </a:r>
            <a:r>
              <a:rPr lang="es-ES" sz="2000" spc="9" dirty="0">
                <a:latin typeface="Futura Md BT Medium"/>
              </a:rPr>
              <a:t>Transparencia, Rendición de Cuentas, Participación Ciudadana y Coordinación para la Fiscalización</a:t>
            </a:r>
            <a:endParaRPr sz="2000" spc="-13" dirty="0">
              <a:latin typeface="Futura Md B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8</a:t>
            </a:fld>
            <a:endParaRPr sz="1059" dirty="0">
              <a:latin typeface="Calibri"/>
              <a:cs typeface="Calibri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0" y="4806174"/>
            <a:ext cx="12192000" cy="192843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38436"/>
              </p:ext>
            </p:extLst>
          </p:nvPr>
        </p:nvGraphicFramePr>
        <p:xfrm>
          <a:off x="413845" y="1440068"/>
          <a:ext cx="11214552" cy="3716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36052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Transparencia</a:t>
                      </a:r>
                      <a:endParaRPr lang="es-MX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855792"/>
                  </a:ext>
                </a:extLst>
              </a:tr>
              <a:tr h="128650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Implementación de acciones de transparencia con la participación de los jóvenes de nivel bachillerato, preparatoria y Universitarios.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Organizar e incentivar la participación de los jóvenes en el XVII Concurso Nacional Transparencia en Corto y el segundo concurso Estatal y promover su difusión a través de las redes.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Organizar e incentivar la participación de los jóvenes en el XVII Concurso Nacional Transparencia en Corto y el segundo concurso Estatal y promover su difusión a través de las redes.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y cortometrajes recibidos.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2022.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 Concurso Nacional: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Octubre de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738413"/>
                  </a:ext>
                </a:extLst>
              </a:tr>
              <a:tr h="26973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Declaraciones Patrimoniales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5768441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Promoción, difusión y capacitación en materia de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Declaraciones Patrimoniales y de Interés.</a:t>
                      </a: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Impulsar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 Capacitar a las y los Servidores Públicos en declaraciones Patrimoniales y de interés.</a:t>
                      </a: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Difundir e impulsar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 Declaración Patrimonial y de Interés en los tiempos y formas que establece la ley.</a:t>
                      </a: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del porcentaje de Servidores Públicos que recibieron capacitación.</a:t>
                      </a:r>
                    </a:p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Porcentaje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Servidores Públicos que realizaron su Declaración en Mayo.</a:t>
                      </a: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 de Junio de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800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362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327678"/>
              </p:ext>
            </p:extLst>
          </p:nvPr>
        </p:nvGraphicFramePr>
        <p:xfrm>
          <a:off x="861361" y="2006783"/>
          <a:ext cx="11214552" cy="2490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3420269754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888567694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98829081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3636260"/>
                    </a:ext>
                  </a:extLst>
                </a:gridCol>
              </a:tblGrid>
              <a:tr h="3460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Participación Ciudadana </a:t>
                      </a:r>
                      <a:endParaRPr lang="es-MX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7344188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Promoción, difusión y capacitación en materia de contraloría social.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Coordinar y organizar la Décimo Cuarta edición del premio nacional de contraloría social en conjunto con las entidades.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Incentivar la participación ciudadana en la Décimo Cuarta edición del Premio Nacional de Contraloría Social en las entidades.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de premio realizado.</a:t>
                      </a:r>
                    </a:p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Octubre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4002367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Promoción, difusión y capacitación en materia de contraloría social.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Promover la Integración de Comités de Contraloría Social en el Estado.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2.1.1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Incentivar la participación ciudadana para la creación y operación de los comités de contraloría social, enfocados en el acompañamiento y vigilancia en materia de obra pública.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Comités de Contraloría Social integrados y acreditados.</a:t>
                      </a:r>
                    </a:p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584970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79399" y="665772"/>
            <a:ext cx="8095785" cy="626869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lang="es-MX" sz="2000" spc="-49" dirty="0">
                <a:latin typeface="Futura Md BT Medium"/>
              </a:rPr>
              <a:t>V</a:t>
            </a:r>
            <a:r>
              <a:rPr sz="2000" spc="-49" dirty="0">
                <a:latin typeface="Futura Md BT Medium"/>
              </a:rPr>
              <a:t>.</a:t>
            </a:r>
            <a:r>
              <a:rPr sz="2000" spc="-44" dirty="0">
                <a:latin typeface="Futura Md BT Medium"/>
              </a:rPr>
              <a:t> </a:t>
            </a:r>
            <a:r>
              <a:rPr lang="es-ES" sz="2000" spc="9" dirty="0">
                <a:latin typeface="Futura Md BT Medium"/>
              </a:rPr>
              <a:t>Transparencia, Rendición de Cuentas, Participación Ciudadana y Coordinación para la Fiscalización</a:t>
            </a:r>
            <a:endParaRPr sz="2000" spc="-13" dirty="0">
              <a:latin typeface="Futura Md BT Medium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470944"/>
              </p:ext>
            </p:extLst>
          </p:nvPr>
        </p:nvGraphicFramePr>
        <p:xfrm>
          <a:off x="861361" y="1644466"/>
          <a:ext cx="11214552" cy="3623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320102968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404607811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45765560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76268074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910867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6021123" y="5391396"/>
            <a:ext cx="1533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/>
              <a:t>Descarga el contenido de la reunión, escaneando el código QR</a:t>
            </a:r>
          </a:p>
        </p:txBody>
      </p:sp>
      <p:pic>
        <p:nvPicPr>
          <p:cNvPr id="11" name="Picture 2" descr="Generador de Códigos QR Co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769" y="5107088"/>
            <a:ext cx="1185354" cy="1185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7205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1567</TotalTime>
  <Words>1687</Words>
  <Application>Microsoft Office PowerPoint</Application>
  <PresentationFormat>Panorámica</PresentationFormat>
  <Paragraphs>223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Futura Md BT</vt:lpstr>
      <vt:lpstr>Futura Md BT Medium</vt:lpstr>
      <vt:lpstr>Microsoft Sans Serif</vt:lpstr>
      <vt:lpstr>Trebuchet MS</vt:lpstr>
      <vt:lpstr>Tema de Office</vt:lpstr>
      <vt:lpstr>Programa Anual de Trabajo 2022</vt:lpstr>
      <vt:lpstr>Presentación de PowerPoint</vt:lpstr>
      <vt:lpstr>I. Control Interno</vt:lpstr>
      <vt:lpstr>Presentación de PowerPoint</vt:lpstr>
      <vt:lpstr>II. Fortalecimiento a la Labor Fiscalizadora y Creación de Capacidades</vt:lpstr>
      <vt:lpstr>III. Responsabilidades Administrativas, Entrega Recepción y Jurídico Consultivo</vt:lpstr>
      <vt:lpstr>IV. Normas, Profesionalización y Ética Pública</vt:lpstr>
      <vt:lpstr>V. Transparencia, Rendición de Cuentas, Participación Ciudadana y Coordinación para la Fiscalización</vt:lpstr>
      <vt:lpstr>V. Transparencia, Rendición de Cuentas, Participación Ciudadana y Coordinación para la Fiscalización</vt:lpstr>
      <vt:lpstr>Proyecto de Calendario  de Reuniones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Karla</dc:creator>
  <cp:lastModifiedBy>CGTAI</cp:lastModifiedBy>
  <cp:revision>254</cp:revision>
  <cp:lastPrinted>2022-02-11T18:43:25Z</cp:lastPrinted>
  <dcterms:created xsi:type="dcterms:W3CDTF">2012-07-30T22:48:00Z</dcterms:created>
  <dcterms:modified xsi:type="dcterms:W3CDTF">2022-08-17T19:22:42Z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2058-11.2.0.9169</vt:lpwstr>
  </property>
</Properties>
</file>