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29" r:id="rId3"/>
    <p:sldId id="430" r:id="rId4"/>
    <p:sldId id="431" r:id="rId5"/>
    <p:sldId id="432" r:id="rId6"/>
    <p:sldId id="433" r:id="rId7"/>
    <p:sldId id="434" r:id="rId8"/>
    <p:sldId id="318" r:id="rId9"/>
    <p:sldId id="384" r:id="rId10"/>
    <p:sldId id="423" r:id="rId11"/>
    <p:sldId id="424" r:id="rId12"/>
    <p:sldId id="437" r:id="rId13"/>
    <p:sldId id="425" r:id="rId14"/>
    <p:sldId id="426" r:id="rId15"/>
    <p:sldId id="427" r:id="rId16"/>
    <p:sldId id="428" r:id="rId17"/>
    <p:sldId id="416" r:id="rId18"/>
    <p:sldId id="455" r:id="rId19"/>
    <p:sldId id="435" r:id="rId20"/>
    <p:sldId id="436" r:id="rId21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8E47"/>
    <a:srgbClr val="F6F0CF"/>
    <a:srgbClr val="73612D"/>
    <a:srgbClr val="FFFFFF"/>
    <a:srgbClr val="3B3838"/>
    <a:srgbClr val="A09D17"/>
    <a:srgbClr val="E4C86A"/>
    <a:srgbClr val="CAB356"/>
    <a:srgbClr val="CF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4" autoAdjust="0"/>
    <p:restoredTop sz="95455" autoAdjust="0"/>
  </p:normalViewPr>
  <p:slideViewPr>
    <p:cSldViewPr snapToGrid="0">
      <p:cViewPr varScale="1">
        <p:scale>
          <a:sx n="109" d="100"/>
          <a:sy n="109" d="100"/>
        </p:scale>
        <p:origin x="696" y="102"/>
      </p:cViewPr>
      <p:guideLst>
        <p:guide orient="horz" pos="219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2C80-EC8B-4164-8822-9027927A2076}" type="datetimeFigureOut">
              <a:rPr lang="es-MX" smtClean="0"/>
              <a:t>12/08/2022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2076-8149-4773-A156-868683DCA5C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59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12/08/2022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qroo.gob.mx/transparencia/registro-del-padron-de-contratistas-y-proveedores-sancionado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s://www.codigos-qr.com/qr/php/qr_img.php?d=https%3A%2F%2Fdrive.google.com%2Fdrive%2Ffolders%2F169OUV9p-0R5JpNcIb4REwQq8OxxnbXtF%3Fusp%3Dsharing&amp;s=6&amp;e=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https://www.codigos-qr.com/qr/php/qr_img.php?d=https%3A%2F%2Fdrive.google.com%2Fdrive%2Ffolders%2F169OUV9p-0R5JpNcIb4REwQq8OxxnbXtF%3Fusp%3Dsharing&amp;s=6&amp;e=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s://www.codigos-qr.com/qr/php/qr_img.php?d=https%3A%2F%2Fdrive.google.com%2Fdrive%2Ffolders%2F169OUV9p-0R5JpNcIb4REwQq8OxxnbXtF%3Fusp%3Dsharing&amp;s=6&amp;e=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2994" y="1771490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</a:rPr>
              <a:t>COMISIÓN PERMANENTE DE CONTRALORES DEL ESTADO DE QUINTANA ROO </a:t>
            </a:r>
            <a:endParaRPr lang="es-ES" sz="4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758961" y="5363307"/>
            <a:ext cx="521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Cancún </a:t>
            </a:r>
            <a:r>
              <a:rPr lang="es-MX" dirty="0"/>
              <a:t>Quintana Roo a </a:t>
            </a:r>
            <a:r>
              <a:rPr lang="es-MX" dirty="0" smtClean="0"/>
              <a:t>20 </a:t>
            </a:r>
            <a:r>
              <a:rPr lang="es-MX" dirty="0"/>
              <a:t>de </a:t>
            </a:r>
            <a:r>
              <a:rPr lang="es-MX" dirty="0" smtClean="0"/>
              <a:t>mayo </a:t>
            </a:r>
            <a:r>
              <a:rPr lang="es-MX" dirty="0"/>
              <a:t>de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4806175"/>
            <a:ext cx="12192000" cy="15834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10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2127"/>
              </p:ext>
            </p:extLst>
          </p:nvPr>
        </p:nvGraphicFramePr>
        <p:xfrm>
          <a:off x="413845" y="1187425"/>
          <a:ext cx="11214552" cy="5161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142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Contrataciones</a:t>
                      </a:r>
                      <a:r>
                        <a:rPr lang="es-MX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públicas transparentes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5683162"/>
                  </a:ext>
                </a:extLst>
              </a:tr>
              <a:tr h="134522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Protocolo de Actuación de servidores públicos en contacto con los particulares.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 la elaboración y publicación de un modelo de Protocolo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Actuación de Servidores Públicos en contacto con los particulares,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basado en el Protocolo emitido por el Sistema Nacional Anticorrupción.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Impulsar la publicación del Protocolo de Actuación de Servidores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Públicos en contacto con los particulares de las contralorías Municipales y los OIC, en los periódicos y/o gacetas oficiales.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seguimiento a la publicación del Protocolo de Actuación en los periódicos y/o gacetas oficiales.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392660"/>
                  </a:ext>
                </a:extLst>
              </a:tr>
              <a:tr h="123584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los servidores públicos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materia del protocolo de Actuación de Servidores Públicos en contacto con los particulares.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Conocer el número de capacitaciones, cursos, talleres impartidos en materia del Protocolo de Actuación de servidores públicos en contacto con los particulares.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servidores públicos capacitados en materia del Protocolo de Actuación de servidores públicos en contacto con los particulares.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de Octubre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8250591"/>
                  </a:ext>
                </a:extLst>
              </a:tr>
              <a:tr h="21128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Combatir la corrupción y la impunidad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3131"/>
                  </a:ext>
                </a:extLst>
              </a:tr>
              <a:tr h="12358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Brigadas de Integridad.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Evaluación de Control de Integridad para Servidores Públicos, a través de los Órganos Internos de Control.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Diseñar un proyecto interactivo con la sociedad y gobierno para combatir la corrupción y promover la ética pública que incluya un programa de capacitación en materia de conflicto de interés; la firma de pactos de integridad y compromiso, entre sector público - privado y la evaluación de la ciudadanía de integridad y desempeño de los servidores(as) públicos(as).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 avances y resultados con evidencia del seguimiento de las acciones específicas.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135215"/>
                  </a:ext>
                </a:extLst>
              </a:tr>
            </a:tbl>
          </a:graphicData>
        </a:graphic>
      </p:graphicFrame>
      <p:sp>
        <p:nvSpPr>
          <p:cNvPr id="9" name="object 6"/>
          <p:cNvSpPr txBox="1">
            <a:spLocks/>
          </p:cNvSpPr>
          <p:nvPr/>
        </p:nvSpPr>
        <p:spPr>
          <a:xfrm>
            <a:off x="3147639" y="738508"/>
            <a:ext cx="5746963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ES" sz="2000" spc="-49" dirty="0">
                <a:latin typeface="Futura Md BT Medium"/>
              </a:rPr>
              <a:t>I.</a:t>
            </a:r>
            <a:r>
              <a:rPr lang="es-ES" sz="2000" spc="-44" dirty="0">
                <a:latin typeface="Futura Md BT Medium"/>
              </a:rPr>
              <a:t> </a:t>
            </a:r>
            <a:r>
              <a:rPr lang="es-ES" sz="2000" spc="-13" dirty="0">
                <a:latin typeface="Futura Md BT Medium"/>
              </a:rPr>
              <a:t>Control</a:t>
            </a:r>
            <a:r>
              <a:rPr lang="es-ES" sz="2000" spc="-40" dirty="0">
                <a:latin typeface="Futura Md BT Medium"/>
              </a:rPr>
              <a:t> </a:t>
            </a:r>
            <a:r>
              <a:rPr lang="es-ES" sz="2000" spc="-13" dirty="0">
                <a:latin typeface="Futura Md BT Medium"/>
              </a:rPr>
              <a:t>Interno</a:t>
            </a:r>
          </a:p>
        </p:txBody>
      </p:sp>
    </p:spTree>
    <p:extLst>
      <p:ext uri="{BB962C8B-B14F-4D97-AF65-F5344CB8AC3E}">
        <p14:creationId xmlns:p14="http://schemas.microsoft.com/office/powerpoint/2010/main" val="402079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I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Fortalecimiento a la Labor Fiscalizadora y Creación de Capacidades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11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22133"/>
              </p:ext>
            </p:extLst>
          </p:nvPr>
        </p:nvGraphicFramePr>
        <p:xfrm>
          <a:off x="413845" y="1585031"/>
          <a:ext cx="11214552" cy="3059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38652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Creación de capacidades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0990385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Seminario de Auditoria Gubernamental.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apacitar a Servidores Públicos en el seminario de Auditoria Gubernamental en sus niveles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Básico, Intermedio y Avanzado.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 seguimiento a la inscripción y aprovechamiento de los Servidores Públicos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la capacitación en materia de Auditoria Gubernamental.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Reporte Estadístico de servidores públicos capacitados en el estado.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Fortalecimiento de Combate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la Corrupción Mediante el curso de Normas Profesionales de Auditoria del Sistema Nacional de Fiscalización.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Fortalecer la adopción de las Normas Profesionales de Auditoria del sistema Nacional de Fiscalización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(NPASNF).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2.1.1.</a:t>
                      </a:r>
                      <a:r>
                        <a:rPr lang="es-ES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Servidores Públicos en materia de “Normas Profesionales de Auditoria del Sistema nacional de Fiscalización”.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Memoria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estadística y fotográfica de las capacitaciones realizadas. 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84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8652" y="724022"/>
            <a:ext cx="8979877" cy="1101603"/>
          </a:xfrm>
        </p:spPr>
        <p:txBody>
          <a:bodyPr>
            <a:normAutofit/>
          </a:bodyPr>
          <a:lstStyle/>
          <a:p>
            <a:r>
              <a:rPr lang="es-MX" sz="4000" b="1" dirty="0"/>
              <a:t>Seminario de Auditoria Gubernamental.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28648"/>
              </p:ext>
            </p:extLst>
          </p:nvPr>
        </p:nvGraphicFramePr>
        <p:xfrm>
          <a:off x="1671515" y="2275905"/>
          <a:ext cx="8127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18086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227305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70996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Nivel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Periodo de Inscripción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Duración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13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Avanzado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14 al 27 de marzo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4 de abril al 17 de julio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0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Intermedio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2 al 15 de mayo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23 de mayo al 4 de septiembre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1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Básico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27 de junio al</a:t>
                      </a:r>
                      <a:r>
                        <a:rPr lang="es-MX" baseline="0" dirty="0"/>
                        <a:t> 17 de julio </a:t>
                      </a:r>
                      <a:endParaRPr lang="es-MX" dirty="0"/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 8 de agosto al 20 de noviembre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33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1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II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Responsabilidades Administrativas, Entrega Recepción y Jurídico Consultivo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13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20693"/>
              </p:ext>
            </p:extLst>
          </p:nvPr>
        </p:nvGraphicFramePr>
        <p:xfrm>
          <a:off x="413845" y="1468903"/>
          <a:ext cx="11214552" cy="4262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29893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0186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Responsabilidades administrativas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1282904"/>
                  </a:ext>
                </a:extLst>
              </a:tr>
              <a:tr h="10017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en materia de investigaciones y calificación de faltas administrativas.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Impartición del Diplomado de Responsabilidades 5ª Generación.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Participar en el Diplomado de Responsabilidades.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Servidores Públicos que participaron en el diplomado.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9407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Creación de Capacidades en materia de Ética y del SNA.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Impartición del Diplomado de Ética y el SNA 2ª Generación.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Participar en el Diplomado, 2ª Generación en Ética y el SNA.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Servidores Públicos que participaron en el diplomado.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  <a:tr h="28076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Entrega Recepción 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617719"/>
                  </a:ext>
                </a:extLst>
              </a:tr>
              <a:tr h="13628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Profesionalización en materia  de entrega recepción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Promover la profesionalización de los servidores públicos en materia de entrega recepción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ES" sz="1100" dirty="0">
                          <a:latin typeface="Futura Md BT" panose="020B0602020204020303" pitchFamily="34" charset="0"/>
                        </a:rPr>
                        <a:t> </a:t>
                      </a:r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Capacitar a servidores públicos en materia de “entrega recepción” de conformación a la Ley De Entrega y Recepción de los Poderes Públicos, Ayuntamientos, Órganos Públicos Autónomos y de las Entidades de la Administración Pública Paraestatal del Estado De Quintana Roo</a:t>
                      </a: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defTabSz="914400" rtl="0" eaLnBrk="1" latinLnBrk="0" hangingPunct="1">
                        <a:buNone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 de personas servidoras publicas que participaron en la capacitación de entrega- recepción, de conformidad a la ley en la materia.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  <a:p>
                      <a:pPr marL="0" algn="just" defTabSz="914400" rtl="0" eaLnBrk="1" latinLnBrk="0" hangingPunct="1"/>
                      <a:endParaRPr lang="es-MX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213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05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898054"/>
            <a:ext cx="8095785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</a:t>
            </a: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Normas, Profesionalización y Ética Pública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14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14671"/>
              </p:ext>
            </p:extLst>
          </p:nvPr>
        </p:nvGraphicFramePr>
        <p:xfrm>
          <a:off x="413845" y="1585031"/>
          <a:ext cx="11214552" cy="2720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Aprovechamiento de tecnologías en los procesos de los OIC,</a:t>
                      </a:r>
                      <a:r>
                        <a:rPr lang="es-MX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Municipios y OEC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Realizar un diagnóstico que permita establecer las tecnologías con las que cuenta el OIC y los Municipios.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Proponer un inventario y facilitar el intercambio de tecnologías entre OIC.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Generación de un diagnóstico e inventario de sistemas y tecnologías.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1.1.2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Establecer un modelo de convenio e intercambio de sistemas.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Diagnóstico.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Inventario de sistemas y tecnologías.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de convenio.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de Junio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Implementar una carta de política de integridad para proveedores y contratistas que se incorpore a los procesos de contratación.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Analizar el marco legal para establecer un mecanismo que incorpore la política de integridad a los procesos de contrataciones.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Generar un documento a incorporar en los procesos de contratación que acredite que los proveedores o contratistas cuentan con políticas de integridad.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Diagnóstico</a:t>
                      </a:r>
                    </a:p>
                    <a:p>
                      <a:pPr marL="0" lv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Carta de integridad empresarial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de julio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64130" y="4305916"/>
            <a:ext cx="9337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hlinkClick r:id="rId2"/>
              </a:rPr>
              <a:t>https://qroo.gob.mx/transparencia/registro-del-padron-de-contratistas-y-proveedores-sancionados</a:t>
            </a:r>
            <a:r>
              <a:rPr lang="es-MX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59014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5776" y="744166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Transparencia, Rendición de Cuentas, Participación Ciudadana y Coordinación para la Fiscalización</a:t>
            </a:r>
            <a:endParaRPr sz="2000" spc="-13" dirty="0">
              <a:latin typeface="Futura Md B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15</a:t>
            </a:fld>
            <a:endParaRPr sz="1059" dirty="0">
              <a:latin typeface="Calibri"/>
              <a:cs typeface="Calibri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4806174"/>
            <a:ext cx="12192000" cy="19284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38436"/>
              </p:ext>
            </p:extLst>
          </p:nvPr>
        </p:nvGraphicFramePr>
        <p:xfrm>
          <a:off x="413845" y="1440068"/>
          <a:ext cx="11214552" cy="371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36052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Transparencia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855792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Implementación de acciones de transparencia con la participación de los jóvenes de nivel bachillerato, preparatoria y Universitarios.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Organizar e incentivar la participación de los jóvenes en el XVII Concurso Nacional Transparencia en Corto y el segundo concurso Estatal y promover su difusión a través de las redes.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Organizar e incentivar la participación de los jóvenes en el XVII Concurso Nacional Transparencia en Corto y el segundo concurso Estatal y promover su difusión a través de las redes.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y cortometrajes recibidos.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 Concurso Nacional: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2697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Declaraciones Patrimoniales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5768441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Declaraciones Patrimoniales y de Interés.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 Capacitar a las y los Servidores Públicos en declaraciones Patrimoniales y de interés.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Difundir e impulsar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Declaración Patrimonial y de Interés en los tiempos y formas que establece la ley.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del porcentaje de Servidores Públicos que recibieron capacitación.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Porcentaje</a:t>
                      </a:r>
                      <a:r>
                        <a:rPr lang="es-MX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Servidores Públicos que realizaron su Declaración en Mayo.</a:t>
                      </a: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de Junio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80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362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27678"/>
              </p:ext>
            </p:extLst>
          </p:nvPr>
        </p:nvGraphicFramePr>
        <p:xfrm>
          <a:off x="861361" y="2006783"/>
          <a:ext cx="11214552" cy="2490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3420269754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888567694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98829081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3636260"/>
                    </a:ext>
                  </a:extLst>
                </a:gridCol>
              </a:tblGrid>
              <a:tr h="3460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Participación Ciudadana </a:t>
                      </a:r>
                      <a:endParaRPr lang="es-MX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344188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 contraloría social.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Coordinar y organizar la Décimo Cuarta edición del premio nacional de contraloría social en conjunto con las entidades.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Incentivar la participación ciudadana en la Décimo Cuarta edición del Premio Nacional de Contraloría Social en las entidades.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premio realizado.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Octubre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002367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Promoción, difusión y capacitación en materia de contraloría social.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la Integración de Comités de Contraloría Social en el Estado.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Incentivar la participación ciudadana para la creación y operación de los comités de contraloría social, enfocados en el acompañamiento y vigilancia en materia de obra pública.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Comités de Contraloría Social integrados y acreditados.</a:t>
                      </a:r>
                    </a:p>
                    <a:p>
                      <a:pPr marL="0" algn="just" defTabSz="914400" rtl="0" eaLnBrk="1" latinLnBrk="0" hangingPunct="1"/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8497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79399" y="665772"/>
            <a:ext cx="8095785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lang="es-MX" sz="2000" spc="-49" dirty="0">
                <a:latin typeface="Futura Md BT Medium"/>
              </a:rPr>
              <a:t>V</a:t>
            </a:r>
            <a:r>
              <a:rPr sz="2000" spc="-49" dirty="0">
                <a:latin typeface="Futura Md BT Medium"/>
              </a:rPr>
              <a:t>.</a:t>
            </a:r>
            <a:r>
              <a:rPr sz="2000" spc="-44" dirty="0">
                <a:latin typeface="Futura Md BT Medium"/>
              </a:rPr>
              <a:t> </a:t>
            </a:r>
            <a:r>
              <a:rPr lang="es-ES" sz="2000" spc="9" dirty="0">
                <a:latin typeface="Futura Md BT Medium"/>
              </a:rPr>
              <a:t>Transparencia, Rendición de Cuentas, Participación Ciudadana y Coordinación para la Fiscalización</a:t>
            </a:r>
            <a:endParaRPr sz="2000" spc="-13" dirty="0">
              <a:latin typeface="Futura Md BT Medium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70944"/>
              </p:ext>
            </p:extLst>
          </p:nvPr>
        </p:nvGraphicFramePr>
        <p:xfrm>
          <a:off x="861361" y="1644466"/>
          <a:ext cx="11214552" cy="362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3638">
                  <a:extLst>
                    <a:ext uri="{9D8B030D-6E8A-4147-A177-3AD203B41FA5}">
                      <a16:colId xmlns:a16="http://schemas.microsoft.com/office/drawing/2014/main" val="320102968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4046078111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45765560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276268074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10867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021123" y="5391396"/>
            <a:ext cx="1533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2051" name="Picture 3" descr="Generador de Códigos QR Codes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645" y="5125915"/>
            <a:ext cx="1096478" cy="10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72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5873" y="3009757"/>
            <a:ext cx="6042772" cy="674491"/>
          </a:xfrm>
          <a:prstGeom prst="rect">
            <a:avLst/>
          </a:prstGeom>
        </p:spPr>
        <p:txBody>
          <a:bodyPr vert="horz" wrap="square" lIns="0" tIns="8965" rIns="0" bIns="0" rtlCol="0" anchor="ctr">
            <a:spAutoFit/>
          </a:bodyPr>
          <a:lstStyle/>
          <a:p>
            <a:pPr marL="1293788" marR="4483" indent="-1283142">
              <a:lnSpc>
                <a:spcPct val="100400"/>
              </a:lnSpc>
              <a:spcBef>
                <a:spcPts val="71"/>
              </a:spcBef>
            </a:pPr>
            <a:r>
              <a:rPr sz="4324" dirty="0" err="1" smtClean="0">
                <a:solidFill>
                  <a:srgbClr val="000000"/>
                </a:solidFill>
              </a:rPr>
              <a:t>Calendario</a:t>
            </a:r>
            <a:r>
              <a:rPr sz="4324" dirty="0" smtClean="0">
                <a:solidFill>
                  <a:srgbClr val="000000"/>
                </a:solidFill>
              </a:rPr>
              <a:t> </a:t>
            </a:r>
            <a:r>
              <a:rPr sz="4324" spc="-1293" dirty="0" smtClean="0">
                <a:solidFill>
                  <a:srgbClr val="000000"/>
                </a:solidFill>
              </a:rPr>
              <a:t> </a:t>
            </a:r>
            <a:r>
              <a:rPr sz="4324" spc="-119" dirty="0">
                <a:solidFill>
                  <a:srgbClr val="000000"/>
                </a:solidFill>
              </a:rPr>
              <a:t>de</a:t>
            </a:r>
            <a:r>
              <a:rPr sz="4324" spc="-44" dirty="0">
                <a:solidFill>
                  <a:srgbClr val="000000"/>
                </a:solidFill>
              </a:rPr>
              <a:t> </a:t>
            </a:r>
            <a:r>
              <a:rPr sz="4324" spc="26" dirty="0">
                <a:solidFill>
                  <a:srgbClr val="000000"/>
                </a:solidFill>
              </a:rPr>
              <a:t>Reuniones</a:t>
            </a:r>
            <a:endParaRPr sz="4324" dirty="0"/>
          </a:p>
        </p:txBody>
      </p:sp>
      <p:sp>
        <p:nvSpPr>
          <p:cNvPr id="4" name="object 4"/>
          <p:cNvSpPr txBox="1"/>
          <p:nvPr/>
        </p:nvSpPr>
        <p:spPr>
          <a:xfrm>
            <a:off x="3850759" y="4016968"/>
            <a:ext cx="4492999" cy="711281"/>
          </a:xfrm>
          <a:prstGeom prst="rect">
            <a:avLst/>
          </a:prstGeom>
        </p:spPr>
        <p:txBody>
          <a:bodyPr vert="horz" wrap="square" lIns="0" tIns="155762" rIns="0" bIns="0" rtlCol="0">
            <a:spAutoFit/>
          </a:bodyPr>
          <a:lstStyle/>
          <a:p>
            <a:pPr algn="ctr">
              <a:spcBef>
                <a:spcPts val="1227"/>
              </a:spcBef>
            </a:pPr>
            <a:r>
              <a:rPr b="1" dirty="0">
                <a:latin typeface="Futura Md BT Medium" panose="020B0602020204020303"/>
              </a:rPr>
              <a:t>Comisión Permanente de Contralores </a:t>
            </a:r>
            <a:r>
              <a:rPr lang="es-MX" b="1" dirty="0">
                <a:latin typeface="Futura Md BT Medium" panose="020B0602020204020303"/>
              </a:rPr>
              <a:t>Quintana Roo</a:t>
            </a:r>
            <a:endParaRPr b="1" dirty="0">
              <a:latin typeface="Futura Md BT Medium" panose="020B0602020204020303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6777" y="3212940"/>
            <a:ext cx="1287594" cy="142883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61371" y="4380454"/>
            <a:ext cx="1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pic>
        <p:nvPicPr>
          <p:cNvPr id="9" name="Picture 3" descr="Generador de Códigos QR Codes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501" y="3136009"/>
            <a:ext cx="1096478" cy="10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68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985ABA9-09A8-4514-8CAB-8C35CC482630}"/>
              </a:ext>
            </a:extLst>
          </p:cNvPr>
          <p:cNvSpPr/>
          <p:nvPr/>
        </p:nvSpPr>
        <p:spPr>
          <a:xfrm>
            <a:off x="0" y="4610911"/>
            <a:ext cx="12192000" cy="2247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20629"/>
              </p:ext>
            </p:extLst>
          </p:nvPr>
        </p:nvGraphicFramePr>
        <p:xfrm>
          <a:off x="1598228" y="969342"/>
          <a:ext cx="9510992" cy="4235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50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s-MX" sz="1400" b="1" spc="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CALENDARIO DE REUNIONES </a:t>
                      </a:r>
                      <a:r>
                        <a:rPr sz="1400" b="1" spc="1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2022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611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A78E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20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MES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9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DIAS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EVENTO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19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SEDE</a:t>
                      </a:r>
                      <a:endParaRPr sz="1400" dirty="0">
                        <a:latin typeface="Trebuchet MS"/>
                        <a:cs typeface="Trebuchet MS"/>
                      </a:endParaRPr>
                    </a:p>
                  </a:txBody>
                  <a:tcPr marL="0" marR="0" marT="6443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-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Marzo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-16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04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30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Primera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</a:t>
                      </a:r>
                      <a:r>
                        <a:rPr lang="es-MX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CQROO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lang="es-MX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En línea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b="1" spc="-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Mayo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b="1" spc="7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20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Segunda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MX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MX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MX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MX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Microsoft Sans Serif"/>
                          <a:cs typeface="Microsoft Sans Serif"/>
                        </a:rPr>
                        <a:t>Benito Juárez</a:t>
                      </a:r>
                    </a:p>
                  </a:txBody>
                  <a:tcPr marL="0" marR="0" marT="10197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1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spc="5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Agosto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spc="-95" dirty="0" smtClean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26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Tercera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lang="es-ES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ES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ES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97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dirty="0" smtClean="0">
                          <a:latin typeface="Microsoft Sans Serif"/>
                          <a:cs typeface="Microsoft Sans Serif"/>
                        </a:rPr>
                        <a:t>Othón P. Blanco</a:t>
                      </a:r>
                      <a:endParaRPr lang="es-MX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38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1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kern="1200" spc="55" dirty="0">
                          <a:solidFill>
                            <a:srgbClr val="3B3838"/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Noviembre</a:t>
                      </a:r>
                      <a:endParaRPr sz="1400" b="1" kern="1200" spc="55" dirty="0">
                        <a:solidFill>
                          <a:srgbClr val="3B3838"/>
                        </a:solidFill>
                        <a:latin typeface="Microsoft Sans Serif"/>
                        <a:ea typeface="+mn-ea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lang="es-MX" sz="1400" b="1" kern="1200" spc="55" dirty="0">
                          <a:solidFill>
                            <a:srgbClr val="3B3838"/>
                          </a:solidFill>
                          <a:latin typeface="Microsoft Sans Serif"/>
                          <a:ea typeface="+mn-ea"/>
                          <a:cs typeface="Microsoft Sans Serif"/>
                        </a:rPr>
                        <a:t>11</a:t>
                      </a: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spc="3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Cuarta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noProof="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Reunión</a:t>
                      </a:r>
                      <a:r>
                        <a:rPr lang="es-ES" sz="1400" b="1" spc="2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2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Plenaria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lang="es-ES" sz="1400" b="1" spc="1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5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ES" sz="1400" b="1" spc="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lang="es-ES" sz="1400" b="1" spc="-110" dirty="0">
                          <a:solidFill>
                            <a:srgbClr val="3B3838"/>
                          </a:solidFill>
                          <a:latin typeface="Microsoft Sans Serif"/>
                          <a:cs typeface="Microsoft Sans Serif"/>
                        </a:rPr>
                        <a:t>CPCQROO</a:t>
                      </a:r>
                      <a:endParaRPr lang="es-ES"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946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lang="es-MX" sz="1400" b="1" dirty="0">
                          <a:latin typeface="Microsoft Sans Serif"/>
                          <a:cs typeface="Microsoft Sans Serif"/>
                        </a:rPr>
                        <a:t>Tulum</a:t>
                      </a:r>
                      <a:endParaRPr sz="1400" b="1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438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814" y="3131628"/>
            <a:ext cx="754270" cy="76178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598228" y="5482924"/>
            <a:ext cx="9510992" cy="879231"/>
          </a:xfrm>
          <a:prstGeom prst="rect">
            <a:avLst/>
          </a:prstGeom>
          <a:solidFill>
            <a:srgbClr val="73612D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s-ES" sz="1600" b="1" spc="190" dirty="0">
                <a:solidFill>
                  <a:srgbClr val="FFFFFF"/>
                </a:solidFill>
                <a:latin typeface="Trebuchet MS"/>
                <a:cs typeface="Trebuchet MS"/>
              </a:rPr>
              <a:t>SE PROGRAMARÁN REUNIONES DE COORDINACIÓN ENTRE EL CONTRALORIA ESTATAL, LOS OIC Y CONTRALORÍAS MUNICIPALES PARA DAR SEGUIMIENTO A LAS ACTIVIDADES DEL PROGRAMA ANUAL DE TRABAJO.</a:t>
            </a:r>
            <a:endParaRPr lang="es-MX" sz="16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06833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64812" y="2803828"/>
            <a:ext cx="794083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VI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. Asuntos generales;</a:t>
            </a:r>
          </a:p>
        </p:txBody>
      </p:sp>
    </p:spTree>
    <p:extLst>
      <p:ext uri="{BB962C8B-B14F-4D97-AF65-F5344CB8AC3E}">
        <p14:creationId xmlns:p14="http://schemas.microsoft.com/office/powerpoint/2010/main" val="168310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08991" y="1456473"/>
            <a:ext cx="8352693" cy="2858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ORDEN DEL DÍA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Mensaje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bienvenida con motivo de la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Plenaria de la Comisión Permanente;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Verificación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Integración del quorum de asistencia requerido;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Instalación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Segunda Reunión Plenaria de la Comisión Permanente;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Aprobación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orden del día;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Avances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Plan Anual de Trabajo 2022;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 Asuntos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generales;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 Clausura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Reunión.</a:t>
            </a:r>
          </a:p>
        </p:txBody>
      </p:sp>
    </p:spTree>
    <p:extLst>
      <p:ext uri="{BB962C8B-B14F-4D97-AF65-F5344CB8AC3E}">
        <p14:creationId xmlns:p14="http://schemas.microsoft.com/office/powerpoint/2010/main" val="149176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64812" y="2803828"/>
            <a:ext cx="794083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VII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. Clausura de la Reunión;</a:t>
            </a:r>
          </a:p>
        </p:txBody>
      </p:sp>
    </p:spTree>
    <p:extLst>
      <p:ext uri="{BB962C8B-B14F-4D97-AF65-F5344CB8AC3E}">
        <p14:creationId xmlns:p14="http://schemas.microsoft.com/office/powerpoint/2010/main" val="137915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92469" y="1978640"/>
            <a:ext cx="8994531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es-MX" sz="40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Mensaje de bienvenida con motivo de la </a:t>
            </a:r>
            <a:r>
              <a:rPr lang="es-MX" sz="4000" b="1" dirty="0" smtClean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Segunda </a:t>
            </a:r>
            <a:r>
              <a:rPr lang="es-MX" sz="40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Reunión Plenaria de la Comisión Permanente;</a:t>
            </a:r>
          </a:p>
        </p:txBody>
      </p:sp>
    </p:spTree>
    <p:extLst>
      <p:ext uri="{BB962C8B-B14F-4D97-AF65-F5344CB8AC3E}">
        <p14:creationId xmlns:p14="http://schemas.microsoft.com/office/powerpoint/2010/main" val="65769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14500" y="897187"/>
            <a:ext cx="764051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II. Verificación de la Integración del quorum de asistencia requerido;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63329"/>
              </p:ext>
            </p:extLst>
          </p:nvPr>
        </p:nvGraphicFramePr>
        <p:xfrm>
          <a:off x="1714499" y="1779865"/>
          <a:ext cx="845425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296">
                  <a:extLst>
                    <a:ext uri="{9D8B030D-6E8A-4147-A177-3AD203B41FA5}">
                      <a16:colId xmlns:a16="http://schemas.microsoft.com/office/drawing/2014/main" val="718138948"/>
                    </a:ext>
                  </a:extLst>
                </a:gridCol>
                <a:gridCol w="4841963">
                  <a:extLst>
                    <a:ext uri="{9D8B030D-6E8A-4147-A177-3AD203B41FA5}">
                      <a16:colId xmlns:a16="http://schemas.microsoft.com/office/drawing/2014/main" val="843623749"/>
                    </a:ext>
                  </a:extLst>
                </a:gridCol>
              </a:tblGrid>
              <a:tr h="333004">
                <a:tc>
                  <a:txBody>
                    <a:bodyPr/>
                    <a:lstStyle/>
                    <a:p>
                      <a:r>
                        <a:rPr lang="es-MX" dirty="0"/>
                        <a:t>CONTRALORIA</a:t>
                      </a:r>
                      <a:r>
                        <a:rPr lang="es-MX" baseline="0" dirty="0"/>
                        <a:t> DEL MUNICIPIO DE: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TIULAR</a:t>
                      </a:r>
                      <a:r>
                        <a:rPr lang="es-MX" baseline="0" dirty="0"/>
                        <a:t> DE LA CONTRALORÍA 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366833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BACALAR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Astrid Concepción González </a:t>
                      </a:r>
                      <a:r>
                        <a:rPr lang="es-MX" dirty="0" err="1"/>
                        <a:t>Buenfil</a:t>
                      </a:r>
                      <a:endParaRPr lang="es-MX" dirty="0"/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45006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BENITO JUAREZ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C. Reyna Valdivia Arceo Rosado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88738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COZUMEL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C. Carlos Isabel Mendoza Quijano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64137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FELIPE CARRILLO PUERTO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Lic. Denise Wendolyn Arana Couoh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64857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ISLA MUJERES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Tatiana Serrano Magaña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37964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JOSÉ MARÍA MORELOS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</a:t>
                      </a:r>
                      <a:r>
                        <a:rPr lang="es-MX" dirty="0" err="1"/>
                        <a:t>Glendy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Nayeli</a:t>
                      </a:r>
                      <a:r>
                        <a:rPr lang="es-MX" dirty="0"/>
                        <a:t> Pat Escamilla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51856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LAZARO CARDENAS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</a:t>
                      </a:r>
                      <a:r>
                        <a:rPr lang="es-MX"/>
                        <a:t>Rocío </a:t>
                      </a:r>
                      <a:r>
                        <a:rPr lang="es-MX" dirty="0"/>
                        <a:t>del Carmen Castillo Pool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39072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OTHON P. BLANCO 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/>
                        <a:t>Lic. Gabriela Ix Chan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127492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PUERTO MORELOS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Mirna Leticia Ramírez Cetina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625659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SOLIDARIDAD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CP. </a:t>
                      </a:r>
                      <a:r>
                        <a:rPr lang="es-MX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Leisly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María Ávila Vera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04753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TULUM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Mtra. Araceli Díaz García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8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148375"/>
              </p:ext>
            </p:extLst>
          </p:nvPr>
        </p:nvGraphicFramePr>
        <p:xfrm>
          <a:off x="1066295" y="972791"/>
          <a:ext cx="1029882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433">
                  <a:extLst>
                    <a:ext uri="{9D8B030D-6E8A-4147-A177-3AD203B41FA5}">
                      <a16:colId xmlns:a16="http://schemas.microsoft.com/office/drawing/2014/main" val="718138948"/>
                    </a:ext>
                  </a:extLst>
                </a:gridCol>
                <a:gridCol w="5898392">
                  <a:extLst>
                    <a:ext uri="{9D8B030D-6E8A-4147-A177-3AD203B41FA5}">
                      <a16:colId xmlns:a16="http://schemas.microsoft.com/office/drawing/2014/main" val="843623749"/>
                    </a:ext>
                  </a:extLst>
                </a:gridCol>
              </a:tblGrid>
              <a:tr h="333004">
                <a:tc>
                  <a:txBody>
                    <a:bodyPr/>
                    <a:lstStyle/>
                    <a:p>
                      <a:r>
                        <a:rPr lang="es-MX" dirty="0"/>
                        <a:t>CONTRALORIA</a:t>
                      </a:r>
                      <a:r>
                        <a:rPr lang="es-MX" baseline="0" dirty="0"/>
                        <a:t> DE ORGANOS AUTÓNOMOS: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TIULAR</a:t>
                      </a:r>
                      <a:r>
                        <a:rPr lang="es-MX" baseline="0" dirty="0"/>
                        <a:t> DE LA CONTRALORÍA 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366833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COMISIÓN DE DERECHOS HUMANOS</a:t>
                      </a:r>
                    </a:p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Mtra. Georgina Magdalena Rodríguez Gutiérrez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45006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CONGRESO DEL ESTADO DE QUINTANA ROO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Lic. </a:t>
                      </a:r>
                      <a:r>
                        <a:rPr lang="pt-BR" dirty="0" smtClean="0"/>
                        <a:t>Bernardo Jiménez Duarte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88738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FISCALÍA GENERAL DEL ESTADO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Lic. Teresita del Roció </a:t>
                      </a:r>
                      <a:r>
                        <a:rPr lang="es-MX" dirty="0" err="1"/>
                        <a:t>Quivén</a:t>
                      </a:r>
                      <a:r>
                        <a:rPr lang="es-MX" dirty="0"/>
                        <a:t> Feria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664137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INSTITUTO DE ACCESO A LA INFORMACIÓN Y PROTECCIÓN DE DATOS PERSONALES DE QUINTANA ROO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dirty="0"/>
                        <a:t>Lic. Karla Noemí </a:t>
                      </a:r>
                      <a:r>
                        <a:rPr lang="es-MX" dirty="0" err="1"/>
                        <a:t>Cetz</a:t>
                      </a:r>
                      <a:r>
                        <a:rPr lang="es-MX" dirty="0"/>
                        <a:t> Estrella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64857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INSTITUTO ELECTORAL DE QUINTANA ROO</a:t>
                      </a:r>
                      <a:endParaRPr lang="es-MX" b="1" dirty="0"/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C.P. José Gabriel Polanco Bueno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37964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SISTEMA ANTICORRUPCIÓN DEL ESTADO DE QUINTANA ROO</a:t>
                      </a:r>
                      <a:endParaRPr lang="es-MX" b="1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Dra. Jalil </a:t>
                      </a:r>
                      <a:r>
                        <a:rPr lang="es-MX" dirty="0" err="1" smtClean="0"/>
                        <a:t>Arlene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Ix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Benitez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043840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TRIBUNAL DE JUSTICIA ADMINISTRATIVA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C.P. Gloria Esther Torres Alonso </a:t>
                      </a:r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51856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TRIBUNAL ELECTORAL DEL QUINTANA ROO</a:t>
                      </a:r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Lic. Jorge Francisco Martínez </a:t>
                      </a:r>
                      <a:r>
                        <a:rPr lang="pt-BR" dirty="0" err="1"/>
                        <a:t>Rendón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39072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TRIBUNAL SUPERIOR DE JUSTICIA</a:t>
                      </a:r>
                      <a:endParaRPr lang="es-MX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6F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Lic. José Antonio Nieto Bastida</a:t>
                      </a:r>
                      <a:endParaRPr lang="es-MX" dirty="0"/>
                    </a:p>
                  </a:txBody>
                  <a:tcPr>
                    <a:solidFill>
                      <a:srgbClr val="F6F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75008"/>
                  </a:ext>
                </a:extLst>
              </a:tr>
              <a:tr h="33300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UNIVERSIDAD DE QUINTANA ROO </a:t>
                      </a:r>
                      <a:endParaRPr lang="es-MX" b="1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Dra. Laura Aída Durán Hernández</a:t>
                      </a:r>
                      <a:endParaRPr lang="es-MX" dirty="0"/>
                    </a:p>
                  </a:txBody>
                  <a:tcPr>
                    <a:solidFill>
                      <a:srgbClr val="A78E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5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78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3086471"/>
            <a:ext cx="60960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III. Instalación de la </a:t>
            </a: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Segunda 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Reunión Plenaria de la Comisión Permanente;</a:t>
            </a:r>
          </a:p>
        </p:txBody>
      </p:sp>
    </p:spTree>
    <p:extLst>
      <p:ext uri="{BB962C8B-B14F-4D97-AF65-F5344CB8AC3E}">
        <p14:creationId xmlns:p14="http://schemas.microsoft.com/office/powerpoint/2010/main" val="101337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20385" y="869521"/>
            <a:ext cx="510909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IV. Aprobación del orden del día;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397975" y="1474057"/>
            <a:ext cx="8352693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 DEL DÍA.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Mensaje de bienvenida con motivo de la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Plenaria de la Comisión Permanente;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Verificación de la Integración del quorum de asistencia requerido;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Instalación de la Segunda Reunión Plenaria de la Comisión Permanente;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Aprobación del orden del día;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Avances del Plan Anual de Trabajo 2022;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 Asuntos generales;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 Clausura de la Reunión.</a:t>
            </a:r>
          </a:p>
        </p:txBody>
      </p:sp>
    </p:spTree>
    <p:extLst>
      <p:ext uri="{BB962C8B-B14F-4D97-AF65-F5344CB8AC3E}">
        <p14:creationId xmlns:p14="http://schemas.microsoft.com/office/powerpoint/2010/main" val="95504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>
            <a:extLst>
              <a:ext uri="{FF2B5EF4-FFF2-40B4-BE49-F238E27FC236}">
                <a16:creationId xmlns:a16="http://schemas.microsoft.com/office/drawing/2014/main" id="{817B0CF1-5FBA-46D9-9840-87B3E6464746}"/>
              </a:ext>
            </a:extLst>
          </p:cNvPr>
          <p:cNvSpPr txBox="1"/>
          <p:nvPr/>
        </p:nvSpPr>
        <p:spPr>
          <a:xfrm>
            <a:off x="659218" y="1329660"/>
            <a:ext cx="10887739" cy="36625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</a:rPr>
              <a:t>ÍNDICE </a:t>
            </a:r>
          </a:p>
          <a:p>
            <a:pPr algn="ctr"/>
            <a:endParaRPr lang="es-MX" sz="2800" b="1" dirty="0">
              <a:solidFill>
                <a:prstClr val="black"/>
              </a:solidFill>
            </a:endParaRPr>
          </a:p>
          <a:p>
            <a:r>
              <a:rPr lang="es-MX" sz="2400" b="1" dirty="0">
                <a:solidFill>
                  <a:prstClr val="black"/>
                </a:solidFill>
              </a:rPr>
              <a:t>Líneas de Acción:</a:t>
            </a:r>
            <a:br>
              <a:rPr lang="es-MX" sz="2400" b="1" dirty="0">
                <a:solidFill>
                  <a:prstClr val="black"/>
                </a:solidFill>
              </a:rPr>
            </a:br>
            <a:r>
              <a:rPr lang="es-MX" sz="2400" b="1" dirty="0">
                <a:solidFill>
                  <a:prstClr val="black"/>
                </a:solidFill>
              </a:rPr>
              <a:t>I. Control Interno.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II. Fortalecimiento a la Labor Fiscalizadora y Creación de Capacidades.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III. Responsabilidades Administrativas y Jurídico Consultivo.</a:t>
            </a:r>
            <a:br>
              <a:rPr lang="es-MX" sz="2400" b="1" dirty="0">
                <a:solidFill>
                  <a:prstClr val="black"/>
                </a:solidFill>
              </a:rPr>
            </a:br>
            <a:r>
              <a:rPr lang="es-MX" sz="2400" b="1" dirty="0">
                <a:solidFill>
                  <a:prstClr val="black"/>
                </a:solidFill>
              </a:rPr>
              <a:t>IV. Normas, Profesionalización y Ética Pública.</a:t>
            </a:r>
          </a:p>
          <a:p>
            <a:r>
              <a:rPr lang="es-MX" sz="2400" b="1" dirty="0">
                <a:solidFill>
                  <a:prstClr val="black"/>
                </a:solidFill>
              </a:rPr>
              <a:t>V. Transparencia, Rendición de Cuentas y Participación Ciudadana</a:t>
            </a:r>
            <a:br>
              <a:rPr lang="es-MX" sz="2400" b="1" dirty="0">
                <a:solidFill>
                  <a:prstClr val="black"/>
                </a:solidFill>
              </a:rPr>
            </a:b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838468" y="3853468"/>
            <a:ext cx="186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Descarga el contenido de la reunión, escaneando el código QR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99881" y="465075"/>
            <a:ext cx="794083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V. Avances </a:t>
            </a:r>
            <a:r>
              <a:rPr lang="es-MX" sz="2400" b="1" dirty="0">
                <a:solidFill>
                  <a:schemeClr val="accent4">
                    <a:lumMod val="50000"/>
                  </a:schemeClr>
                </a:solidFill>
                <a:latin typeface="Futura Md BT Medium" panose="020B0602020204020303" pitchFamily="34" charset="0"/>
                <a:ea typeface="+mj-ea"/>
                <a:cs typeface="+mj-cs"/>
              </a:rPr>
              <a:t>del Plan Anual de Trabajo 2022;</a:t>
            </a:r>
          </a:p>
        </p:txBody>
      </p:sp>
      <p:pic>
        <p:nvPicPr>
          <p:cNvPr id="1027" name="Picture 3" descr="Generador de Códigos QR Code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395" y="2273906"/>
            <a:ext cx="1579562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50644" y="274492"/>
            <a:ext cx="274095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b="1" spc="53" dirty="0">
                <a:solidFill>
                  <a:srgbClr val="7F7F7F"/>
                </a:solidFill>
                <a:latin typeface="Trebuchet MS"/>
                <a:cs typeface="Trebuchet MS"/>
              </a:rPr>
              <a:t>Plan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49" dirty="0">
                <a:solidFill>
                  <a:srgbClr val="7F7F7F"/>
                </a:solidFill>
                <a:latin typeface="Trebuchet MS"/>
                <a:cs typeface="Trebuchet MS"/>
              </a:rPr>
              <a:t>Anual</a:t>
            </a:r>
            <a:r>
              <a:rPr sz="1588" b="1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35" dirty="0">
                <a:solidFill>
                  <a:srgbClr val="7F7F7F"/>
                </a:solidFill>
                <a:latin typeface="Trebuchet MS"/>
                <a:cs typeface="Trebuchet MS"/>
              </a:rPr>
              <a:t>de</a:t>
            </a:r>
            <a:r>
              <a:rPr sz="1588" b="1" spc="4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-26" dirty="0">
                <a:solidFill>
                  <a:srgbClr val="7F7F7F"/>
                </a:solidFill>
                <a:latin typeface="Trebuchet MS"/>
                <a:cs typeface="Trebuchet MS"/>
              </a:rPr>
              <a:t>Trabajo</a:t>
            </a:r>
            <a:r>
              <a:rPr sz="1588" b="1" spc="9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588" b="1" spc="110" dirty="0">
                <a:solidFill>
                  <a:srgbClr val="7F7F7F"/>
                </a:solidFill>
                <a:latin typeface="Trebuchet MS"/>
                <a:cs typeface="Trebuchet MS"/>
              </a:rPr>
              <a:t>2022</a:t>
            </a:r>
            <a:endParaRPr sz="1588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47639" y="738508"/>
            <a:ext cx="5746963" cy="31909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 algn="ctr">
              <a:lnSpc>
                <a:spcPct val="100000"/>
              </a:lnSpc>
              <a:spcBef>
                <a:spcPts val="88"/>
              </a:spcBef>
            </a:pPr>
            <a:r>
              <a:rPr sz="2000" spc="-49" dirty="0">
                <a:latin typeface="Futura Md BT Medium"/>
              </a:rPr>
              <a:t>I.</a:t>
            </a:r>
            <a:r>
              <a:rPr sz="2000" spc="-44" dirty="0">
                <a:latin typeface="Futura Md BT Medium"/>
              </a:rPr>
              <a:t> </a:t>
            </a:r>
            <a:r>
              <a:rPr sz="2000" spc="-13" dirty="0">
                <a:latin typeface="Futura Md BT Medium"/>
              </a:rPr>
              <a:t>Control</a:t>
            </a:r>
            <a:r>
              <a:rPr sz="2000" spc="-40" dirty="0">
                <a:latin typeface="Futura Md BT Medium"/>
              </a:rPr>
              <a:t> </a:t>
            </a:r>
            <a:r>
              <a:rPr sz="2000" spc="-13" dirty="0">
                <a:latin typeface="Futura Md BT Medium"/>
              </a:rPr>
              <a:t>Interno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262564" y="6161486"/>
            <a:ext cx="135591" cy="656499"/>
          </a:xfrm>
          <a:prstGeom prst="rect">
            <a:avLst/>
          </a:prstGeom>
        </p:spPr>
        <p:txBody>
          <a:bodyPr vert="horz" wrap="square" lIns="0" tIns="4482" rIns="0" bIns="0" rtlCol="0">
            <a:spAutoFit/>
          </a:bodyPr>
          <a:lstStyle/>
          <a:p>
            <a:pPr marL="33619">
              <a:spcBef>
                <a:spcPts val="35"/>
              </a:spcBef>
            </a:pPr>
            <a:fld id="{81D60167-4931-47E6-BA6A-407CBD079E47}" type="slidenum">
              <a:rPr sz="1059" dirty="0">
                <a:solidFill>
                  <a:srgbClr val="898989"/>
                </a:solidFill>
                <a:latin typeface="Calibri"/>
                <a:cs typeface="Calibri"/>
              </a:rPr>
              <a:pPr marL="33619">
                <a:spcBef>
                  <a:spcPts val="35"/>
                </a:spcBef>
              </a:pPr>
              <a:t>9</a:t>
            </a:fld>
            <a:endParaRPr sz="1059" dirty="0">
              <a:latin typeface="Calibri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430607"/>
              </p:ext>
            </p:extLst>
          </p:nvPr>
        </p:nvGraphicFramePr>
        <p:xfrm>
          <a:off x="413845" y="1585031"/>
          <a:ext cx="11214552" cy="3889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9062">
                  <a:extLst>
                    <a:ext uri="{9D8B030D-6E8A-4147-A177-3AD203B41FA5}">
                      <a16:colId xmlns:a16="http://schemas.microsoft.com/office/drawing/2014/main" val="242604571"/>
                    </a:ext>
                  </a:extLst>
                </a:gridCol>
                <a:gridCol w="3668214">
                  <a:extLst>
                    <a:ext uri="{9D8B030D-6E8A-4147-A177-3AD203B41FA5}">
                      <a16:colId xmlns:a16="http://schemas.microsoft.com/office/drawing/2014/main" val="2322128176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355073618"/>
                    </a:ext>
                  </a:extLst>
                </a:gridCol>
                <a:gridCol w="2803638">
                  <a:extLst>
                    <a:ext uri="{9D8B030D-6E8A-4147-A177-3AD203B41FA5}">
                      <a16:colId xmlns:a16="http://schemas.microsoft.com/office/drawing/2014/main" val="1704375556"/>
                    </a:ext>
                  </a:extLst>
                </a:gridCol>
              </a:tblGrid>
              <a:tr h="36231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PROYECTO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GENERALES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ACTIVIDADES ESPECÍFICAS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78E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  <a:endParaRPr lang="es-MX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83301"/>
                  </a:ext>
                </a:extLst>
              </a:tr>
              <a:tr h="1286506">
                <a:tc>
                  <a:txBody>
                    <a:bodyPr/>
                    <a:lstStyle/>
                    <a:p>
                      <a:pPr algn="just"/>
                      <a:r>
                        <a:rPr lang="es-ES" sz="1100" b="1" dirty="0"/>
                        <a:t>1. </a:t>
                      </a:r>
                      <a:r>
                        <a:rPr lang="es-ES" sz="1100" dirty="0"/>
                        <a:t>Aplicación de la evaluación de control interno y la administración de riesgos institucionales a nivel estatal.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1" dirty="0">
                          <a:latin typeface="+mn-lt"/>
                        </a:rPr>
                        <a:t>1.1</a:t>
                      </a:r>
                      <a:r>
                        <a:rPr lang="es-ES" sz="1100" dirty="0">
                          <a:latin typeface="+mn-lt"/>
                        </a:rPr>
                        <a:t> Impulsar la implementación de las Normas</a:t>
                      </a:r>
                      <a:r>
                        <a:rPr lang="es-ES" sz="1100" baseline="0" dirty="0">
                          <a:latin typeface="+mn-lt"/>
                        </a:rPr>
                        <a:t> Generales de C</a:t>
                      </a:r>
                      <a:r>
                        <a:rPr lang="es-ES" sz="1100" dirty="0">
                          <a:latin typeface="+mn-lt"/>
                        </a:rPr>
                        <a:t>ontrol Interno y disposiciones secundarias</a:t>
                      </a:r>
                      <a:r>
                        <a:rPr lang="es-ES" sz="1100" baseline="0" dirty="0">
                          <a:latin typeface="+mn-lt"/>
                        </a:rPr>
                        <a:t> a nivel Municipal.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ES" sz="1100" b="1" dirty="0">
                          <a:latin typeface="+mn-lt"/>
                        </a:rPr>
                        <a:t>1.1.1</a:t>
                      </a:r>
                      <a:r>
                        <a:rPr lang="es-ES" sz="1100" b="1" baseline="0" dirty="0">
                          <a:latin typeface="+mn-lt"/>
                        </a:rPr>
                        <a:t> </a:t>
                      </a:r>
                      <a:r>
                        <a:rPr lang="es-ES" sz="1100" dirty="0">
                          <a:latin typeface="+mn-lt"/>
                        </a:rPr>
                        <a:t>Gestionar la implementación de las Normas Generales de Control Interno y Disposiciones secundarias a nivel</a:t>
                      </a:r>
                      <a:r>
                        <a:rPr lang="es-ES" sz="1100" baseline="0" dirty="0">
                          <a:latin typeface="+mn-lt"/>
                        </a:rPr>
                        <a:t> de Contraloría Municipal, Órganos Autónomos y Universidad de Quintana Roo</a:t>
                      </a:r>
                      <a:r>
                        <a:rPr lang="es-ES" sz="1100" dirty="0">
                          <a:latin typeface="+mn-lt"/>
                        </a:rPr>
                        <a:t>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>
                          <a:latin typeface="+mn-lt"/>
                        </a:rPr>
                        <a:t>Informe con la implementación</a:t>
                      </a:r>
                      <a:r>
                        <a:rPr lang="es-ES" sz="1100" baseline="0" dirty="0">
                          <a:latin typeface="+mn-lt"/>
                        </a:rPr>
                        <a:t> de las Normas Generales de Control Interno y disposiciones secundarias a nivel de Contraloría Municipal, Órganos Autónomos y Universidad de Quintana Roo, publicaron en su portal Institucional.</a:t>
                      </a:r>
                      <a:endParaRPr lang="es-ES" sz="1100" dirty="0">
                        <a:latin typeface="+mn-lt"/>
                      </a:endParaRPr>
                    </a:p>
                    <a:p>
                      <a:pPr algn="just"/>
                      <a:endParaRPr lang="es-ES" sz="1100" dirty="0">
                        <a:latin typeface="+mn-lt"/>
                      </a:endParaRPr>
                    </a:p>
                    <a:p>
                      <a:pPr algn="just"/>
                      <a:r>
                        <a:rPr lang="es-ES" sz="1100" b="1" dirty="0">
                          <a:latin typeface="+mn-lt"/>
                        </a:rPr>
                        <a:t>Fecha de cumplimiento:</a:t>
                      </a:r>
                    </a:p>
                    <a:p>
                      <a:pPr algn="just"/>
                      <a:r>
                        <a:rPr lang="es-ES" sz="1100" dirty="0">
                          <a:latin typeface="+mn-lt"/>
                        </a:rPr>
                        <a:t>31 de Agosto de 2022.</a:t>
                      </a: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5738413"/>
                  </a:ext>
                </a:extLst>
              </a:tr>
              <a:tr h="327031"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+mn-lt"/>
                        </a:rPr>
                        <a:t>Ética e</a:t>
                      </a:r>
                      <a:r>
                        <a:rPr lang="es-MX" sz="1100" b="1" baseline="0" dirty="0">
                          <a:latin typeface="+mn-lt"/>
                        </a:rPr>
                        <a:t> Integridad</a:t>
                      </a:r>
                      <a:endParaRPr lang="es-MX" sz="1100" b="1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es-MX" sz="11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0287214"/>
                  </a:ext>
                </a:extLst>
              </a:tr>
              <a:tr h="10720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Ética y prevención de conflictos de intereses.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Impulsar la publicación a nivel municipal y por órganos autónomos de los Lineamientos que regulen la integración de los COEPCI.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1.2.</a:t>
                      </a:r>
                      <a:r>
                        <a:rPr lang="es-MX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y dar seguimiento a la constitución de los comités de ética y prevención de conflicto 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interés.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1.1.1. </a:t>
                      </a: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la alineación al Acuerdo por el que se emiten los Lineamientos Generales para la integración y funcionamiento de los Comités de Ética publicado en el DOF 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fecha 28/12/2020.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instituciones con Lineamientos para la Integración y Funcionamiento de los Comités de Ética.</a:t>
                      </a:r>
                    </a:p>
                    <a:p>
                      <a:pPr marL="0" algn="just" defTabSz="914400" rtl="0" eaLnBrk="1" latinLnBrk="0" hangingPunct="1"/>
                      <a:endParaRPr lang="es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Informe final de instituciones que integraron su COEPCI.</a:t>
                      </a:r>
                    </a:p>
                    <a:p>
                      <a:pPr marL="0" algn="just" defTabSz="914400" rtl="0" eaLnBrk="1" latinLnBrk="0" hangingPunct="1"/>
                      <a:endParaRPr lang="es-MX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s-MX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de Cumplimiento:</a:t>
                      </a:r>
                    </a:p>
                    <a:p>
                      <a:pPr marL="0" algn="just" defTabSz="914400" rtl="0" eaLnBrk="1" latinLnBrk="0" hangingPunct="1"/>
                      <a:r>
                        <a:rPr lang="es-MX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de Agosto de 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3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909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2279</Words>
  <Application>Microsoft Office PowerPoint</Application>
  <PresentationFormat>Panorámica</PresentationFormat>
  <Paragraphs>306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Futura Md BT</vt:lpstr>
      <vt:lpstr>Futura Md BT Medium</vt:lpstr>
      <vt:lpstr>Microsoft Sans Serif</vt:lpstr>
      <vt:lpstr>Times New Roman</vt:lpstr>
      <vt:lpstr>Trebuchet MS</vt:lpstr>
      <vt:lpstr>Tema de Office</vt:lpstr>
      <vt:lpstr>COMISIÓN PERMANENTE DE CONTRALORES DEL ESTADO DE QUINTANA ROO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I. Control Interno</vt:lpstr>
      <vt:lpstr>Presentación de PowerPoint</vt:lpstr>
      <vt:lpstr>II. Fortalecimiento a la Labor Fiscalizadora y Creación de Capacidades</vt:lpstr>
      <vt:lpstr>Seminario de Auditoria Gubernamental.</vt:lpstr>
      <vt:lpstr>III. Responsabilidades Administrativas, Entrega Recepción y Jurídico Consultivo</vt:lpstr>
      <vt:lpstr>IV. Normas, Profesionalización y Ética Pública</vt:lpstr>
      <vt:lpstr>V. Transparencia, Rendición de Cuentas, Participación Ciudadana y Coordinación para la Fiscalización</vt:lpstr>
      <vt:lpstr>V. Transparencia, Rendición de Cuentas, Participación Ciudadana y Coordinación para la Fiscalización</vt:lpstr>
      <vt:lpstr>Calendario  de Reuniones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</dc:creator>
  <cp:lastModifiedBy>Usuario</cp:lastModifiedBy>
  <cp:revision>280</cp:revision>
  <cp:lastPrinted>2022-02-22T21:22:48Z</cp:lastPrinted>
  <dcterms:created xsi:type="dcterms:W3CDTF">2012-07-30T22:48:00Z</dcterms:created>
  <dcterms:modified xsi:type="dcterms:W3CDTF">2022-08-12T20:43:31Z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2058-11.2.0.9169</vt:lpwstr>
  </property>
</Properties>
</file>