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429" r:id="rId3"/>
    <p:sldId id="430" r:id="rId4"/>
    <p:sldId id="431" r:id="rId5"/>
    <p:sldId id="432" r:id="rId6"/>
    <p:sldId id="433" r:id="rId7"/>
    <p:sldId id="434" r:id="rId8"/>
    <p:sldId id="318" r:id="rId9"/>
    <p:sldId id="384" r:id="rId10"/>
    <p:sldId id="423" r:id="rId11"/>
    <p:sldId id="424" r:id="rId12"/>
    <p:sldId id="437" r:id="rId13"/>
    <p:sldId id="425" r:id="rId14"/>
    <p:sldId id="426" r:id="rId15"/>
    <p:sldId id="427" r:id="rId16"/>
    <p:sldId id="428" r:id="rId17"/>
    <p:sldId id="416" r:id="rId18"/>
    <p:sldId id="455" r:id="rId19"/>
    <p:sldId id="435" r:id="rId20"/>
    <p:sldId id="436" r:id="rId21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8E47"/>
    <a:srgbClr val="F6F0CF"/>
    <a:srgbClr val="73612D"/>
    <a:srgbClr val="FFFFFF"/>
    <a:srgbClr val="3B3838"/>
    <a:srgbClr val="A09D17"/>
    <a:srgbClr val="E4C86A"/>
    <a:srgbClr val="CAB356"/>
    <a:srgbClr val="CFBE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64" autoAdjust="0"/>
    <p:restoredTop sz="95455" autoAdjust="0"/>
  </p:normalViewPr>
  <p:slideViewPr>
    <p:cSldViewPr snapToGrid="0">
      <p:cViewPr varScale="1">
        <p:scale>
          <a:sx n="109" d="100"/>
          <a:sy n="109" d="100"/>
        </p:scale>
        <p:origin x="696" y="102"/>
      </p:cViewPr>
      <p:guideLst>
        <p:guide orient="horz" pos="219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52C80-EC8B-4164-8822-9027927A2076}" type="datetimeFigureOut">
              <a:rPr lang="es-MX" smtClean="0"/>
              <a:t>12/08/2022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32076-8149-4773-A156-868683DCA5C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0593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12/08/2022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12/08/2022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12/08/2022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12/08/2022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12/08/2022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12/08/2022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12/08/2022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12/08/2022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12/08/2022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12/08/2022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12/08/2022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12/08/2022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qroo.gob.mx/transparencia/registro-del-padron-de-contratistas-y-proveedores-sancionado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https://www.codigos-qr.com/qr/php/qr_img.php?d=https%3A%2F%2Fdrive.google.com%2Fdrive%2Ffolders%2F169OUV9p-0R5JpNcIb4REwQq8OxxnbXtF%3Fusp%3Dsharing&amp;s=6&amp;e=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https://www.codigos-qr.com/qr/php/qr_img.php?d=https%3A%2F%2Fdrive.google.com%2Fdrive%2Ffolders%2F169OUV9p-0R5JpNcIb4REwQq8OxxnbXtF%3Fusp%3Dsharing&amp;s=6&amp;e=m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s://www.codigos-qr.com/qr/php/qr_img.php?d=https%3A%2F%2Fdrive.google.com%2Fdrive%2Ffolders%2F169OUV9p-0R5JpNcIb4REwQq8OxxnbXtF%3Fusp%3Dsharing&amp;s=6&amp;e=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2994" y="1771490"/>
            <a:ext cx="9144000" cy="2387600"/>
          </a:xfrm>
        </p:spPr>
        <p:txBody>
          <a:bodyPr>
            <a:normAutofit/>
          </a:bodyPr>
          <a:lstStyle/>
          <a:p>
            <a:r>
              <a:rPr lang="es-MX" sz="4000" b="1" dirty="0">
                <a:solidFill>
                  <a:schemeClr val="accent4">
                    <a:lumMod val="50000"/>
                  </a:schemeClr>
                </a:solidFill>
                <a:latin typeface="Futura Md BT Medium" panose="020B0602020204020303" pitchFamily="34" charset="0"/>
              </a:rPr>
              <a:t>COMISIÓN PERMANENTE DE CONTRALORES DEL ESTADO DE QUINTANA ROO </a:t>
            </a:r>
            <a:endParaRPr lang="es-ES" sz="4000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5758961" y="5363307"/>
            <a:ext cx="5213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Cancún </a:t>
            </a:r>
            <a:r>
              <a:rPr lang="es-MX" dirty="0"/>
              <a:t>Quintana Roo a </a:t>
            </a:r>
            <a:r>
              <a:rPr lang="es-MX" dirty="0" smtClean="0"/>
              <a:t>20 </a:t>
            </a:r>
            <a:r>
              <a:rPr lang="es-MX" dirty="0"/>
              <a:t>de </a:t>
            </a:r>
            <a:r>
              <a:rPr lang="es-MX" dirty="0" smtClean="0"/>
              <a:t>mayo </a:t>
            </a:r>
            <a:r>
              <a:rPr lang="es-MX" dirty="0"/>
              <a:t>de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650644" y="274492"/>
            <a:ext cx="2740959" cy="25567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588" b="1" spc="53" dirty="0">
                <a:solidFill>
                  <a:srgbClr val="7F7F7F"/>
                </a:solidFill>
                <a:latin typeface="Trebuchet MS"/>
                <a:cs typeface="Trebuchet MS"/>
              </a:rPr>
              <a:t>Plan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49" dirty="0">
                <a:solidFill>
                  <a:srgbClr val="7F7F7F"/>
                </a:solidFill>
                <a:latin typeface="Trebuchet MS"/>
                <a:cs typeface="Trebuchet MS"/>
              </a:rPr>
              <a:t>Anual</a:t>
            </a:r>
            <a:r>
              <a:rPr sz="1588" b="1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35" dirty="0">
                <a:solidFill>
                  <a:srgbClr val="7F7F7F"/>
                </a:solidFill>
                <a:latin typeface="Trebuchet MS"/>
                <a:cs typeface="Trebuchet MS"/>
              </a:rPr>
              <a:t>de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26" dirty="0">
                <a:solidFill>
                  <a:srgbClr val="7F7F7F"/>
                </a:solidFill>
                <a:latin typeface="Trebuchet MS"/>
                <a:cs typeface="Trebuchet MS"/>
              </a:rPr>
              <a:t>Trabajo</a:t>
            </a:r>
            <a:r>
              <a:rPr sz="1588" b="1" spc="9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110" dirty="0">
                <a:solidFill>
                  <a:srgbClr val="7F7F7F"/>
                </a:solidFill>
                <a:latin typeface="Trebuchet MS"/>
                <a:cs typeface="Trebuchet MS"/>
              </a:rPr>
              <a:t>2022</a:t>
            </a:r>
            <a:endParaRPr sz="1588" dirty="0">
              <a:latin typeface="Trebuchet MS"/>
              <a:cs typeface="Trebuchet MS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0" y="4806175"/>
            <a:ext cx="12192000" cy="158347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0" name="object 10"/>
          <p:cNvSpPr txBox="1"/>
          <p:nvPr/>
        </p:nvSpPr>
        <p:spPr>
          <a:xfrm>
            <a:off x="11262564" y="6161486"/>
            <a:ext cx="135591" cy="656499"/>
          </a:xfrm>
          <a:prstGeom prst="rect">
            <a:avLst/>
          </a:prstGeom>
        </p:spPr>
        <p:txBody>
          <a:bodyPr vert="horz" wrap="square" lIns="0" tIns="4482" rIns="0" bIns="0" rtlCol="0">
            <a:spAutoFit/>
          </a:bodyPr>
          <a:lstStyle/>
          <a:p>
            <a:pPr marL="33619">
              <a:spcBef>
                <a:spcPts val="35"/>
              </a:spcBef>
            </a:pPr>
            <a:fld id="{81D60167-4931-47E6-BA6A-407CBD079E47}" type="slidenum">
              <a:rPr sz="1059" dirty="0">
                <a:solidFill>
                  <a:srgbClr val="898989"/>
                </a:solidFill>
                <a:latin typeface="Calibri"/>
                <a:cs typeface="Calibri"/>
              </a:rPr>
              <a:pPr marL="33619">
                <a:spcBef>
                  <a:spcPts val="35"/>
                </a:spcBef>
              </a:pPr>
              <a:t>10</a:t>
            </a:fld>
            <a:endParaRPr sz="1059" dirty="0">
              <a:latin typeface="Calibri"/>
              <a:cs typeface="Calibri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22127"/>
              </p:ext>
            </p:extLst>
          </p:nvPr>
        </p:nvGraphicFramePr>
        <p:xfrm>
          <a:off x="413845" y="1187425"/>
          <a:ext cx="11214552" cy="51612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3638">
                  <a:extLst>
                    <a:ext uri="{9D8B030D-6E8A-4147-A177-3AD203B41FA5}">
                      <a16:colId xmlns:a16="http://schemas.microsoft.com/office/drawing/2014/main" val="242604571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2322128176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355073618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704375556"/>
                    </a:ext>
                  </a:extLst>
                </a:gridCol>
              </a:tblGrid>
              <a:tr h="362317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PROYECTO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GENERALES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ESPECÍFICAS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PRODUCTO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3B3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083301"/>
                  </a:ext>
                </a:extLst>
              </a:tr>
              <a:tr h="31422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Contrataciones</a:t>
                      </a:r>
                      <a:r>
                        <a:rPr lang="es-MX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públicas transparentes</a:t>
                      </a:r>
                      <a:endParaRPr lang="es-MX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5683162"/>
                  </a:ext>
                </a:extLst>
              </a:tr>
              <a:tr h="1345223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Protocolo de Actuación de servidores públicos en contacto con los particulares.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Impulsar la elaboración y publicación de un modelo de Protocolo</a:t>
                      </a:r>
                      <a:r>
                        <a:rPr lang="es-MX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Actuación de Servidores Públicos en contacto con los particulares,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basado en el Protocolo emitido por el Sistema Nacional Anticorrupción.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1.1.1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Impulsar la publicación del Protocolo de Actuación de Servidores</a:t>
                      </a:r>
                      <a:r>
                        <a:rPr lang="es-MX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Públicos en contacto con los particulares de las contralorías Municipales y los OIC, en los periódicos y/o gacetas oficiales.</a:t>
                      </a: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 final de seguimiento a la publicación del Protocolo de Actuación en los periódicos y/o gacetas oficiales.</a:t>
                      </a:r>
                    </a:p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de Agosto de 2022.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9392660"/>
                  </a:ext>
                </a:extLst>
              </a:tr>
              <a:tr h="123584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1.2.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Capacitar a los servidores públicos</a:t>
                      </a:r>
                      <a:r>
                        <a:rPr lang="es-MX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en materia del protocolo de Actuación de Servidores Públicos en contacto con los particulares.</a:t>
                      </a: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1.2.1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Conocer el número de capacitaciones, cursos, talleres impartidos en materia del Protocolo de Actuación de servidores públicos en contacto con los particulares.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 final de servidores públicos capacitados en materia del Protocolo de Actuación de servidores públicos en contacto con los particulares.</a:t>
                      </a:r>
                    </a:p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de Octubre de 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8250591"/>
                  </a:ext>
                </a:extLst>
              </a:tr>
              <a:tr h="21128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Combatir la corrupción y la impunidad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343131"/>
                  </a:ext>
                </a:extLst>
              </a:tr>
              <a:tr h="1235849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Brigadas de Integridad.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Evaluación de Control de Integridad para Servidores Públicos, a través de los Órganos Internos de Control.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1.1.1.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Diseñar un proyecto interactivo con la sociedad y gobierno para combatir la corrupción y promover la ética pública que incluya un programa de capacitación en materia de conflicto de interés; la firma de pactos de integridad y compromiso, entre sector público - privado y la evaluación de la ciudadanía de integridad y desempeño de los servidores(as) públicos(as).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 de avances y resultados con evidencia del seguimiento de las acciones específicas.</a:t>
                      </a:r>
                    </a:p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de Octubre de 2022.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2135215"/>
                  </a:ext>
                </a:extLst>
              </a:tr>
            </a:tbl>
          </a:graphicData>
        </a:graphic>
      </p:graphicFrame>
      <p:sp>
        <p:nvSpPr>
          <p:cNvPr id="9" name="object 6"/>
          <p:cNvSpPr txBox="1">
            <a:spLocks/>
          </p:cNvSpPr>
          <p:nvPr/>
        </p:nvSpPr>
        <p:spPr>
          <a:xfrm>
            <a:off x="3147639" y="738508"/>
            <a:ext cx="5746963" cy="319092"/>
          </a:xfrm>
          <a:prstGeom prst="rect">
            <a:avLst/>
          </a:prstGeom>
        </p:spPr>
        <p:txBody>
          <a:bodyPr vert="horz" wrap="square" lIns="0" tIns="11206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206" algn="ctr">
              <a:lnSpc>
                <a:spcPct val="100000"/>
              </a:lnSpc>
              <a:spcBef>
                <a:spcPts val="88"/>
              </a:spcBef>
            </a:pPr>
            <a:r>
              <a:rPr lang="es-ES" sz="2000" spc="-49" dirty="0">
                <a:latin typeface="Futura Md BT Medium"/>
              </a:rPr>
              <a:t>I.</a:t>
            </a:r>
            <a:r>
              <a:rPr lang="es-ES" sz="2000" spc="-44" dirty="0">
                <a:latin typeface="Futura Md BT Medium"/>
              </a:rPr>
              <a:t> </a:t>
            </a:r>
            <a:r>
              <a:rPr lang="es-ES" sz="2000" spc="-13" dirty="0">
                <a:latin typeface="Futura Md BT Medium"/>
              </a:rPr>
              <a:t>Control</a:t>
            </a:r>
            <a:r>
              <a:rPr lang="es-ES" sz="2000" spc="-40" dirty="0">
                <a:latin typeface="Futura Md BT Medium"/>
              </a:rPr>
              <a:t> </a:t>
            </a:r>
            <a:r>
              <a:rPr lang="es-ES" sz="2000" spc="-13" dirty="0">
                <a:latin typeface="Futura Md BT Medium"/>
              </a:rPr>
              <a:t>Interno</a:t>
            </a:r>
          </a:p>
        </p:txBody>
      </p:sp>
    </p:spTree>
    <p:extLst>
      <p:ext uri="{BB962C8B-B14F-4D97-AF65-F5344CB8AC3E}">
        <p14:creationId xmlns:p14="http://schemas.microsoft.com/office/powerpoint/2010/main" val="4020798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650644" y="274492"/>
            <a:ext cx="2740959" cy="25567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588" b="1" spc="53" dirty="0">
                <a:solidFill>
                  <a:srgbClr val="7F7F7F"/>
                </a:solidFill>
                <a:latin typeface="Trebuchet MS"/>
                <a:cs typeface="Trebuchet MS"/>
              </a:rPr>
              <a:t>Plan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49" dirty="0">
                <a:solidFill>
                  <a:srgbClr val="7F7F7F"/>
                </a:solidFill>
                <a:latin typeface="Trebuchet MS"/>
                <a:cs typeface="Trebuchet MS"/>
              </a:rPr>
              <a:t>Anual</a:t>
            </a:r>
            <a:r>
              <a:rPr sz="1588" b="1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35" dirty="0">
                <a:solidFill>
                  <a:srgbClr val="7F7F7F"/>
                </a:solidFill>
                <a:latin typeface="Trebuchet MS"/>
                <a:cs typeface="Trebuchet MS"/>
              </a:rPr>
              <a:t>de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26" dirty="0">
                <a:solidFill>
                  <a:srgbClr val="7F7F7F"/>
                </a:solidFill>
                <a:latin typeface="Trebuchet MS"/>
                <a:cs typeface="Trebuchet MS"/>
              </a:rPr>
              <a:t>Trabajo</a:t>
            </a:r>
            <a:r>
              <a:rPr sz="1588" b="1" spc="9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110" dirty="0">
                <a:solidFill>
                  <a:srgbClr val="7F7F7F"/>
                </a:solidFill>
                <a:latin typeface="Trebuchet MS"/>
                <a:cs typeface="Trebuchet MS"/>
              </a:rPr>
              <a:t>2022</a:t>
            </a:r>
            <a:endParaRPr sz="1588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605776" y="744166"/>
            <a:ext cx="8095785" cy="626869"/>
          </a:xfrm>
          <a:prstGeom prst="rect">
            <a:avLst/>
          </a:prstGeom>
        </p:spPr>
        <p:txBody>
          <a:bodyPr vert="horz" wrap="square" lIns="0" tIns="11206" rIns="0" bIns="0" rtlCol="0" anchor="ctr">
            <a:spAutoFit/>
          </a:bodyPr>
          <a:lstStyle/>
          <a:p>
            <a:pPr marL="11206" algn="ctr">
              <a:lnSpc>
                <a:spcPct val="100000"/>
              </a:lnSpc>
              <a:spcBef>
                <a:spcPts val="88"/>
              </a:spcBef>
            </a:pPr>
            <a:r>
              <a:rPr sz="2000" spc="-49" dirty="0">
                <a:latin typeface="Futura Md BT Medium"/>
              </a:rPr>
              <a:t>I</a:t>
            </a:r>
            <a:r>
              <a:rPr lang="es-MX" sz="2000" spc="-49" dirty="0">
                <a:latin typeface="Futura Md BT Medium"/>
              </a:rPr>
              <a:t>I</a:t>
            </a:r>
            <a:r>
              <a:rPr sz="2000" spc="-49" dirty="0">
                <a:latin typeface="Futura Md BT Medium"/>
              </a:rPr>
              <a:t>.</a:t>
            </a:r>
            <a:r>
              <a:rPr sz="2000" spc="-44" dirty="0">
                <a:latin typeface="Futura Md BT Medium"/>
              </a:rPr>
              <a:t> </a:t>
            </a:r>
            <a:r>
              <a:rPr lang="es-ES" sz="2000" spc="9" dirty="0">
                <a:latin typeface="Futura Md BT Medium"/>
              </a:rPr>
              <a:t>Fortalecimiento a la Labor Fiscalizadora y Creación de Capacidades</a:t>
            </a:r>
            <a:endParaRPr sz="2000" spc="-13" dirty="0">
              <a:latin typeface="Futura Md BT Medi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62564" y="6161486"/>
            <a:ext cx="135591" cy="656499"/>
          </a:xfrm>
          <a:prstGeom prst="rect">
            <a:avLst/>
          </a:prstGeom>
        </p:spPr>
        <p:txBody>
          <a:bodyPr vert="horz" wrap="square" lIns="0" tIns="4482" rIns="0" bIns="0" rtlCol="0">
            <a:spAutoFit/>
          </a:bodyPr>
          <a:lstStyle/>
          <a:p>
            <a:pPr marL="33619">
              <a:spcBef>
                <a:spcPts val="35"/>
              </a:spcBef>
            </a:pPr>
            <a:fld id="{81D60167-4931-47E6-BA6A-407CBD079E47}" type="slidenum">
              <a:rPr sz="1059" dirty="0">
                <a:solidFill>
                  <a:srgbClr val="898989"/>
                </a:solidFill>
                <a:latin typeface="Calibri"/>
                <a:cs typeface="Calibri"/>
              </a:rPr>
              <a:pPr marL="33619">
                <a:spcBef>
                  <a:spcPts val="35"/>
                </a:spcBef>
              </a:pPr>
              <a:t>11</a:t>
            </a:fld>
            <a:endParaRPr sz="1059" dirty="0">
              <a:latin typeface="Calibri"/>
              <a:cs typeface="Calibri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622133"/>
              </p:ext>
            </p:extLst>
          </p:nvPr>
        </p:nvGraphicFramePr>
        <p:xfrm>
          <a:off x="413845" y="1585031"/>
          <a:ext cx="11214552" cy="30595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3638">
                  <a:extLst>
                    <a:ext uri="{9D8B030D-6E8A-4147-A177-3AD203B41FA5}">
                      <a16:colId xmlns:a16="http://schemas.microsoft.com/office/drawing/2014/main" val="242604571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2322128176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355073618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704375556"/>
                    </a:ext>
                  </a:extLst>
                </a:gridCol>
              </a:tblGrid>
              <a:tr h="362317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PROYECTO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GENERALES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ESPECÍFICAS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PRODUCTO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3B3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083301"/>
                  </a:ext>
                </a:extLst>
              </a:tr>
              <a:tr h="338652"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Creación de capacidades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None/>
                      </a:pP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0990385"/>
                  </a:ext>
                </a:extLst>
              </a:tr>
              <a:tr h="1286506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Seminario de Auditoria Gubernamental.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apacitar a Servidores Públicos en el seminario de Auditoria Gubernamental en sus niveles</a:t>
                      </a:r>
                      <a:r>
                        <a:rPr lang="es-MX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Básico, Intermedio y Avanzado.</a:t>
                      </a: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None/>
                      </a:pPr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1.1.1</a:t>
                      </a:r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Dar seguimiento a la inscripción y aprovechamiento de los Servidores Públicos</a:t>
                      </a:r>
                      <a:r>
                        <a:rPr lang="es-MX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en la capacitación en materia de Auditoria Gubernamental.</a:t>
                      </a: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Reporte Estadístico de servidores públicos capacitados en el estado.</a:t>
                      </a:r>
                    </a:p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de Octubre de 2022.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5738413"/>
                  </a:ext>
                </a:extLst>
              </a:tr>
              <a:tr h="1072062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Fortalecimiento de Combate</a:t>
                      </a:r>
                      <a:r>
                        <a:rPr lang="es-MX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 la Corrupción Mediante el curso de Normas Profesionales de Auditoria del Sistema Nacional de Fiscalización.</a:t>
                      </a: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2.1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Fortalecer la adopción de las Normas Profesionales de Auditoria del sistema Nacional de Fiscalización</a:t>
                      </a:r>
                      <a:r>
                        <a:rPr lang="es-MX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(NPASNF).</a:t>
                      </a: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None/>
                      </a:pPr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2.1.1.</a:t>
                      </a:r>
                      <a:r>
                        <a:rPr lang="es-ES" sz="11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Capacitar a Servidores Públicos en materia de “Normas Profesionales de Auditoria del Sistema nacional de Fiscalización”.</a:t>
                      </a: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Memoria</a:t>
                      </a:r>
                      <a:r>
                        <a:rPr lang="es-MX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estadística y fotográfica de las capacitaciones realizadas. </a:t>
                      </a: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 de Octubre de 2022.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4346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846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38652" y="724022"/>
            <a:ext cx="8979877" cy="1101603"/>
          </a:xfrm>
        </p:spPr>
        <p:txBody>
          <a:bodyPr>
            <a:normAutofit/>
          </a:bodyPr>
          <a:lstStyle/>
          <a:p>
            <a:r>
              <a:rPr lang="es-MX" sz="4000" b="1" dirty="0"/>
              <a:t>Seminario de Auditoria Gubernamental.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228648"/>
              </p:ext>
            </p:extLst>
          </p:nvPr>
        </p:nvGraphicFramePr>
        <p:xfrm>
          <a:off x="1671515" y="2275905"/>
          <a:ext cx="8127999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51808698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52273056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3709962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Nivel </a:t>
                      </a:r>
                    </a:p>
                  </a:txBody>
                  <a:tcPr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Periodo de Inscripción </a:t>
                      </a:r>
                    </a:p>
                  </a:txBody>
                  <a:tcPr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Duración </a:t>
                      </a:r>
                    </a:p>
                  </a:txBody>
                  <a:tcPr>
                    <a:solidFill>
                      <a:srgbClr val="A78E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13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Avanzado</a:t>
                      </a:r>
                    </a:p>
                  </a:txBody>
                  <a:tcPr>
                    <a:solidFill>
                      <a:srgbClr val="F6F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Del 14 al 27 de marzo </a:t>
                      </a:r>
                    </a:p>
                  </a:txBody>
                  <a:tcPr>
                    <a:solidFill>
                      <a:srgbClr val="F6F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Del 4 de abril al 17 de julio </a:t>
                      </a:r>
                    </a:p>
                  </a:txBody>
                  <a:tcPr>
                    <a:solidFill>
                      <a:srgbClr val="F6F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07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Intermedio </a:t>
                      </a:r>
                    </a:p>
                  </a:txBody>
                  <a:tcPr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Del 2 al 15 de mayo </a:t>
                      </a:r>
                    </a:p>
                  </a:txBody>
                  <a:tcPr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Del 23 de mayo al 4 de septiembre </a:t>
                      </a:r>
                    </a:p>
                  </a:txBody>
                  <a:tcPr>
                    <a:solidFill>
                      <a:srgbClr val="A78E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913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Básico</a:t>
                      </a:r>
                    </a:p>
                  </a:txBody>
                  <a:tcPr>
                    <a:solidFill>
                      <a:srgbClr val="F6F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Del 27 de junio al</a:t>
                      </a:r>
                      <a:r>
                        <a:rPr lang="es-MX" baseline="0" dirty="0"/>
                        <a:t> 17 de julio </a:t>
                      </a:r>
                      <a:endParaRPr lang="es-MX" dirty="0"/>
                    </a:p>
                  </a:txBody>
                  <a:tcPr>
                    <a:solidFill>
                      <a:srgbClr val="F6F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Del 8 de agosto al 20 de noviembre </a:t>
                      </a:r>
                    </a:p>
                  </a:txBody>
                  <a:tcPr>
                    <a:solidFill>
                      <a:srgbClr val="F6F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333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7815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650644" y="274492"/>
            <a:ext cx="2740959" cy="25567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588" b="1" spc="53" dirty="0">
                <a:solidFill>
                  <a:srgbClr val="7F7F7F"/>
                </a:solidFill>
                <a:latin typeface="Trebuchet MS"/>
                <a:cs typeface="Trebuchet MS"/>
              </a:rPr>
              <a:t>Plan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49" dirty="0">
                <a:solidFill>
                  <a:srgbClr val="7F7F7F"/>
                </a:solidFill>
                <a:latin typeface="Trebuchet MS"/>
                <a:cs typeface="Trebuchet MS"/>
              </a:rPr>
              <a:t>Anual</a:t>
            </a:r>
            <a:r>
              <a:rPr sz="1588" b="1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35" dirty="0">
                <a:solidFill>
                  <a:srgbClr val="7F7F7F"/>
                </a:solidFill>
                <a:latin typeface="Trebuchet MS"/>
                <a:cs typeface="Trebuchet MS"/>
              </a:rPr>
              <a:t>de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26" dirty="0">
                <a:solidFill>
                  <a:srgbClr val="7F7F7F"/>
                </a:solidFill>
                <a:latin typeface="Trebuchet MS"/>
                <a:cs typeface="Trebuchet MS"/>
              </a:rPr>
              <a:t>Trabajo</a:t>
            </a:r>
            <a:r>
              <a:rPr sz="1588" b="1" spc="9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110" dirty="0">
                <a:solidFill>
                  <a:srgbClr val="7F7F7F"/>
                </a:solidFill>
                <a:latin typeface="Trebuchet MS"/>
                <a:cs typeface="Trebuchet MS"/>
              </a:rPr>
              <a:t>2022</a:t>
            </a:r>
            <a:endParaRPr sz="1588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605776" y="744166"/>
            <a:ext cx="8095785" cy="626869"/>
          </a:xfrm>
          <a:prstGeom prst="rect">
            <a:avLst/>
          </a:prstGeom>
        </p:spPr>
        <p:txBody>
          <a:bodyPr vert="horz" wrap="square" lIns="0" tIns="11206" rIns="0" bIns="0" rtlCol="0" anchor="ctr">
            <a:spAutoFit/>
          </a:bodyPr>
          <a:lstStyle/>
          <a:p>
            <a:pPr marL="11206" algn="ctr">
              <a:lnSpc>
                <a:spcPct val="100000"/>
              </a:lnSpc>
              <a:spcBef>
                <a:spcPts val="88"/>
              </a:spcBef>
            </a:pPr>
            <a:r>
              <a:rPr sz="2000" spc="-49" dirty="0">
                <a:latin typeface="Futura Md BT Medium"/>
              </a:rPr>
              <a:t>I</a:t>
            </a:r>
            <a:r>
              <a:rPr lang="es-MX" sz="2000" spc="-49" dirty="0">
                <a:latin typeface="Futura Md BT Medium"/>
              </a:rPr>
              <a:t>II</a:t>
            </a:r>
            <a:r>
              <a:rPr sz="2000" spc="-49" dirty="0">
                <a:latin typeface="Futura Md BT Medium"/>
              </a:rPr>
              <a:t>.</a:t>
            </a:r>
            <a:r>
              <a:rPr sz="2000" spc="-44" dirty="0">
                <a:latin typeface="Futura Md BT Medium"/>
              </a:rPr>
              <a:t> </a:t>
            </a:r>
            <a:r>
              <a:rPr lang="es-ES" sz="2000" spc="9" dirty="0">
                <a:latin typeface="Futura Md BT Medium"/>
              </a:rPr>
              <a:t>Responsabilidades Administrativas, Entrega Recepción y Jurídico Consultivo</a:t>
            </a:r>
            <a:endParaRPr sz="2000" spc="-13" dirty="0">
              <a:latin typeface="Futura Md BT Medi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62564" y="6161486"/>
            <a:ext cx="135591" cy="656499"/>
          </a:xfrm>
          <a:prstGeom prst="rect">
            <a:avLst/>
          </a:prstGeom>
        </p:spPr>
        <p:txBody>
          <a:bodyPr vert="horz" wrap="square" lIns="0" tIns="4482" rIns="0" bIns="0" rtlCol="0">
            <a:spAutoFit/>
          </a:bodyPr>
          <a:lstStyle/>
          <a:p>
            <a:pPr marL="33619">
              <a:spcBef>
                <a:spcPts val="35"/>
              </a:spcBef>
            </a:pPr>
            <a:fld id="{81D60167-4931-47E6-BA6A-407CBD079E47}" type="slidenum">
              <a:rPr sz="1059" dirty="0">
                <a:solidFill>
                  <a:srgbClr val="898989"/>
                </a:solidFill>
                <a:latin typeface="Calibri"/>
                <a:cs typeface="Calibri"/>
              </a:rPr>
              <a:pPr marL="33619">
                <a:spcBef>
                  <a:spcPts val="35"/>
                </a:spcBef>
              </a:pPr>
              <a:t>13</a:t>
            </a:fld>
            <a:endParaRPr sz="1059" dirty="0">
              <a:latin typeface="Calibri"/>
              <a:cs typeface="Calibri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420693"/>
              </p:ext>
            </p:extLst>
          </p:nvPr>
        </p:nvGraphicFramePr>
        <p:xfrm>
          <a:off x="413845" y="1468903"/>
          <a:ext cx="11214552" cy="42625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3638">
                  <a:extLst>
                    <a:ext uri="{9D8B030D-6E8A-4147-A177-3AD203B41FA5}">
                      <a16:colId xmlns:a16="http://schemas.microsoft.com/office/drawing/2014/main" val="242604571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2322128176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355073618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704375556"/>
                    </a:ext>
                  </a:extLst>
                </a:gridCol>
              </a:tblGrid>
              <a:tr h="298938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PROYECTO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GENERALES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ESPECÍFICAS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PRODUCTO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3B3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083301"/>
                  </a:ext>
                </a:extLst>
              </a:tr>
              <a:tr h="30186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Responsabilidades administrativas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1282904"/>
                  </a:ext>
                </a:extLst>
              </a:tr>
              <a:tr h="100173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Capacitación en materia de investigaciones y calificación de faltas administrativas.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Impartición del Diplomado de Responsabilidades 5ª Generación.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1.1.1.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Participar en el Diplomado de Responsabilidades.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Número de Servidores Públicos que participaron en el diplomado.</a:t>
                      </a:r>
                    </a:p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de Agosto de 2022.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5738413"/>
                  </a:ext>
                </a:extLst>
              </a:tr>
              <a:tr h="94077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Creación de Capacidades en materia de Ética y del SNA.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2.1.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Impartición del Diplomado de Ética y el SNA 2ª Generación.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None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2.1.1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Participar en el Diplomado, 2ª Generación en Ética y el SNA.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Número de Servidores Públicos que participaron en el diplomado.</a:t>
                      </a:r>
                    </a:p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de Agosto de 2022.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4346804"/>
                  </a:ext>
                </a:extLst>
              </a:tr>
              <a:tr h="28076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Entrega Recepción </a:t>
                      </a:r>
                      <a:endParaRPr lang="es-MX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None/>
                      </a:pP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es-MX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8617719"/>
                  </a:ext>
                </a:extLst>
              </a:tr>
              <a:tr h="13628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Profesionalización en materia  de entrega recepción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Promover la profesionalización de los servidores públicos en materia de entrega recepción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1.1.1</a:t>
                      </a:r>
                      <a:r>
                        <a:rPr lang="es-ES" sz="1100" dirty="0">
                          <a:latin typeface="Futura Md BT" panose="020B0602020204020303" pitchFamily="34" charset="0"/>
                        </a:rPr>
                        <a:t> </a:t>
                      </a:r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Capacitar a servidores públicos en materia de “entrega recepción” de conformación a la Ley De Entrega y Recepción de los Poderes Públicos, Ayuntamientos, Órganos Públicos Autónomos y de las Entidades de la Administración Pública Paraestatal del Estado De Quintana Roo</a:t>
                      </a: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just" defTabSz="914400" rtl="0" eaLnBrk="1" latinLnBrk="0" hangingPunct="1">
                        <a:buNone/>
                      </a:pP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Número de personas servidoras publicas que participaron en la capacitación de entrega- recepción, de conformidad a la ley en la materia.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de Agosto de 2022.</a:t>
                      </a:r>
                    </a:p>
                    <a:p>
                      <a:pPr marL="0" algn="just" defTabSz="914400" rtl="0" eaLnBrk="1" latinLnBrk="0" hangingPunct="1"/>
                      <a:endParaRPr lang="es-MX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9213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055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650644" y="274492"/>
            <a:ext cx="2740959" cy="25567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588" b="1" spc="53" dirty="0">
                <a:solidFill>
                  <a:srgbClr val="7F7F7F"/>
                </a:solidFill>
                <a:latin typeface="Trebuchet MS"/>
                <a:cs typeface="Trebuchet MS"/>
              </a:rPr>
              <a:t>Plan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49" dirty="0">
                <a:solidFill>
                  <a:srgbClr val="7F7F7F"/>
                </a:solidFill>
                <a:latin typeface="Trebuchet MS"/>
                <a:cs typeface="Trebuchet MS"/>
              </a:rPr>
              <a:t>Anual</a:t>
            </a:r>
            <a:r>
              <a:rPr sz="1588" b="1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35" dirty="0">
                <a:solidFill>
                  <a:srgbClr val="7F7F7F"/>
                </a:solidFill>
                <a:latin typeface="Trebuchet MS"/>
                <a:cs typeface="Trebuchet MS"/>
              </a:rPr>
              <a:t>de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26" dirty="0">
                <a:solidFill>
                  <a:srgbClr val="7F7F7F"/>
                </a:solidFill>
                <a:latin typeface="Trebuchet MS"/>
                <a:cs typeface="Trebuchet MS"/>
              </a:rPr>
              <a:t>Trabajo</a:t>
            </a:r>
            <a:r>
              <a:rPr sz="1588" b="1" spc="9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110" dirty="0">
                <a:solidFill>
                  <a:srgbClr val="7F7F7F"/>
                </a:solidFill>
                <a:latin typeface="Trebuchet MS"/>
                <a:cs typeface="Trebuchet MS"/>
              </a:rPr>
              <a:t>2022</a:t>
            </a:r>
            <a:endParaRPr sz="1588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605776" y="898054"/>
            <a:ext cx="8095785" cy="319092"/>
          </a:xfrm>
          <a:prstGeom prst="rect">
            <a:avLst/>
          </a:prstGeom>
        </p:spPr>
        <p:txBody>
          <a:bodyPr vert="horz" wrap="square" lIns="0" tIns="11206" rIns="0" bIns="0" rtlCol="0" anchor="ctr">
            <a:spAutoFit/>
          </a:bodyPr>
          <a:lstStyle/>
          <a:p>
            <a:pPr marL="11206" algn="ctr">
              <a:lnSpc>
                <a:spcPct val="100000"/>
              </a:lnSpc>
              <a:spcBef>
                <a:spcPts val="88"/>
              </a:spcBef>
            </a:pPr>
            <a:r>
              <a:rPr sz="2000" spc="-49" dirty="0">
                <a:latin typeface="Futura Md BT Medium"/>
              </a:rPr>
              <a:t>I</a:t>
            </a:r>
            <a:r>
              <a:rPr lang="es-MX" sz="2000" spc="-49" dirty="0">
                <a:latin typeface="Futura Md BT Medium"/>
              </a:rPr>
              <a:t>V</a:t>
            </a:r>
            <a:r>
              <a:rPr sz="2000" spc="-49" dirty="0">
                <a:latin typeface="Futura Md BT Medium"/>
              </a:rPr>
              <a:t>.</a:t>
            </a:r>
            <a:r>
              <a:rPr sz="2000" spc="-44" dirty="0">
                <a:latin typeface="Futura Md BT Medium"/>
              </a:rPr>
              <a:t> </a:t>
            </a:r>
            <a:r>
              <a:rPr lang="es-ES" sz="2000" spc="9" dirty="0">
                <a:latin typeface="Futura Md BT Medium"/>
              </a:rPr>
              <a:t>Normas, Profesionalización y Ética Pública</a:t>
            </a:r>
            <a:endParaRPr sz="2000" spc="-13" dirty="0">
              <a:latin typeface="Futura Md BT Medi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62564" y="6161486"/>
            <a:ext cx="135591" cy="656499"/>
          </a:xfrm>
          <a:prstGeom prst="rect">
            <a:avLst/>
          </a:prstGeom>
        </p:spPr>
        <p:txBody>
          <a:bodyPr vert="horz" wrap="square" lIns="0" tIns="4482" rIns="0" bIns="0" rtlCol="0">
            <a:spAutoFit/>
          </a:bodyPr>
          <a:lstStyle/>
          <a:p>
            <a:pPr marL="33619">
              <a:spcBef>
                <a:spcPts val="35"/>
              </a:spcBef>
            </a:pPr>
            <a:fld id="{81D60167-4931-47E6-BA6A-407CBD079E47}" type="slidenum">
              <a:rPr sz="1059" dirty="0">
                <a:solidFill>
                  <a:srgbClr val="898989"/>
                </a:solidFill>
                <a:latin typeface="Calibri"/>
                <a:cs typeface="Calibri"/>
              </a:rPr>
              <a:pPr marL="33619">
                <a:spcBef>
                  <a:spcPts val="35"/>
                </a:spcBef>
              </a:pPr>
              <a:t>14</a:t>
            </a:fld>
            <a:endParaRPr sz="1059" dirty="0">
              <a:latin typeface="Calibri"/>
              <a:cs typeface="Calibri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214671"/>
              </p:ext>
            </p:extLst>
          </p:nvPr>
        </p:nvGraphicFramePr>
        <p:xfrm>
          <a:off x="413845" y="1585031"/>
          <a:ext cx="11214552" cy="27208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3638">
                  <a:extLst>
                    <a:ext uri="{9D8B030D-6E8A-4147-A177-3AD203B41FA5}">
                      <a16:colId xmlns:a16="http://schemas.microsoft.com/office/drawing/2014/main" val="242604571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2322128176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355073618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704375556"/>
                    </a:ext>
                  </a:extLst>
                </a:gridCol>
              </a:tblGrid>
              <a:tr h="362317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PROYECTO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GENERALES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ESPECÍFICAS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PRODUCTO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3B3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083301"/>
                  </a:ext>
                </a:extLst>
              </a:tr>
              <a:tr h="128650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Aprovechamiento de tecnologías en los procesos de los OIC,</a:t>
                      </a:r>
                      <a:r>
                        <a:rPr lang="es-MX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Municipios y OEC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Realizar un diagnóstico que permita establecer las tecnologías con las que cuenta el OIC y los Municipios.</a:t>
                      </a:r>
                    </a:p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Proponer un inventario y facilitar el intercambio de tecnologías entre OIC.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1.1.1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Generación de un diagnóstico e inventario de sistemas y tecnologías.</a:t>
                      </a:r>
                    </a:p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1.1.2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Establecer un modelo de convenio e intercambio de sistemas.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Diagnóstico.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Inventario de sistemas y tecnologías.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Propuesta de convenio.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de Junio de 2022.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5738413"/>
                  </a:ext>
                </a:extLst>
              </a:tr>
              <a:tr h="107206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Implementar una carta de política de integridad para proveedores y contratistas que se incorpore a los procesos de contratación.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2.1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Analizar el marco legal para establecer un mecanismo que incorpore la política de integridad a los procesos de contrataciones.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2.1.1.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Generar un documento a incorporar en los procesos de contratación que acredite que los proveedores o contratistas cuentan con políticas de integridad.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Diagnóstico</a:t>
                      </a:r>
                    </a:p>
                    <a:p>
                      <a:pPr marL="0" lv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Carta de integridad empresarial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de julio de 2022.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4346804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364130" y="4305916"/>
            <a:ext cx="93374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hlinkClick r:id="rId2"/>
              </a:rPr>
              <a:t>https://qroo.gob.mx/transparencia/registro-del-padron-de-contratistas-y-proveedores-sancionados</a:t>
            </a:r>
            <a:r>
              <a:rPr lang="es-MX" sz="1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159014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650644" y="274492"/>
            <a:ext cx="2740959" cy="25567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588" b="1" spc="53" dirty="0">
                <a:solidFill>
                  <a:srgbClr val="7F7F7F"/>
                </a:solidFill>
                <a:latin typeface="Trebuchet MS"/>
                <a:cs typeface="Trebuchet MS"/>
              </a:rPr>
              <a:t>Plan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49" dirty="0">
                <a:solidFill>
                  <a:srgbClr val="7F7F7F"/>
                </a:solidFill>
                <a:latin typeface="Trebuchet MS"/>
                <a:cs typeface="Trebuchet MS"/>
              </a:rPr>
              <a:t>Anual</a:t>
            </a:r>
            <a:r>
              <a:rPr sz="1588" b="1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35" dirty="0">
                <a:solidFill>
                  <a:srgbClr val="7F7F7F"/>
                </a:solidFill>
                <a:latin typeface="Trebuchet MS"/>
                <a:cs typeface="Trebuchet MS"/>
              </a:rPr>
              <a:t>de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26" dirty="0">
                <a:solidFill>
                  <a:srgbClr val="7F7F7F"/>
                </a:solidFill>
                <a:latin typeface="Trebuchet MS"/>
                <a:cs typeface="Trebuchet MS"/>
              </a:rPr>
              <a:t>Trabajo</a:t>
            </a:r>
            <a:r>
              <a:rPr sz="1588" b="1" spc="9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110" dirty="0">
                <a:solidFill>
                  <a:srgbClr val="7F7F7F"/>
                </a:solidFill>
                <a:latin typeface="Trebuchet MS"/>
                <a:cs typeface="Trebuchet MS"/>
              </a:rPr>
              <a:t>2022</a:t>
            </a:r>
            <a:endParaRPr sz="1588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605776" y="744166"/>
            <a:ext cx="8095785" cy="626869"/>
          </a:xfrm>
          <a:prstGeom prst="rect">
            <a:avLst/>
          </a:prstGeom>
        </p:spPr>
        <p:txBody>
          <a:bodyPr vert="horz" wrap="square" lIns="0" tIns="11206" rIns="0" bIns="0" rtlCol="0" anchor="ctr">
            <a:spAutoFit/>
          </a:bodyPr>
          <a:lstStyle/>
          <a:p>
            <a:pPr marL="11206" algn="ctr">
              <a:lnSpc>
                <a:spcPct val="100000"/>
              </a:lnSpc>
              <a:spcBef>
                <a:spcPts val="88"/>
              </a:spcBef>
            </a:pPr>
            <a:r>
              <a:rPr lang="es-MX" sz="2000" spc="-49" dirty="0">
                <a:latin typeface="Futura Md BT Medium"/>
              </a:rPr>
              <a:t>V</a:t>
            </a:r>
            <a:r>
              <a:rPr sz="2000" spc="-49" dirty="0">
                <a:latin typeface="Futura Md BT Medium"/>
              </a:rPr>
              <a:t>.</a:t>
            </a:r>
            <a:r>
              <a:rPr sz="2000" spc="-44" dirty="0">
                <a:latin typeface="Futura Md BT Medium"/>
              </a:rPr>
              <a:t> </a:t>
            </a:r>
            <a:r>
              <a:rPr lang="es-ES" sz="2000" spc="9" dirty="0">
                <a:latin typeface="Futura Md BT Medium"/>
              </a:rPr>
              <a:t>Transparencia, Rendición de Cuentas, Participación Ciudadana y Coordinación para la Fiscalización</a:t>
            </a:r>
            <a:endParaRPr sz="2000" spc="-13" dirty="0">
              <a:latin typeface="Futura Md BT Medi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62564" y="6161486"/>
            <a:ext cx="135591" cy="656499"/>
          </a:xfrm>
          <a:prstGeom prst="rect">
            <a:avLst/>
          </a:prstGeom>
        </p:spPr>
        <p:txBody>
          <a:bodyPr vert="horz" wrap="square" lIns="0" tIns="4482" rIns="0" bIns="0" rtlCol="0">
            <a:spAutoFit/>
          </a:bodyPr>
          <a:lstStyle/>
          <a:p>
            <a:pPr marL="33619">
              <a:spcBef>
                <a:spcPts val="35"/>
              </a:spcBef>
            </a:pPr>
            <a:fld id="{81D60167-4931-47E6-BA6A-407CBD079E47}" type="slidenum">
              <a:rPr sz="1059" dirty="0">
                <a:solidFill>
                  <a:srgbClr val="898989"/>
                </a:solidFill>
                <a:latin typeface="Calibri"/>
                <a:cs typeface="Calibri"/>
              </a:rPr>
              <a:pPr marL="33619">
                <a:spcBef>
                  <a:spcPts val="35"/>
                </a:spcBef>
              </a:pPr>
              <a:t>15</a:t>
            </a:fld>
            <a:endParaRPr sz="1059" dirty="0">
              <a:latin typeface="Calibri"/>
              <a:cs typeface="Calibri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0" y="4806174"/>
            <a:ext cx="12192000" cy="192843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638436"/>
              </p:ext>
            </p:extLst>
          </p:nvPr>
        </p:nvGraphicFramePr>
        <p:xfrm>
          <a:off x="413845" y="1440068"/>
          <a:ext cx="11214552" cy="3716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3638">
                  <a:extLst>
                    <a:ext uri="{9D8B030D-6E8A-4147-A177-3AD203B41FA5}">
                      <a16:colId xmlns:a16="http://schemas.microsoft.com/office/drawing/2014/main" val="242604571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2322128176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355073618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704375556"/>
                    </a:ext>
                  </a:extLst>
                </a:gridCol>
              </a:tblGrid>
              <a:tr h="362317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PROYECTO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GENERALES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ESPECÍFICAS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PRODUCTO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3B3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083301"/>
                  </a:ext>
                </a:extLst>
              </a:tr>
              <a:tr h="36052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Transparencia</a:t>
                      </a:r>
                      <a:endParaRPr lang="es-MX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4855792"/>
                  </a:ext>
                </a:extLst>
              </a:tr>
              <a:tr h="128650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Implementación de acciones de transparencia con la participación de los jóvenes de nivel bachillerato, preparatoria y Universitarios.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Organizar e incentivar la participación de los jóvenes en el XVII Concurso Nacional Transparencia en Corto y el segundo concurso Estatal y promover su difusión a través de las redes.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1.1.1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Organizar e incentivar la participación de los jóvenes en el XVII Concurso Nacional Transparencia en Corto y el segundo concurso Estatal y promover su difusión a través de las redes.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 final y cortometrajes recibidos.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de Agosto de 2022.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Del Concurso Nacional: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de Octubre de 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5738413"/>
                  </a:ext>
                </a:extLst>
              </a:tr>
              <a:tr h="269732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Declaraciones Patrimoniales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5768441"/>
                  </a:ext>
                </a:extLst>
              </a:tr>
              <a:tr h="107206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Promoción, difusión y capacitación en materia de</a:t>
                      </a:r>
                      <a:r>
                        <a:rPr lang="es-MX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Declaraciones Patrimoniales y de Interés.</a:t>
                      </a: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Impulsar</a:t>
                      </a:r>
                      <a:r>
                        <a:rPr lang="es-MX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 Capacitar a las y los Servidores Públicos en declaraciones Patrimoniales y de interés.</a:t>
                      </a: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1.1.1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Difundir e impulsar</a:t>
                      </a:r>
                      <a:r>
                        <a:rPr lang="es-MX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la Declaración Patrimonial y de Interés en los tiempos y formas que establece la ley.</a:t>
                      </a: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 del porcentaje de Servidores Públicos que recibieron capacitación.</a:t>
                      </a:r>
                    </a:p>
                    <a:p>
                      <a:pPr marL="0" algn="just" defTabSz="914400" rtl="0" eaLnBrk="1" latinLnBrk="0" hangingPunct="1"/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Porcentaje</a:t>
                      </a:r>
                      <a:r>
                        <a:rPr lang="es-MX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Servidores Públicos que realizaron su Declaración en Mayo.</a:t>
                      </a: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 de Junio de 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800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5362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327678"/>
              </p:ext>
            </p:extLst>
          </p:nvPr>
        </p:nvGraphicFramePr>
        <p:xfrm>
          <a:off x="861361" y="2006783"/>
          <a:ext cx="11214552" cy="24901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3638">
                  <a:extLst>
                    <a:ext uri="{9D8B030D-6E8A-4147-A177-3AD203B41FA5}">
                      <a16:colId xmlns:a16="http://schemas.microsoft.com/office/drawing/2014/main" val="3420269754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888567694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2988290816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33636260"/>
                    </a:ext>
                  </a:extLst>
                </a:gridCol>
              </a:tblGrid>
              <a:tr h="34607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Participación Ciudadana </a:t>
                      </a:r>
                      <a:endParaRPr lang="es-MX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7344188"/>
                  </a:ext>
                </a:extLst>
              </a:tr>
              <a:tr h="107206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Promoción, difusión y capacitación en materia de contraloría social.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Coordinar y organizar la Décimo Cuarta edición del premio nacional de contraloría social en conjunto con las entidades.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1.1.1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Incentivar la participación ciudadana en la Décimo Cuarta edición del Premio Nacional de Contraloría Social en las entidades.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 Final de premio realizado.</a:t>
                      </a:r>
                    </a:p>
                    <a:p>
                      <a:pPr marL="0" algn="just" defTabSz="914400" rtl="0" eaLnBrk="1" latinLnBrk="0" hangingPunct="1"/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de Octubre de 2022.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4002367"/>
                  </a:ext>
                </a:extLst>
              </a:tr>
              <a:tr h="107206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Promoción, difusión y capacitación en materia de contraloría social.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2.1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Promover la Integración de Comités de Contraloría Social en el Estado.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2.1.1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Incentivar la participación ciudadana para la creación y operación de los comités de contraloría social, enfocados en el acompañamiento y vigilancia en materia de obra pública.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Comités de Contraloría Social integrados y acreditados.</a:t>
                      </a:r>
                    </a:p>
                    <a:p>
                      <a:pPr marL="0" algn="just" defTabSz="914400" rtl="0" eaLnBrk="1" latinLnBrk="0" hangingPunct="1"/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de Agosto de 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584970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79399" y="665772"/>
            <a:ext cx="8095785" cy="626869"/>
          </a:xfrm>
          <a:prstGeom prst="rect">
            <a:avLst/>
          </a:prstGeom>
        </p:spPr>
        <p:txBody>
          <a:bodyPr vert="horz" wrap="square" lIns="0" tIns="11206" rIns="0" bIns="0" rtlCol="0" anchor="ctr">
            <a:spAutoFit/>
          </a:bodyPr>
          <a:lstStyle/>
          <a:p>
            <a:pPr marL="11206" algn="ctr">
              <a:lnSpc>
                <a:spcPct val="100000"/>
              </a:lnSpc>
              <a:spcBef>
                <a:spcPts val="88"/>
              </a:spcBef>
            </a:pPr>
            <a:r>
              <a:rPr lang="es-MX" sz="2000" spc="-49" dirty="0">
                <a:latin typeface="Futura Md BT Medium"/>
              </a:rPr>
              <a:t>V</a:t>
            </a:r>
            <a:r>
              <a:rPr sz="2000" spc="-49" dirty="0">
                <a:latin typeface="Futura Md BT Medium"/>
              </a:rPr>
              <a:t>.</a:t>
            </a:r>
            <a:r>
              <a:rPr sz="2000" spc="-44" dirty="0">
                <a:latin typeface="Futura Md BT Medium"/>
              </a:rPr>
              <a:t> </a:t>
            </a:r>
            <a:r>
              <a:rPr lang="es-ES" sz="2000" spc="9" dirty="0">
                <a:latin typeface="Futura Md BT Medium"/>
              </a:rPr>
              <a:t>Transparencia, Rendición de Cuentas, Participación Ciudadana y Coordinación para la Fiscalización</a:t>
            </a:r>
            <a:endParaRPr sz="2000" spc="-13" dirty="0">
              <a:latin typeface="Futura Md BT Medium"/>
            </a:endParaRPr>
          </a:p>
        </p:txBody>
      </p:sp>
      <p:sp>
        <p:nvSpPr>
          <p:cNvPr id="7" name="object 3"/>
          <p:cNvSpPr txBox="1"/>
          <p:nvPr/>
        </p:nvSpPr>
        <p:spPr>
          <a:xfrm>
            <a:off x="4650644" y="274492"/>
            <a:ext cx="2740959" cy="25567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588" b="1" spc="53" dirty="0">
                <a:solidFill>
                  <a:srgbClr val="7F7F7F"/>
                </a:solidFill>
                <a:latin typeface="Trebuchet MS"/>
                <a:cs typeface="Trebuchet MS"/>
              </a:rPr>
              <a:t>Plan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49" dirty="0">
                <a:solidFill>
                  <a:srgbClr val="7F7F7F"/>
                </a:solidFill>
                <a:latin typeface="Trebuchet MS"/>
                <a:cs typeface="Trebuchet MS"/>
              </a:rPr>
              <a:t>Anual</a:t>
            </a:r>
            <a:r>
              <a:rPr sz="1588" b="1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35" dirty="0">
                <a:solidFill>
                  <a:srgbClr val="7F7F7F"/>
                </a:solidFill>
                <a:latin typeface="Trebuchet MS"/>
                <a:cs typeface="Trebuchet MS"/>
              </a:rPr>
              <a:t>de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26" dirty="0">
                <a:solidFill>
                  <a:srgbClr val="7F7F7F"/>
                </a:solidFill>
                <a:latin typeface="Trebuchet MS"/>
                <a:cs typeface="Trebuchet MS"/>
              </a:rPr>
              <a:t>Trabajo</a:t>
            </a:r>
            <a:r>
              <a:rPr sz="1588" b="1" spc="9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110" dirty="0">
                <a:solidFill>
                  <a:srgbClr val="7F7F7F"/>
                </a:solidFill>
                <a:latin typeface="Trebuchet MS"/>
                <a:cs typeface="Trebuchet MS"/>
              </a:rPr>
              <a:t>2022</a:t>
            </a:r>
            <a:endParaRPr sz="1588" dirty="0">
              <a:latin typeface="Trebuchet MS"/>
              <a:cs typeface="Trebuchet MS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470944"/>
              </p:ext>
            </p:extLst>
          </p:nvPr>
        </p:nvGraphicFramePr>
        <p:xfrm>
          <a:off x="861361" y="1644466"/>
          <a:ext cx="11214552" cy="3623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3638">
                  <a:extLst>
                    <a:ext uri="{9D8B030D-6E8A-4147-A177-3AD203B41FA5}">
                      <a16:colId xmlns:a16="http://schemas.microsoft.com/office/drawing/2014/main" val="3201029688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4046078111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345765560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276268074"/>
                    </a:ext>
                  </a:extLst>
                </a:gridCol>
              </a:tblGrid>
              <a:tr h="362317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PROYECTO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GENERALES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ESPECÍFICAS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PRODUCTO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3B3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910867"/>
                  </a:ext>
                </a:extLst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6021123" y="5391396"/>
            <a:ext cx="1533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dirty="0"/>
              <a:t>Descarga el contenido de la reunión, escaneando el código QR</a:t>
            </a:r>
          </a:p>
        </p:txBody>
      </p:sp>
      <p:pic>
        <p:nvPicPr>
          <p:cNvPr id="2051" name="Picture 3" descr="Generador de Códigos QR Codes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645" y="5125915"/>
            <a:ext cx="1096478" cy="1096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7720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75873" y="3009757"/>
            <a:ext cx="6042772" cy="674491"/>
          </a:xfrm>
          <a:prstGeom prst="rect">
            <a:avLst/>
          </a:prstGeom>
        </p:spPr>
        <p:txBody>
          <a:bodyPr vert="horz" wrap="square" lIns="0" tIns="8965" rIns="0" bIns="0" rtlCol="0" anchor="ctr">
            <a:spAutoFit/>
          </a:bodyPr>
          <a:lstStyle/>
          <a:p>
            <a:pPr marL="1293788" marR="4483" indent="-1283142">
              <a:lnSpc>
                <a:spcPct val="100400"/>
              </a:lnSpc>
              <a:spcBef>
                <a:spcPts val="71"/>
              </a:spcBef>
            </a:pPr>
            <a:r>
              <a:rPr sz="4324" dirty="0" err="1" smtClean="0">
                <a:solidFill>
                  <a:srgbClr val="000000"/>
                </a:solidFill>
              </a:rPr>
              <a:t>Calendario</a:t>
            </a:r>
            <a:r>
              <a:rPr sz="4324" dirty="0" smtClean="0">
                <a:solidFill>
                  <a:srgbClr val="000000"/>
                </a:solidFill>
              </a:rPr>
              <a:t> </a:t>
            </a:r>
            <a:r>
              <a:rPr sz="4324" spc="-1293" dirty="0" smtClean="0">
                <a:solidFill>
                  <a:srgbClr val="000000"/>
                </a:solidFill>
              </a:rPr>
              <a:t> </a:t>
            </a:r>
            <a:r>
              <a:rPr sz="4324" spc="-119" dirty="0">
                <a:solidFill>
                  <a:srgbClr val="000000"/>
                </a:solidFill>
              </a:rPr>
              <a:t>de</a:t>
            </a:r>
            <a:r>
              <a:rPr sz="4324" spc="-44" dirty="0">
                <a:solidFill>
                  <a:srgbClr val="000000"/>
                </a:solidFill>
              </a:rPr>
              <a:t> </a:t>
            </a:r>
            <a:r>
              <a:rPr sz="4324" spc="26" dirty="0">
                <a:solidFill>
                  <a:srgbClr val="000000"/>
                </a:solidFill>
              </a:rPr>
              <a:t>Reuniones</a:t>
            </a:r>
            <a:endParaRPr sz="4324" dirty="0"/>
          </a:p>
        </p:txBody>
      </p:sp>
      <p:sp>
        <p:nvSpPr>
          <p:cNvPr id="4" name="object 4"/>
          <p:cNvSpPr txBox="1"/>
          <p:nvPr/>
        </p:nvSpPr>
        <p:spPr>
          <a:xfrm>
            <a:off x="3850759" y="4016968"/>
            <a:ext cx="4492999" cy="711281"/>
          </a:xfrm>
          <a:prstGeom prst="rect">
            <a:avLst/>
          </a:prstGeom>
        </p:spPr>
        <p:txBody>
          <a:bodyPr vert="horz" wrap="square" lIns="0" tIns="155762" rIns="0" bIns="0" rtlCol="0">
            <a:spAutoFit/>
          </a:bodyPr>
          <a:lstStyle/>
          <a:p>
            <a:pPr algn="ctr">
              <a:spcBef>
                <a:spcPts val="1227"/>
              </a:spcBef>
            </a:pPr>
            <a:r>
              <a:rPr b="1" dirty="0">
                <a:latin typeface="Futura Md BT Medium" panose="020B0602020204020303"/>
              </a:rPr>
              <a:t>Comisión Permanente de Contralores </a:t>
            </a:r>
            <a:r>
              <a:rPr lang="es-MX" b="1" dirty="0">
                <a:latin typeface="Futura Md BT Medium" panose="020B0602020204020303"/>
              </a:rPr>
              <a:t>Quintana Roo</a:t>
            </a:r>
            <a:endParaRPr b="1" dirty="0">
              <a:latin typeface="Futura Md BT Medium" panose="020B0602020204020303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6777" y="3212940"/>
            <a:ext cx="1287594" cy="142883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361371" y="4380454"/>
            <a:ext cx="1863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dirty="0"/>
              <a:t>Descarga el contenido de la reunión, escaneando el código QR</a:t>
            </a:r>
          </a:p>
        </p:txBody>
      </p:sp>
      <p:pic>
        <p:nvPicPr>
          <p:cNvPr id="9" name="Picture 3" descr="Generador de Códigos QR Codes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501" y="3136009"/>
            <a:ext cx="1096478" cy="1096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1684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D985ABA9-09A8-4514-8CAB-8C35CC482630}"/>
              </a:ext>
            </a:extLst>
          </p:cNvPr>
          <p:cNvSpPr/>
          <p:nvPr/>
        </p:nvSpPr>
        <p:spPr>
          <a:xfrm>
            <a:off x="0" y="4610911"/>
            <a:ext cx="12192000" cy="22470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220629"/>
              </p:ext>
            </p:extLst>
          </p:nvPr>
        </p:nvGraphicFramePr>
        <p:xfrm>
          <a:off x="1598228" y="969342"/>
          <a:ext cx="9510992" cy="42357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5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8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3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31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3501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lang="es-MX" sz="1400" b="1" spc="1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CALENDARIO DE REUNIONES </a:t>
                      </a:r>
                      <a:r>
                        <a:rPr sz="1400" b="1" spc="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2022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</a:txBody>
                  <a:tcPr marL="0" marR="0" marT="66115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A78E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5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400" b="1" spc="20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MES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</a:txBody>
                  <a:tcPr marL="0" marR="0" marT="6443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400" b="1" spc="1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DIAS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</a:txBody>
                  <a:tcPr marL="0" marR="0" marT="6443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400" b="1" spc="1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EVENTO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</a:txBody>
                  <a:tcPr marL="0" marR="0" marT="6443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400" b="1" spc="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SEDE</a:t>
                      </a:r>
                      <a:endParaRPr sz="1400" dirty="0">
                        <a:latin typeface="Trebuchet MS"/>
                        <a:cs typeface="Trebuchet MS"/>
                      </a:endParaRPr>
                    </a:p>
                  </a:txBody>
                  <a:tcPr marL="0" marR="0" marT="6443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2626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20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lang="es-MX" sz="1400" b="1" spc="-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Marzo</a:t>
                      </a:r>
                      <a:endParaRPr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525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lang="es-MX" sz="1400" b="1" spc="-16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04</a:t>
                      </a:r>
                      <a:endParaRPr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525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lang="es-MX" sz="1400" b="1" spc="30" noProof="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Primera</a:t>
                      </a:r>
                      <a:r>
                        <a:rPr sz="1400" b="1" spc="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MX" sz="1400" b="1" spc="5" noProof="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Reunión</a:t>
                      </a:r>
                      <a:r>
                        <a:rPr sz="1400" b="1" spc="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b="1" spc="2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Plenaria</a:t>
                      </a:r>
                      <a:r>
                        <a:rPr sz="1400" b="1" spc="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b="1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de</a:t>
                      </a:r>
                      <a:r>
                        <a:rPr sz="1400" b="1" spc="1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b="1" spc="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la</a:t>
                      </a:r>
                      <a:r>
                        <a:rPr sz="1400" b="1" spc="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400" b="1" spc="-1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CP</a:t>
                      </a:r>
                      <a:r>
                        <a:rPr lang="es-MX" sz="1400" b="1" spc="-1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CQROO</a:t>
                      </a:r>
                      <a:endParaRPr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525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lang="es-MX" sz="1400" b="1" spc="2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En línea</a:t>
                      </a:r>
                      <a:endParaRPr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9525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83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400" b="1" spc="-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Mayo</a:t>
                      </a:r>
                      <a:endParaRPr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4946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400" b="1" spc="7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20</a:t>
                      </a:r>
                      <a:endParaRPr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4946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1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spc="3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Segunda</a:t>
                      </a:r>
                      <a:r>
                        <a:rPr sz="1400" b="1" spc="1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MX" sz="1400" b="1" spc="5" noProof="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Reunión</a:t>
                      </a:r>
                      <a:r>
                        <a:rPr sz="1400" b="1" spc="2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MX" sz="1400" b="1" spc="2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Plenaria</a:t>
                      </a:r>
                      <a:r>
                        <a:rPr sz="1400" b="1" spc="1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MX" sz="1400" b="1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de</a:t>
                      </a:r>
                      <a:r>
                        <a:rPr lang="es-MX" sz="1400" b="1" spc="1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MX" sz="1400" b="1" spc="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la</a:t>
                      </a:r>
                      <a:r>
                        <a:rPr lang="es-MX" sz="1400" b="1" spc="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MX" sz="1400" b="1" spc="-1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CPCQROO</a:t>
                      </a:r>
                      <a:endParaRPr lang="es-MX"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4946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latin typeface="Microsoft Sans Serif"/>
                          <a:cs typeface="Microsoft Sans Serif"/>
                        </a:rPr>
                        <a:t>Benito Juárez</a:t>
                      </a:r>
                    </a:p>
                  </a:txBody>
                  <a:tcPr marL="0" marR="0" marT="10197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91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lang="es-MX" sz="1400" b="1" spc="5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Agosto</a:t>
                      </a:r>
                      <a:endParaRPr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197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lang="es-MX" sz="1400" b="1" spc="-95" dirty="0" smtClean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26</a:t>
                      </a:r>
                      <a:endParaRPr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197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1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spc="3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Tercera</a:t>
                      </a:r>
                      <a:r>
                        <a:rPr lang="es-ES" sz="1400" b="1" spc="1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ES" sz="1400" b="1" spc="5" noProof="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Reunión</a:t>
                      </a:r>
                      <a:r>
                        <a:rPr lang="es-ES" sz="1400" b="1" spc="2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ES" sz="1400" b="1" spc="2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Plenaria</a:t>
                      </a:r>
                      <a:r>
                        <a:rPr lang="es-ES" sz="1400" b="1" spc="1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ES" sz="1400" b="1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de</a:t>
                      </a:r>
                      <a:r>
                        <a:rPr lang="es-ES" sz="1400" b="1" spc="1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ES" sz="1400" b="1" spc="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la</a:t>
                      </a:r>
                      <a:r>
                        <a:rPr lang="es-ES" sz="1400" b="1" spc="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ES" sz="1400" b="1" spc="-1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CPCQROO</a:t>
                      </a:r>
                      <a:endParaRPr lang="es-ES"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0197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lang="es-MX" sz="1400" b="1" dirty="0" smtClean="0">
                          <a:latin typeface="Microsoft Sans Serif"/>
                          <a:cs typeface="Microsoft Sans Serif"/>
                        </a:rPr>
                        <a:t>Othón P. Blanco</a:t>
                      </a:r>
                      <a:endParaRPr lang="es-MX"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38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913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lang="es-MX" sz="1400" b="1" kern="1200" spc="55" dirty="0">
                          <a:solidFill>
                            <a:srgbClr val="3B3838"/>
                          </a:solidFill>
                          <a:latin typeface="Microsoft Sans Serif"/>
                          <a:ea typeface="+mn-ea"/>
                          <a:cs typeface="Microsoft Sans Serif"/>
                        </a:rPr>
                        <a:t>Noviembre</a:t>
                      </a:r>
                      <a:endParaRPr sz="1400" b="1" kern="1200" spc="55" dirty="0">
                        <a:solidFill>
                          <a:srgbClr val="3B3838"/>
                        </a:solidFill>
                        <a:latin typeface="Microsoft Sans Serif"/>
                        <a:ea typeface="+mn-ea"/>
                        <a:cs typeface="Microsoft Sans Serif"/>
                      </a:endParaRPr>
                    </a:p>
                  </a:txBody>
                  <a:tcPr marL="0" marR="0" marT="124946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lang="es-MX" sz="1400" b="1" kern="1200" spc="55" dirty="0">
                          <a:solidFill>
                            <a:srgbClr val="3B3838"/>
                          </a:solidFill>
                          <a:latin typeface="Microsoft Sans Serif"/>
                          <a:ea typeface="+mn-ea"/>
                          <a:cs typeface="Microsoft Sans Serif"/>
                        </a:rPr>
                        <a:t>11</a:t>
                      </a:r>
                    </a:p>
                  </a:txBody>
                  <a:tcPr marL="0" marR="0" marT="124946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952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1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spc="3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Cuarta</a:t>
                      </a:r>
                      <a:r>
                        <a:rPr lang="es-ES" sz="1400" b="1" spc="1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ES" sz="1400" b="1" spc="5" noProof="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Reunión</a:t>
                      </a:r>
                      <a:r>
                        <a:rPr lang="es-ES" sz="1400" b="1" spc="2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ES" sz="1400" b="1" spc="2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Plenaria</a:t>
                      </a:r>
                      <a:r>
                        <a:rPr lang="es-ES" sz="1400" b="1" spc="1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ES" sz="1400" b="1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de</a:t>
                      </a:r>
                      <a:r>
                        <a:rPr lang="es-ES" sz="1400" b="1" spc="1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ES" sz="1400" b="1" spc="5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la</a:t>
                      </a:r>
                      <a:r>
                        <a:rPr lang="es-ES" sz="1400" b="1" spc="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s-ES" sz="1400" b="1" spc="-110" dirty="0">
                          <a:solidFill>
                            <a:srgbClr val="3B3838"/>
                          </a:solidFill>
                          <a:latin typeface="Microsoft Sans Serif"/>
                          <a:cs typeface="Microsoft Sans Serif"/>
                        </a:rPr>
                        <a:t>CPCQROO</a:t>
                      </a:r>
                      <a:endParaRPr lang="es-ES"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4946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r>
                        <a:rPr lang="es-MX" sz="1400" b="1" dirty="0">
                          <a:latin typeface="Microsoft Sans Serif"/>
                          <a:cs typeface="Microsoft Sans Serif"/>
                        </a:rPr>
                        <a:t>Tulum</a:t>
                      </a:r>
                      <a:endParaRPr sz="1400" b="1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438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5814" y="3131628"/>
            <a:ext cx="754270" cy="761788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598228" y="5482924"/>
            <a:ext cx="9510992" cy="879231"/>
          </a:xfrm>
          <a:prstGeom prst="rect">
            <a:avLst/>
          </a:prstGeom>
          <a:solidFill>
            <a:srgbClr val="73612D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590"/>
              </a:spcBef>
            </a:pPr>
            <a:r>
              <a:rPr lang="es-ES" sz="1600" b="1" spc="190" dirty="0">
                <a:solidFill>
                  <a:srgbClr val="FFFFFF"/>
                </a:solidFill>
                <a:latin typeface="Trebuchet MS"/>
                <a:cs typeface="Trebuchet MS"/>
              </a:rPr>
              <a:t>SE PROGRAMARÁN REUNIONES DE COORDINACIÓN ENTRE EL CONTRALORIA ESTATAL, LOS OIC Y CONTRALORÍAS MUNICIPALES PARA DAR SEGUIMIENTO A LAS ACTIVIDADES DEL PROGRAMA ANUAL DE TRABAJO.</a:t>
            </a:r>
            <a:endParaRPr lang="es-MX" sz="1600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6068339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064812" y="2803828"/>
            <a:ext cx="7940834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es-MX" sz="2400" b="1" dirty="0" smtClean="0">
                <a:solidFill>
                  <a:schemeClr val="accent4">
                    <a:lumMod val="50000"/>
                  </a:schemeClr>
                </a:solidFill>
                <a:latin typeface="Futura Md BT Medium" panose="020B0602020204020303" pitchFamily="34" charset="0"/>
                <a:ea typeface="+mj-ea"/>
                <a:cs typeface="+mj-cs"/>
              </a:rPr>
              <a:t>VI</a:t>
            </a:r>
            <a:r>
              <a:rPr lang="es-MX" sz="2400" b="1" dirty="0">
                <a:solidFill>
                  <a:schemeClr val="accent4">
                    <a:lumMod val="50000"/>
                  </a:schemeClr>
                </a:solidFill>
                <a:latin typeface="Futura Md BT Medium" panose="020B0602020204020303" pitchFamily="34" charset="0"/>
                <a:ea typeface="+mj-ea"/>
                <a:cs typeface="+mj-cs"/>
              </a:rPr>
              <a:t>. Asuntos generales;</a:t>
            </a:r>
          </a:p>
        </p:txBody>
      </p:sp>
    </p:spTree>
    <p:extLst>
      <p:ext uri="{BB962C8B-B14F-4D97-AF65-F5344CB8AC3E}">
        <p14:creationId xmlns:p14="http://schemas.microsoft.com/office/powerpoint/2010/main" val="1683106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08991" y="1456473"/>
            <a:ext cx="8352693" cy="2858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MX" sz="2400" b="1" dirty="0">
                <a:solidFill>
                  <a:schemeClr val="accent4">
                    <a:lumMod val="50000"/>
                  </a:schemeClr>
                </a:solidFill>
                <a:latin typeface="Futura Md BT Medium" panose="020B0602020204020303" pitchFamily="34" charset="0"/>
                <a:ea typeface="+mj-ea"/>
                <a:cs typeface="+mj-cs"/>
              </a:rPr>
              <a:t>ORDEN DEL DÍA</a:t>
            </a: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 Mensaje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bienvenida con motivo de la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Segunda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Reunión Plenaria de la Comisión Permanente;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II. Verificación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Integración del quorum de asistencia requerido;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III. Instalación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Segunda Reunión Plenaria de la Comisión Permanente;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IV. Aprobación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orden del día;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V. Avances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Plan Anual de Trabajo 2022;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VI. Asuntos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generales;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VII. Clausura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Reunión.</a:t>
            </a:r>
          </a:p>
        </p:txBody>
      </p:sp>
    </p:spTree>
    <p:extLst>
      <p:ext uri="{BB962C8B-B14F-4D97-AF65-F5344CB8AC3E}">
        <p14:creationId xmlns:p14="http://schemas.microsoft.com/office/powerpoint/2010/main" val="1491766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064812" y="2803828"/>
            <a:ext cx="7940834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es-MX" sz="2400" b="1" dirty="0" smtClean="0">
                <a:solidFill>
                  <a:schemeClr val="accent4">
                    <a:lumMod val="50000"/>
                  </a:schemeClr>
                </a:solidFill>
                <a:latin typeface="Futura Md BT Medium" panose="020B0602020204020303" pitchFamily="34" charset="0"/>
                <a:ea typeface="+mj-ea"/>
                <a:cs typeface="+mj-cs"/>
              </a:rPr>
              <a:t>VII</a:t>
            </a:r>
            <a:r>
              <a:rPr lang="es-MX" sz="2400" b="1" dirty="0">
                <a:solidFill>
                  <a:schemeClr val="accent4">
                    <a:lumMod val="50000"/>
                  </a:schemeClr>
                </a:solidFill>
                <a:latin typeface="Futura Md BT Medium" panose="020B0602020204020303" pitchFamily="34" charset="0"/>
                <a:ea typeface="+mj-ea"/>
                <a:cs typeface="+mj-cs"/>
              </a:rPr>
              <a:t>. Clausura de la Reunión;</a:t>
            </a:r>
          </a:p>
        </p:txBody>
      </p:sp>
    </p:spTree>
    <p:extLst>
      <p:ext uri="{BB962C8B-B14F-4D97-AF65-F5344CB8AC3E}">
        <p14:creationId xmlns:p14="http://schemas.microsoft.com/office/powerpoint/2010/main" val="1379158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92469" y="1978640"/>
            <a:ext cx="8994531" cy="206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romanUcPeriod"/>
            </a:pPr>
            <a:r>
              <a:rPr lang="es-MX" sz="4000" b="1" dirty="0">
                <a:solidFill>
                  <a:schemeClr val="accent4">
                    <a:lumMod val="50000"/>
                  </a:schemeClr>
                </a:solidFill>
                <a:latin typeface="Futura Md BT Medium" panose="020B0602020204020303" pitchFamily="34" charset="0"/>
                <a:ea typeface="+mj-ea"/>
                <a:cs typeface="+mj-cs"/>
              </a:rPr>
              <a:t>Mensaje de bienvenida con motivo de la </a:t>
            </a:r>
            <a:r>
              <a:rPr lang="es-MX" sz="4000" b="1" dirty="0" smtClean="0">
                <a:solidFill>
                  <a:schemeClr val="accent4">
                    <a:lumMod val="50000"/>
                  </a:schemeClr>
                </a:solidFill>
                <a:latin typeface="Futura Md BT Medium" panose="020B0602020204020303" pitchFamily="34" charset="0"/>
                <a:ea typeface="+mj-ea"/>
                <a:cs typeface="+mj-cs"/>
              </a:rPr>
              <a:t>Segunda </a:t>
            </a:r>
            <a:r>
              <a:rPr lang="es-MX" sz="4000" b="1" dirty="0">
                <a:solidFill>
                  <a:schemeClr val="accent4">
                    <a:lumMod val="50000"/>
                  </a:schemeClr>
                </a:solidFill>
                <a:latin typeface="Futura Md BT Medium" panose="020B0602020204020303" pitchFamily="34" charset="0"/>
                <a:ea typeface="+mj-ea"/>
                <a:cs typeface="+mj-cs"/>
              </a:rPr>
              <a:t>Reunión Plenaria de la Comisión Permanente;</a:t>
            </a:r>
          </a:p>
        </p:txBody>
      </p:sp>
    </p:spTree>
    <p:extLst>
      <p:ext uri="{BB962C8B-B14F-4D97-AF65-F5344CB8AC3E}">
        <p14:creationId xmlns:p14="http://schemas.microsoft.com/office/powerpoint/2010/main" val="657690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14500" y="897187"/>
            <a:ext cx="7640515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es-MX" sz="2400" b="1" dirty="0">
                <a:solidFill>
                  <a:schemeClr val="accent4">
                    <a:lumMod val="50000"/>
                  </a:schemeClr>
                </a:solidFill>
                <a:latin typeface="Futura Md BT Medium" panose="020B0602020204020303" pitchFamily="34" charset="0"/>
                <a:ea typeface="+mj-ea"/>
                <a:cs typeface="+mj-cs"/>
              </a:rPr>
              <a:t>II. Verificación de la Integración del quorum de asistencia requerido;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063329"/>
              </p:ext>
            </p:extLst>
          </p:nvPr>
        </p:nvGraphicFramePr>
        <p:xfrm>
          <a:off x="1714499" y="1779865"/>
          <a:ext cx="8454259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2296">
                  <a:extLst>
                    <a:ext uri="{9D8B030D-6E8A-4147-A177-3AD203B41FA5}">
                      <a16:colId xmlns:a16="http://schemas.microsoft.com/office/drawing/2014/main" val="718138948"/>
                    </a:ext>
                  </a:extLst>
                </a:gridCol>
                <a:gridCol w="4841963">
                  <a:extLst>
                    <a:ext uri="{9D8B030D-6E8A-4147-A177-3AD203B41FA5}">
                      <a16:colId xmlns:a16="http://schemas.microsoft.com/office/drawing/2014/main" val="843623749"/>
                    </a:ext>
                  </a:extLst>
                </a:gridCol>
              </a:tblGrid>
              <a:tr h="333004">
                <a:tc>
                  <a:txBody>
                    <a:bodyPr/>
                    <a:lstStyle/>
                    <a:p>
                      <a:r>
                        <a:rPr lang="es-MX" dirty="0"/>
                        <a:t>CONTRALORIA</a:t>
                      </a:r>
                      <a:r>
                        <a:rPr lang="es-MX" baseline="0" dirty="0"/>
                        <a:t> DEL MUNICIPIO DE:</a:t>
                      </a:r>
                      <a:endParaRPr lang="es-MX" dirty="0"/>
                    </a:p>
                  </a:txBody>
                  <a:tcPr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TIULAR</a:t>
                      </a:r>
                      <a:r>
                        <a:rPr lang="es-MX" baseline="0" dirty="0"/>
                        <a:t> DE LA CONTRALORÍA </a:t>
                      </a:r>
                      <a:endParaRPr lang="es-MX" dirty="0"/>
                    </a:p>
                  </a:txBody>
                  <a:tcPr>
                    <a:solidFill>
                      <a:srgbClr val="A78E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366833"/>
                  </a:ext>
                </a:extLst>
              </a:tr>
              <a:tr h="333004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BACALAR</a:t>
                      </a:r>
                    </a:p>
                  </a:txBody>
                  <a:tcPr>
                    <a:solidFill>
                      <a:srgbClr val="F6F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Lic. Astrid Concepción González </a:t>
                      </a:r>
                      <a:r>
                        <a:rPr lang="es-MX" dirty="0" err="1"/>
                        <a:t>Buenfil</a:t>
                      </a:r>
                      <a:endParaRPr lang="es-MX" dirty="0"/>
                    </a:p>
                  </a:txBody>
                  <a:tcPr>
                    <a:solidFill>
                      <a:srgbClr val="F6F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245006"/>
                  </a:ext>
                </a:extLst>
              </a:tr>
              <a:tr h="333004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BENITO JUAREZ</a:t>
                      </a:r>
                    </a:p>
                  </a:txBody>
                  <a:tcPr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/>
                        <a:t>C. Reyna Valdivia Arceo Rosado</a:t>
                      </a:r>
                      <a:endParaRPr lang="es-MX" dirty="0"/>
                    </a:p>
                  </a:txBody>
                  <a:tcPr>
                    <a:solidFill>
                      <a:srgbClr val="A78E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688738"/>
                  </a:ext>
                </a:extLst>
              </a:tr>
              <a:tr h="333004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COZUMEL </a:t>
                      </a:r>
                    </a:p>
                  </a:txBody>
                  <a:tcPr>
                    <a:solidFill>
                      <a:srgbClr val="F6F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C. Carlos Isabel Mendoza Quijano</a:t>
                      </a:r>
                    </a:p>
                  </a:txBody>
                  <a:tcPr>
                    <a:solidFill>
                      <a:srgbClr val="F6F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664137"/>
                  </a:ext>
                </a:extLst>
              </a:tr>
              <a:tr h="333004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FELIPE CARRILLO PUERTO</a:t>
                      </a:r>
                    </a:p>
                  </a:txBody>
                  <a:tcPr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Lic. Denise Wendolyn Arana Couoh</a:t>
                      </a:r>
                      <a:endParaRPr lang="es-MX" dirty="0"/>
                    </a:p>
                  </a:txBody>
                  <a:tcPr>
                    <a:solidFill>
                      <a:srgbClr val="A78E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864857"/>
                  </a:ext>
                </a:extLst>
              </a:tr>
              <a:tr h="333004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ISLA MUJERES</a:t>
                      </a:r>
                    </a:p>
                  </a:txBody>
                  <a:tcPr>
                    <a:solidFill>
                      <a:srgbClr val="F6F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Lic. Tatiana Serrano Magaña</a:t>
                      </a:r>
                    </a:p>
                  </a:txBody>
                  <a:tcPr>
                    <a:solidFill>
                      <a:srgbClr val="F6F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237964"/>
                  </a:ext>
                </a:extLst>
              </a:tr>
              <a:tr h="333004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JOSÉ MARÍA MORELOS</a:t>
                      </a:r>
                    </a:p>
                  </a:txBody>
                  <a:tcPr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Lic. </a:t>
                      </a:r>
                      <a:r>
                        <a:rPr lang="es-MX" dirty="0" err="1"/>
                        <a:t>Glendy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Nayeli</a:t>
                      </a:r>
                      <a:r>
                        <a:rPr lang="es-MX" dirty="0"/>
                        <a:t> Pat Escamilla</a:t>
                      </a:r>
                    </a:p>
                  </a:txBody>
                  <a:tcPr>
                    <a:solidFill>
                      <a:srgbClr val="A78E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451856"/>
                  </a:ext>
                </a:extLst>
              </a:tr>
              <a:tr h="333004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LAZARO CARDENAS</a:t>
                      </a:r>
                    </a:p>
                  </a:txBody>
                  <a:tcPr>
                    <a:solidFill>
                      <a:srgbClr val="F6F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Lic. </a:t>
                      </a:r>
                      <a:r>
                        <a:rPr lang="es-MX"/>
                        <a:t>Rocío </a:t>
                      </a:r>
                      <a:r>
                        <a:rPr lang="es-MX" dirty="0"/>
                        <a:t>del Carmen Castillo Pool </a:t>
                      </a:r>
                    </a:p>
                  </a:txBody>
                  <a:tcPr>
                    <a:solidFill>
                      <a:srgbClr val="F6F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339072"/>
                  </a:ext>
                </a:extLst>
              </a:tr>
              <a:tr h="333004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OTHON P. BLANCO </a:t>
                      </a:r>
                    </a:p>
                  </a:txBody>
                  <a:tcPr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/>
                        <a:t>Lic. Gabriela Ix Chan</a:t>
                      </a:r>
                      <a:endParaRPr lang="es-MX" dirty="0"/>
                    </a:p>
                  </a:txBody>
                  <a:tcPr>
                    <a:solidFill>
                      <a:srgbClr val="A78E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127492"/>
                  </a:ext>
                </a:extLst>
              </a:tr>
              <a:tr h="333004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PUERTO MORELOS</a:t>
                      </a:r>
                    </a:p>
                  </a:txBody>
                  <a:tcPr>
                    <a:solidFill>
                      <a:srgbClr val="F6F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Lic. Mirna Leticia Ramírez Cetina</a:t>
                      </a:r>
                    </a:p>
                  </a:txBody>
                  <a:tcPr>
                    <a:solidFill>
                      <a:srgbClr val="F6F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625659"/>
                  </a:ext>
                </a:extLst>
              </a:tr>
              <a:tr h="333004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SOLIDARIDAD</a:t>
                      </a:r>
                    </a:p>
                  </a:txBody>
                  <a:tcPr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CP. </a:t>
                      </a:r>
                      <a:r>
                        <a:rPr lang="es-MX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Leisly</a:t>
                      </a:r>
                      <a:r>
                        <a:rPr lang="es-MX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María Ávila Vera</a:t>
                      </a:r>
                      <a:endParaRPr lang="es-MX" dirty="0"/>
                    </a:p>
                  </a:txBody>
                  <a:tcPr>
                    <a:solidFill>
                      <a:srgbClr val="A78E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404753"/>
                  </a:ext>
                </a:extLst>
              </a:tr>
              <a:tr h="333004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TULUM </a:t>
                      </a:r>
                    </a:p>
                  </a:txBody>
                  <a:tcPr>
                    <a:solidFill>
                      <a:srgbClr val="F6F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Mtra. Araceli Díaz García</a:t>
                      </a:r>
                    </a:p>
                  </a:txBody>
                  <a:tcPr>
                    <a:solidFill>
                      <a:srgbClr val="F6F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667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8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148375"/>
              </p:ext>
            </p:extLst>
          </p:nvPr>
        </p:nvGraphicFramePr>
        <p:xfrm>
          <a:off x="1066295" y="972791"/>
          <a:ext cx="10298825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0433">
                  <a:extLst>
                    <a:ext uri="{9D8B030D-6E8A-4147-A177-3AD203B41FA5}">
                      <a16:colId xmlns:a16="http://schemas.microsoft.com/office/drawing/2014/main" val="718138948"/>
                    </a:ext>
                  </a:extLst>
                </a:gridCol>
                <a:gridCol w="5898392">
                  <a:extLst>
                    <a:ext uri="{9D8B030D-6E8A-4147-A177-3AD203B41FA5}">
                      <a16:colId xmlns:a16="http://schemas.microsoft.com/office/drawing/2014/main" val="843623749"/>
                    </a:ext>
                  </a:extLst>
                </a:gridCol>
              </a:tblGrid>
              <a:tr h="333004">
                <a:tc>
                  <a:txBody>
                    <a:bodyPr/>
                    <a:lstStyle/>
                    <a:p>
                      <a:r>
                        <a:rPr lang="es-MX" dirty="0"/>
                        <a:t>CONTRALORIA</a:t>
                      </a:r>
                      <a:r>
                        <a:rPr lang="es-MX" baseline="0" dirty="0"/>
                        <a:t> DE ORGANOS AUTÓNOMOS:</a:t>
                      </a:r>
                      <a:endParaRPr lang="es-MX" dirty="0"/>
                    </a:p>
                  </a:txBody>
                  <a:tcPr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TIULAR</a:t>
                      </a:r>
                      <a:r>
                        <a:rPr lang="es-MX" baseline="0" dirty="0"/>
                        <a:t> DE LA CONTRALORÍA </a:t>
                      </a:r>
                      <a:endParaRPr lang="es-MX" dirty="0"/>
                    </a:p>
                  </a:txBody>
                  <a:tcPr>
                    <a:solidFill>
                      <a:srgbClr val="A78E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366833"/>
                  </a:ext>
                </a:extLst>
              </a:tr>
              <a:tr h="333004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COMISIÓN DE DERECHOS HUMANOS</a:t>
                      </a:r>
                    </a:p>
                    <a:p>
                      <a:pPr algn="ctr"/>
                      <a:endParaRPr lang="es-MX" b="1" dirty="0"/>
                    </a:p>
                  </a:txBody>
                  <a:tcPr>
                    <a:solidFill>
                      <a:srgbClr val="F6F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Mtra. Georgina Magdalena Rodríguez Gutiérrez</a:t>
                      </a:r>
                    </a:p>
                  </a:txBody>
                  <a:tcPr>
                    <a:solidFill>
                      <a:srgbClr val="F6F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245006"/>
                  </a:ext>
                </a:extLst>
              </a:tr>
              <a:tr h="333004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CONGRESO DEL ESTADO DE QUINTANA ROO</a:t>
                      </a:r>
                    </a:p>
                  </a:txBody>
                  <a:tcPr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Lic. </a:t>
                      </a:r>
                      <a:r>
                        <a:rPr lang="pt-BR" dirty="0" smtClean="0"/>
                        <a:t>Bernardo Jiménez Duarte</a:t>
                      </a:r>
                      <a:endParaRPr lang="es-MX" dirty="0"/>
                    </a:p>
                  </a:txBody>
                  <a:tcPr>
                    <a:solidFill>
                      <a:srgbClr val="A78E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688738"/>
                  </a:ext>
                </a:extLst>
              </a:tr>
              <a:tr h="333004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FISCALÍA GENERAL DEL ESTADO </a:t>
                      </a:r>
                    </a:p>
                  </a:txBody>
                  <a:tcPr>
                    <a:solidFill>
                      <a:srgbClr val="F6F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Lic. Teresita del Roció </a:t>
                      </a:r>
                      <a:r>
                        <a:rPr lang="es-MX" dirty="0" err="1"/>
                        <a:t>Quivén</a:t>
                      </a:r>
                      <a:r>
                        <a:rPr lang="es-MX" dirty="0"/>
                        <a:t> Feria</a:t>
                      </a:r>
                    </a:p>
                  </a:txBody>
                  <a:tcPr>
                    <a:solidFill>
                      <a:srgbClr val="F6F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664137"/>
                  </a:ext>
                </a:extLst>
              </a:tr>
              <a:tr h="333004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INSTITUTO DE ACCESO A LA INFORMACIÓN Y PROTECCIÓN DE DATOS PERSONALES DE QUINTANA ROO</a:t>
                      </a:r>
                    </a:p>
                  </a:txBody>
                  <a:tcPr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  <a:p>
                      <a:r>
                        <a:rPr lang="es-MX" dirty="0"/>
                        <a:t>Lic. Karla Noemí </a:t>
                      </a:r>
                      <a:r>
                        <a:rPr lang="es-MX" dirty="0" err="1"/>
                        <a:t>Cetz</a:t>
                      </a:r>
                      <a:r>
                        <a:rPr lang="es-MX" dirty="0"/>
                        <a:t> Estrella</a:t>
                      </a:r>
                    </a:p>
                  </a:txBody>
                  <a:tcPr>
                    <a:solidFill>
                      <a:srgbClr val="A78E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864857"/>
                  </a:ext>
                </a:extLst>
              </a:tr>
              <a:tr h="333004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INSTITUTO ELECTORAL DE QUINTANA ROO</a:t>
                      </a:r>
                      <a:endParaRPr lang="es-MX" b="1" dirty="0"/>
                    </a:p>
                  </a:txBody>
                  <a:tcPr>
                    <a:solidFill>
                      <a:srgbClr val="F6F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C.P. José Gabriel Polanco Bueno</a:t>
                      </a:r>
                    </a:p>
                  </a:txBody>
                  <a:tcPr>
                    <a:solidFill>
                      <a:srgbClr val="F6F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237964"/>
                  </a:ext>
                </a:extLst>
              </a:tr>
              <a:tr h="333004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SISTEMA ANTICORRUPCIÓN DEL ESTADO DE QUINTANA ROO</a:t>
                      </a:r>
                      <a:endParaRPr lang="es-MX" b="1" dirty="0"/>
                    </a:p>
                  </a:txBody>
                  <a:tcPr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Dra. Jalil </a:t>
                      </a:r>
                      <a:r>
                        <a:rPr lang="es-MX" dirty="0" err="1" smtClean="0"/>
                        <a:t>Arlene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Ix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Benitez</a:t>
                      </a:r>
                      <a:endParaRPr lang="es-MX" dirty="0"/>
                    </a:p>
                  </a:txBody>
                  <a:tcPr>
                    <a:solidFill>
                      <a:srgbClr val="A78E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043840"/>
                  </a:ext>
                </a:extLst>
              </a:tr>
              <a:tr h="333004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TRIBUNAL DE JUSTICIA ADMINISTRATIVA</a:t>
                      </a:r>
                    </a:p>
                  </a:txBody>
                  <a:tcPr>
                    <a:solidFill>
                      <a:srgbClr val="F6F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C.P. Gloria Esther Torres Alonso </a:t>
                      </a:r>
                    </a:p>
                  </a:txBody>
                  <a:tcPr>
                    <a:solidFill>
                      <a:srgbClr val="F6F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451856"/>
                  </a:ext>
                </a:extLst>
              </a:tr>
              <a:tr h="333004">
                <a:tc>
                  <a:txBody>
                    <a:bodyPr/>
                    <a:lstStyle/>
                    <a:p>
                      <a:pPr algn="ctr"/>
                      <a:r>
                        <a:rPr lang="es-MX" b="1" dirty="0"/>
                        <a:t>TRIBUNAL ELECTORAL DEL QUINTANA ROO</a:t>
                      </a:r>
                    </a:p>
                  </a:txBody>
                  <a:tcPr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Lic. Jorge Francisco Martínez </a:t>
                      </a:r>
                      <a:r>
                        <a:rPr lang="pt-BR" dirty="0" err="1"/>
                        <a:t>Rendón</a:t>
                      </a:r>
                      <a:endParaRPr lang="es-MX" dirty="0"/>
                    </a:p>
                  </a:txBody>
                  <a:tcPr>
                    <a:solidFill>
                      <a:srgbClr val="A78E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339072"/>
                  </a:ext>
                </a:extLst>
              </a:tr>
              <a:tr h="33300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TRIBUNAL SUPERIOR DE JUSTICIA</a:t>
                      </a:r>
                      <a:endParaRPr lang="es-MX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6F0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Lic. José Antonio Nieto Bastida</a:t>
                      </a:r>
                      <a:endParaRPr lang="es-MX" dirty="0"/>
                    </a:p>
                  </a:txBody>
                  <a:tcPr>
                    <a:solidFill>
                      <a:srgbClr val="F6F0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475008"/>
                  </a:ext>
                </a:extLst>
              </a:tr>
              <a:tr h="333004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UNIVERSIDAD DE QUINTANA ROO </a:t>
                      </a:r>
                      <a:endParaRPr lang="es-MX" b="1" dirty="0"/>
                    </a:p>
                  </a:txBody>
                  <a:tcPr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Dra. Laura Aída Durán Hernández</a:t>
                      </a:r>
                      <a:endParaRPr lang="es-MX" dirty="0"/>
                    </a:p>
                  </a:txBody>
                  <a:tcPr>
                    <a:solidFill>
                      <a:srgbClr val="A78E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658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4786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48000" y="3086471"/>
            <a:ext cx="6096000" cy="88267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es-MX" sz="2400" b="1" dirty="0">
                <a:solidFill>
                  <a:schemeClr val="accent4">
                    <a:lumMod val="50000"/>
                  </a:schemeClr>
                </a:solidFill>
                <a:latin typeface="Futura Md BT Medium" panose="020B0602020204020303" pitchFamily="34" charset="0"/>
                <a:ea typeface="+mj-ea"/>
                <a:cs typeface="+mj-cs"/>
              </a:rPr>
              <a:t>III. Instalación de la </a:t>
            </a:r>
            <a:r>
              <a:rPr lang="es-MX" sz="2400" b="1" dirty="0" smtClean="0">
                <a:solidFill>
                  <a:schemeClr val="accent4">
                    <a:lumMod val="50000"/>
                  </a:schemeClr>
                </a:solidFill>
                <a:latin typeface="Futura Md BT Medium" panose="020B0602020204020303" pitchFamily="34" charset="0"/>
                <a:ea typeface="+mj-ea"/>
                <a:cs typeface="+mj-cs"/>
              </a:rPr>
              <a:t>Segunda </a:t>
            </a:r>
            <a:r>
              <a:rPr lang="es-MX" sz="2400" b="1" dirty="0">
                <a:solidFill>
                  <a:schemeClr val="accent4">
                    <a:lumMod val="50000"/>
                  </a:schemeClr>
                </a:solidFill>
                <a:latin typeface="Futura Md BT Medium" panose="020B0602020204020303" pitchFamily="34" charset="0"/>
                <a:ea typeface="+mj-ea"/>
                <a:cs typeface="+mj-cs"/>
              </a:rPr>
              <a:t>Reunión Plenaria de la Comisión Permanente;</a:t>
            </a:r>
          </a:p>
        </p:txBody>
      </p:sp>
    </p:spTree>
    <p:extLst>
      <p:ext uri="{BB962C8B-B14F-4D97-AF65-F5344CB8AC3E}">
        <p14:creationId xmlns:p14="http://schemas.microsoft.com/office/powerpoint/2010/main" val="1013377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20385" y="869521"/>
            <a:ext cx="5109091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es-MX" sz="2400" b="1" dirty="0">
                <a:solidFill>
                  <a:schemeClr val="accent4">
                    <a:lumMod val="50000"/>
                  </a:schemeClr>
                </a:solidFill>
                <a:latin typeface="Futura Md BT Medium" panose="020B0602020204020303" pitchFamily="34" charset="0"/>
                <a:ea typeface="+mj-ea"/>
                <a:cs typeface="+mj-cs"/>
              </a:rPr>
              <a:t>IV. Aprobación del orden del día;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397975" y="1474057"/>
            <a:ext cx="8352693" cy="3352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ORDEN DEL DÍA.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es-MX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 Mensaje de bienvenida con motivo de la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Segunda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Reunión Plenaria de la Comisión Permanente;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II. Verificación de la Integración del quorum de asistencia requerido;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III. Instalación de la Segunda Reunión Plenaria de la Comisión Permanente;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IV. Aprobación del orden del día;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V. Avances del Plan Anual de Trabajo 2022;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VI. Asuntos generales;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VII. Clausura de la Reunión.</a:t>
            </a:r>
          </a:p>
        </p:txBody>
      </p:sp>
    </p:spTree>
    <p:extLst>
      <p:ext uri="{BB962C8B-B14F-4D97-AF65-F5344CB8AC3E}">
        <p14:creationId xmlns:p14="http://schemas.microsoft.com/office/powerpoint/2010/main" val="955042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CuadroTexto">
            <a:extLst>
              <a:ext uri="{FF2B5EF4-FFF2-40B4-BE49-F238E27FC236}">
                <a16:creationId xmlns:a16="http://schemas.microsoft.com/office/drawing/2014/main" id="{817B0CF1-5FBA-46D9-9840-87B3E6464746}"/>
              </a:ext>
            </a:extLst>
          </p:cNvPr>
          <p:cNvSpPr txBox="1"/>
          <p:nvPr/>
        </p:nvSpPr>
        <p:spPr>
          <a:xfrm>
            <a:off x="659218" y="1329660"/>
            <a:ext cx="10887739" cy="36625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prstClr val="black"/>
                </a:solidFill>
              </a:rPr>
              <a:t>ÍNDICE </a:t>
            </a:r>
          </a:p>
          <a:p>
            <a:pPr algn="ctr"/>
            <a:endParaRPr lang="es-MX" sz="2800" b="1" dirty="0">
              <a:solidFill>
                <a:prstClr val="black"/>
              </a:solidFill>
            </a:endParaRPr>
          </a:p>
          <a:p>
            <a:r>
              <a:rPr lang="es-MX" sz="2400" b="1" dirty="0">
                <a:solidFill>
                  <a:prstClr val="black"/>
                </a:solidFill>
              </a:rPr>
              <a:t>Líneas de Acción:</a:t>
            </a:r>
            <a:br>
              <a:rPr lang="es-MX" sz="2400" b="1" dirty="0">
                <a:solidFill>
                  <a:prstClr val="black"/>
                </a:solidFill>
              </a:rPr>
            </a:br>
            <a:r>
              <a:rPr lang="es-MX" sz="2400" b="1" dirty="0">
                <a:solidFill>
                  <a:prstClr val="black"/>
                </a:solidFill>
              </a:rPr>
              <a:t>I. Control Interno.</a:t>
            </a:r>
          </a:p>
          <a:p>
            <a:r>
              <a:rPr lang="es-MX" sz="2400" b="1" dirty="0">
                <a:solidFill>
                  <a:prstClr val="black"/>
                </a:solidFill>
              </a:rPr>
              <a:t>II. Fortalecimiento a la Labor Fiscalizadora y Creación de Capacidades.</a:t>
            </a:r>
          </a:p>
          <a:p>
            <a:r>
              <a:rPr lang="es-MX" sz="2400" b="1" dirty="0">
                <a:solidFill>
                  <a:prstClr val="black"/>
                </a:solidFill>
              </a:rPr>
              <a:t>III. Responsabilidades Administrativas y Jurídico Consultivo.</a:t>
            </a:r>
            <a:br>
              <a:rPr lang="es-MX" sz="2400" b="1" dirty="0">
                <a:solidFill>
                  <a:prstClr val="black"/>
                </a:solidFill>
              </a:rPr>
            </a:br>
            <a:r>
              <a:rPr lang="es-MX" sz="2400" b="1" dirty="0">
                <a:solidFill>
                  <a:prstClr val="black"/>
                </a:solidFill>
              </a:rPr>
              <a:t>IV. Normas, Profesionalización y Ética Pública.</a:t>
            </a:r>
          </a:p>
          <a:p>
            <a:r>
              <a:rPr lang="es-MX" sz="2400" b="1" dirty="0">
                <a:solidFill>
                  <a:prstClr val="black"/>
                </a:solidFill>
              </a:rPr>
              <a:t>V. Transparencia, Rendición de Cuentas y Participación Ciudadana</a:t>
            </a:r>
            <a:br>
              <a:rPr lang="es-MX" sz="2400" b="1" dirty="0">
                <a:solidFill>
                  <a:prstClr val="black"/>
                </a:solidFill>
              </a:rPr>
            </a:br>
            <a:endParaRPr lang="es-MX" sz="2400" b="1" dirty="0">
              <a:solidFill>
                <a:prstClr val="black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9838468" y="3853468"/>
            <a:ext cx="1863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dirty="0"/>
              <a:t>Descarga el contenido de la reunión, escaneando el código QR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299881" y="465075"/>
            <a:ext cx="7940834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es-MX" sz="2400" b="1" dirty="0" smtClean="0">
                <a:solidFill>
                  <a:schemeClr val="accent4">
                    <a:lumMod val="50000"/>
                  </a:schemeClr>
                </a:solidFill>
                <a:latin typeface="Futura Md BT Medium" panose="020B0602020204020303" pitchFamily="34" charset="0"/>
                <a:ea typeface="+mj-ea"/>
                <a:cs typeface="+mj-cs"/>
              </a:rPr>
              <a:t>V. Avances </a:t>
            </a:r>
            <a:r>
              <a:rPr lang="es-MX" sz="2400" b="1" dirty="0">
                <a:solidFill>
                  <a:schemeClr val="accent4">
                    <a:lumMod val="50000"/>
                  </a:schemeClr>
                </a:solidFill>
                <a:latin typeface="Futura Md BT Medium" panose="020B0602020204020303" pitchFamily="34" charset="0"/>
                <a:ea typeface="+mj-ea"/>
                <a:cs typeface="+mj-cs"/>
              </a:rPr>
              <a:t>del Plan Anual de Trabajo 2022;</a:t>
            </a:r>
          </a:p>
        </p:txBody>
      </p:sp>
      <p:pic>
        <p:nvPicPr>
          <p:cNvPr id="1027" name="Picture 3" descr="Generador de Códigos QR Codes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7395" y="2273906"/>
            <a:ext cx="1579562" cy="157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650644" y="274492"/>
            <a:ext cx="2740959" cy="25567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588" b="1" spc="53" dirty="0">
                <a:solidFill>
                  <a:srgbClr val="7F7F7F"/>
                </a:solidFill>
                <a:latin typeface="Trebuchet MS"/>
                <a:cs typeface="Trebuchet MS"/>
              </a:rPr>
              <a:t>Plan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49" dirty="0">
                <a:solidFill>
                  <a:srgbClr val="7F7F7F"/>
                </a:solidFill>
                <a:latin typeface="Trebuchet MS"/>
                <a:cs typeface="Trebuchet MS"/>
              </a:rPr>
              <a:t>Anual</a:t>
            </a:r>
            <a:r>
              <a:rPr sz="1588" b="1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35" dirty="0">
                <a:solidFill>
                  <a:srgbClr val="7F7F7F"/>
                </a:solidFill>
                <a:latin typeface="Trebuchet MS"/>
                <a:cs typeface="Trebuchet MS"/>
              </a:rPr>
              <a:t>de</a:t>
            </a:r>
            <a:r>
              <a:rPr sz="1588" b="1" spc="4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-26" dirty="0">
                <a:solidFill>
                  <a:srgbClr val="7F7F7F"/>
                </a:solidFill>
                <a:latin typeface="Trebuchet MS"/>
                <a:cs typeface="Trebuchet MS"/>
              </a:rPr>
              <a:t>Trabajo</a:t>
            </a:r>
            <a:r>
              <a:rPr sz="1588" b="1" spc="9" dirty="0">
                <a:solidFill>
                  <a:srgbClr val="7F7F7F"/>
                </a:solidFill>
                <a:latin typeface="Trebuchet MS"/>
                <a:cs typeface="Trebuchet MS"/>
              </a:rPr>
              <a:t> </a:t>
            </a:r>
            <a:r>
              <a:rPr sz="1588" b="1" spc="110" dirty="0">
                <a:solidFill>
                  <a:srgbClr val="7F7F7F"/>
                </a:solidFill>
                <a:latin typeface="Trebuchet MS"/>
                <a:cs typeface="Trebuchet MS"/>
              </a:rPr>
              <a:t>2022</a:t>
            </a:r>
            <a:endParaRPr sz="1588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147639" y="738508"/>
            <a:ext cx="5746963" cy="319092"/>
          </a:xfrm>
          <a:prstGeom prst="rect">
            <a:avLst/>
          </a:prstGeom>
        </p:spPr>
        <p:txBody>
          <a:bodyPr vert="horz" wrap="square" lIns="0" tIns="11206" rIns="0" bIns="0" rtlCol="0" anchor="ctr">
            <a:spAutoFit/>
          </a:bodyPr>
          <a:lstStyle/>
          <a:p>
            <a:pPr marL="11206" algn="ctr">
              <a:lnSpc>
                <a:spcPct val="100000"/>
              </a:lnSpc>
              <a:spcBef>
                <a:spcPts val="88"/>
              </a:spcBef>
            </a:pPr>
            <a:r>
              <a:rPr sz="2000" spc="-49" dirty="0">
                <a:latin typeface="Futura Md BT Medium"/>
              </a:rPr>
              <a:t>I.</a:t>
            </a:r>
            <a:r>
              <a:rPr sz="2000" spc="-44" dirty="0">
                <a:latin typeface="Futura Md BT Medium"/>
              </a:rPr>
              <a:t> </a:t>
            </a:r>
            <a:r>
              <a:rPr sz="2000" spc="-13" dirty="0">
                <a:latin typeface="Futura Md BT Medium"/>
              </a:rPr>
              <a:t>Control</a:t>
            </a:r>
            <a:r>
              <a:rPr sz="2000" spc="-40" dirty="0">
                <a:latin typeface="Futura Md BT Medium"/>
              </a:rPr>
              <a:t> </a:t>
            </a:r>
            <a:r>
              <a:rPr sz="2000" spc="-13" dirty="0">
                <a:latin typeface="Futura Md BT Medium"/>
              </a:rPr>
              <a:t>Interno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1262564" y="6161486"/>
            <a:ext cx="135591" cy="656499"/>
          </a:xfrm>
          <a:prstGeom prst="rect">
            <a:avLst/>
          </a:prstGeom>
        </p:spPr>
        <p:txBody>
          <a:bodyPr vert="horz" wrap="square" lIns="0" tIns="4482" rIns="0" bIns="0" rtlCol="0">
            <a:spAutoFit/>
          </a:bodyPr>
          <a:lstStyle/>
          <a:p>
            <a:pPr marL="33619">
              <a:spcBef>
                <a:spcPts val="35"/>
              </a:spcBef>
            </a:pPr>
            <a:fld id="{81D60167-4931-47E6-BA6A-407CBD079E47}" type="slidenum">
              <a:rPr sz="1059" dirty="0">
                <a:solidFill>
                  <a:srgbClr val="898989"/>
                </a:solidFill>
                <a:latin typeface="Calibri"/>
                <a:cs typeface="Calibri"/>
              </a:rPr>
              <a:pPr marL="33619">
                <a:spcBef>
                  <a:spcPts val="35"/>
                </a:spcBef>
              </a:pPr>
              <a:t>9</a:t>
            </a:fld>
            <a:endParaRPr sz="1059" dirty="0">
              <a:latin typeface="Calibri"/>
              <a:cs typeface="Calibri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430607"/>
              </p:ext>
            </p:extLst>
          </p:nvPr>
        </p:nvGraphicFramePr>
        <p:xfrm>
          <a:off x="413845" y="1585031"/>
          <a:ext cx="11214552" cy="38897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39062">
                  <a:extLst>
                    <a:ext uri="{9D8B030D-6E8A-4147-A177-3AD203B41FA5}">
                      <a16:colId xmlns:a16="http://schemas.microsoft.com/office/drawing/2014/main" val="242604571"/>
                    </a:ext>
                  </a:extLst>
                </a:gridCol>
                <a:gridCol w="3668214">
                  <a:extLst>
                    <a:ext uri="{9D8B030D-6E8A-4147-A177-3AD203B41FA5}">
                      <a16:colId xmlns:a16="http://schemas.microsoft.com/office/drawing/2014/main" val="2322128176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355073618"/>
                    </a:ext>
                  </a:extLst>
                </a:gridCol>
                <a:gridCol w="2803638">
                  <a:extLst>
                    <a:ext uri="{9D8B030D-6E8A-4147-A177-3AD203B41FA5}">
                      <a16:colId xmlns:a16="http://schemas.microsoft.com/office/drawing/2014/main" val="1704375556"/>
                    </a:ext>
                  </a:extLst>
                </a:gridCol>
              </a:tblGrid>
              <a:tr h="362317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PROYECTO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GENERALES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ACTIVIDADES ESPECÍFICAS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A78E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bg1"/>
                          </a:solidFill>
                        </a:rPr>
                        <a:t>PRODUCTO</a:t>
                      </a:r>
                      <a:endParaRPr lang="es-MX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3B38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083301"/>
                  </a:ext>
                </a:extLst>
              </a:tr>
              <a:tr h="1286506">
                <a:tc>
                  <a:txBody>
                    <a:bodyPr/>
                    <a:lstStyle/>
                    <a:p>
                      <a:pPr algn="just"/>
                      <a:r>
                        <a:rPr lang="es-ES" sz="1100" b="1" dirty="0"/>
                        <a:t>1. </a:t>
                      </a:r>
                      <a:r>
                        <a:rPr lang="es-ES" sz="1100" dirty="0"/>
                        <a:t>Aplicación de la evaluación de control interno y la administración de riesgos institucionales a nivel estatal.</a:t>
                      </a:r>
                      <a:endParaRPr lang="es-MX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100" b="1" dirty="0">
                          <a:latin typeface="+mn-lt"/>
                        </a:rPr>
                        <a:t>1.1</a:t>
                      </a:r>
                      <a:r>
                        <a:rPr lang="es-ES" sz="1100" dirty="0">
                          <a:latin typeface="+mn-lt"/>
                        </a:rPr>
                        <a:t> Impulsar la implementación de las Normas</a:t>
                      </a:r>
                      <a:r>
                        <a:rPr lang="es-ES" sz="1100" baseline="0" dirty="0">
                          <a:latin typeface="+mn-lt"/>
                        </a:rPr>
                        <a:t> Generales de C</a:t>
                      </a:r>
                      <a:r>
                        <a:rPr lang="es-ES" sz="1100" dirty="0">
                          <a:latin typeface="+mn-lt"/>
                        </a:rPr>
                        <a:t>ontrol Interno y disposiciones secundarias</a:t>
                      </a:r>
                      <a:r>
                        <a:rPr lang="es-ES" sz="1100" baseline="0" dirty="0">
                          <a:latin typeface="+mn-lt"/>
                        </a:rPr>
                        <a:t> a nivel Municipal.</a:t>
                      </a:r>
                      <a:endParaRPr lang="es-MX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es-ES" sz="1100" b="1" dirty="0">
                          <a:latin typeface="+mn-lt"/>
                        </a:rPr>
                        <a:t>1.1.1</a:t>
                      </a:r>
                      <a:r>
                        <a:rPr lang="es-ES" sz="1100" b="1" baseline="0" dirty="0">
                          <a:latin typeface="+mn-lt"/>
                        </a:rPr>
                        <a:t> </a:t>
                      </a:r>
                      <a:r>
                        <a:rPr lang="es-ES" sz="1100" dirty="0">
                          <a:latin typeface="+mn-lt"/>
                        </a:rPr>
                        <a:t>Gestionar la implementación de las Normas Generales de Control Interno y Disposiciones secundarias a nivel</a:t>
                      </a:r>
                      <a:r>
                        <a:rPr lang="es-ES" sz="1100" baseline="0" dirty="0">
                          <a:latin typeface="+mn-lt"/>
                        </a:rPr>
                        <a:t> de Contraloría Municipal, Órganos Autónomos y Universidad de Quintana Roo</a:t>
                      </a:r>
                      <a:r>
                        <a:rPr lang="es-ES" sz="1100" dirty="0">
                          <a:latin typeface="+mn-lt"/>
                        </a:rPr>
                        <a:t>.</a:t>
                      </a:r>
                      <a:endParaRPr lang="es-MX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100" dirty="0">
                          <a:latin typeface="+mn-lt"/>
                        </a:rPr>
                        <a:t>Informe con la implementación</a:t>
                      </a:r>
                      <a:r>
                        <a:rPr lang="es-ES" sz="1100" baseline="0" dirty="0">
                          <a:latin typeface="+mn-lt"/>
                        </a:rPr>
                        <a:t> de las Normas Generales de Control Interno y disposiciones secundarias a nivel de Contraloría Municipal, Órganos Autónomos y Universidad de Quintana Roo, publicaron en su portal Institucional.</a:t>
                      </a:r>
                      <a:endParaRPr lang="es-ES" sz="1100" dirty="0">
                        <a:latin typeface="+mn-lt"/>
                      </a:endParaRPr>
                    </a:p>
                    <a:p>
                      <a:pPr algn="just"/>
                      <a:endParaRPr lang="es-ES" sz="1100" dirty="0">
                        <a:latin typeface="+mn-lt"/>
                      </a:endParaRPr>
                    </a:p>
                    <a:p>
                      <a:pPr algn="just"/>
                      <a:r>
                        <a:rPr lang="es-ES" sz="1100" b="1" dirty="0">
                          <a:latin typeface="+mn-lt"/>
                        </a:rPr>
                        <a:t>Fecha de cumplimiento:</a:t>
                      </a:r>
                    </a:p>
                    <a:p>
                      <a:pPr algn="just"/>
                      <a:r>
                        <a:rPr lang="es-ES" sz="1100" dirty="0">
                          <a:latin typeface="+mn-lt"/>
                        </a:rPr>
                        <a:t>31 de Agosto de 2022.</a:t>
                      </a:r>
                      <a:endParaRPr lang="es-MX" sz="11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5738413"/>
                  </a:ext>
                </a:extLst>
              </a:tr>
              <a:tr h="327031">
                <a:tc gridSpan="4"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latin typeface="+mn-lt"/>
                        </a:rPr>
                        <a:t>Ética e</a:t>
                      </a:r>
                      <a:r>
                        <a:rPr lang="es-MX" sz="1100" b="1" baseline="0" dirty="0">
                          <a:latin typeface="+mn-lt"/>
                        </a:rPr>
                        <a:t> Integridad</a:t>
                      </a:r>
                      <a:endParaRPr lang="es-MX" sz="1100" b="1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just"/>
                      <a:endParaRPr lang="es-MX" sz="1100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indent="0" algn="just">
                        <a:buNone/>
                      </a:pPr>
                      <a:endParaRPr lang="es-MX" sz="1100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just"/>
                      <a:endParaRPr lang="es-MX" sz="11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0287214"/>
                  </a:ext>
                </a:extLst>
              </a:tr>
              <a:tr h="107206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Ética y prevención de conflictos de intereses.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Impulsar la publicación a nivel municipal y por órganos autónomos de los Lineamientos que regulen la integración de los COEPCI.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1.2.</a:t>
                      </a:r>
                      <a:r>
                        <a:rPr lang="es-MX" sz="11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Promover y dar seguimiento a la constitución de los comités de ética y prevención de conflicto de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interés.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1.1.1. </a:t>
                      </a: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Promover la alineación al Acuerdo por el que se emiten los Lineamientos Generales para la integración y funcionamiento de los Comités de Ética publicado en el DOF de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 fecha 28/12/2020.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 final de instituciones con Lineamientos para la Integración y Funcionamiento de los Comités de Ética.</a:t>
                      </a:r>
                    </a:p>
                    <a:p>
                      <a:pPr marL="0" algn="just" defTabSz="914400" rtl="0" eaLnBrk="1" latinLnBrk="0" hangingPunct="1"/>
                      <a:endParaRPr lang="es-E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Informe final de instituciones que integraron su COEPCI.</a:t>
                      </a:r>
                    </a:p>
                    <a:p>
                      <a:pPr marL="0" algn="just" defTabSz="914400" rtl="0" eaLnBrk="1" latinLnBrk="0" hangingPunct="1"/>
                      <a:endParaRPr lang="es-MX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s-MX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de Cumplimiento:</a:t>
                      </a:r>
                    </a:p>
                    <a:p>
                      <a:pPr marL="0" algn="just" defTabSz="914400" rtl="0" eaLnBrk="1" latinLnBrk="0" hangingPunct="1"/>
                      <a:r>
                        <a:rPr lang="es-MX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de Agosto de 2022.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4346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9909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1900</TotalTime>
  <Words>2279</Words>
  <Application>Microsoft Office PowerPoint</Application>
  <PresentationFormat>Panorámica</PresentationFormat>
  <Paragraphs>306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Futura Md BT</vt:lpstr>
      <vt:lpstr>Futura Md BT Medium</vt:lpstr>
      <vt:lpstr>Microsoft Sans Serif</vt:lpstr>
      <vt:lpstr>Times New Roman</vt:lpstr>
      <vt:lpstr>Trebuchet MS</vt:lpstr>
      <vt:lpstr>Tema de Office</vt:lpstr>
      <vt:lpstr>COMISIÓN PERMANENTE DE CONTRALORES DEL ESTADO DE QUINTANA ROO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I. Control Interno</vt:lpstr>
      <vt:lpstr>Presentación de PowerPoint</vt:lpstr>
      <vt:lpstr>II. Fortalecimiento a la Labor Fiscalizadora y Creación de Capacidades</vt:lpstr>
      <vt:lpstr>Seminario de Auditoria Gubernamental.</vt:lpstr>
      <vt:lpstr>III. Responsabilidades Administrativas, Entrega Recepción y Jurídico Consultivo</vt:lpstr>
      <vt:lpstr>IV. Normas, Profesionalización y Ética Pública</vt:lpstr>
      <vt:lpstr>V. Transparencia, Rendición de Cuentas, Participación Ciudadana y Coordinación para la Fiscalización</vt:lpstr>
      <vt:lpstr>V. Transparencia, Rendición de Cuentas, Participación Ciudadana y Coordinación para la Fiscalización</vt:lpstr>
      <vt:lpstr>Calendario  de Reuniones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Karla</dc:creator>
  <cp:lastModifiedBy>Usuario</cp:lastModifiedBy>
  <cp:revision>280</cp:revision>
  <cp:lastPrinted>2022-02-22T21:22:48Z</cp:lastPrinted>
  <dcterms:created xsi:type="dcterms:W3CDTF">2012-07-30T22:48:00Z</dcterms:created>
  <dcterms:modified xsi:type="dcterms:W3CDTF">2022-08-12T20:43:31Z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2058-11.2.0.9169</vt:lpwstr>
  </property>
</Properties>
</file>