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797675" cy="9926638"/>
  <p:embeddedFontLst>
    <p:embeddedFont>
      <p:font typeface="Poppins Medium" panose="020B060402020202020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EAj0FOFXkkC1sgZy2z8N24KoN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BADA00-DD7A-4CE1-995F-FC9AF9CEBB75}">
  <a:tblStyle styleId="{DABADA00-DD7A-4CE1-995F-FC9AF9CEBB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5A8CD3-F9B3-4B90-AAC5-B5FEB772BF7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641AE2-7267-4219-A2D9-949DD71F70C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903102" y="1436914"/>
            <a:ext cx="9867818" cy="229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784B"/>
              </a:buClr>
              <a:buSzPts val="4400"/>
              <a:buFont typeface="Poppins Medium"/>
              <a:buNone/>
            </a:pPr>
            <a:r>
              <a:rPr lang="es-MX" sz="4400">
                <a:solidFill>
                  <a:srgbClr val="8478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Programa Anual de Trabajo 2023</a:t>
            </a:r>
            <a:endParaRPr sz="4400">
              <a:solidFill>
                <a:srgbClr val="84784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903102" y="1436914"/>
            <a:ext cx="9867818" cy="229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784B"/>
              </a:buClr>
              <a:buSzPts val="4400"/>
              <a:buFont typeface="Poppins Medium"/>
              <a:buNone/>
            </a:pPr>
            <a:r>
              <a:rPr lang="es-MX" sz="4400">
                <a:solidFill>
                  <a:srgbClr val="8478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III.CONFERENCIAS Y CONCURSOS </a:t>
            </a:r>
            <a:endParaRPr sz="4400">
              <a:solidFill>
                <a:srgbClr val="84784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IV. CONFERENCIAS Y CONCURSOS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13"/>
          <p:cNvGraphicFramePr/>
          <p:nvPr/>
        </p:nvGraphicFramePr>
        <p:xfrm>
          <a:off x="413845" y="1585031"/>
          <a:ext cx="11214575" cy="271926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8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Implementación de acciones de transparencia con la participación  de los jóvenes de nivel bachillerato,  preparatoria y universitarios.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 Organizar el XVIII Concurso Nacional Transparencia en Corto y  promover su difusión a través de las  redes sociales.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1.1.1 Incentivar la participación de las y los jóvenes en el XVIII Concurso  Nacional Transparencia en Corto y  promover su difusión a través de las  redes sociales.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Haga click en la flecha para consultar la convocatoria.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  apartir del mes de marzo y hasta el cierre de la convocatoria 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6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Promoción, difusión y capacitación en materia de  contraloría social.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 Coordinar y organizar la Décimo Quinta Edición del Premio Nacional de  Contraloría Social en conjunto con las  32 entidades federativas.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2.1.1 Incentivar la participación ciudadana en la Décimo Quinta Edición  del Premio Nacional de Contraloría  Social en las 32 entidades federativas.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(En espera que la Comisión Permanente de Contralores Estados- Federación lance la convocatoria)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1" name="Google Shape;171;p13">
            <a:hlinkClick r:id="" action="ppaction://noaction"/>
          </p:cNvPr>
          <p:cNvSpPr/>
          <p:nvPr/>
        </p:nvSpPr>
        <p:spPr>
          <a:xfrm>
            <a:off x="10020692" y="2667786"/>
            <a:ext cx="857839" cy="27687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IV. CONFERENCIAS Y CONCURSOS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14"/>
          <p:cNvGraphicFramePr/>
          <p:nvPr/>
        </p:nvGraphicFramePr>
        <p:xfrm>
          <a:off x="413845" y="1585031"/>
          <a:ext cx="11214575" cy="164882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Formación sobre los mecanismos  de prevención, detección y sanción  de faltas administrativas y hechos de corrupción.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 Sensibilización para la detección  y sanción del cohecho en servidores  públicos y su enriquecimiento mediante recursos de procedencia  ilícita.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3.1.1 Conferencia sobre los mecanismos  de prevención, detección y sanción  de faltas administrativas y hechos de corrupción.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 25 de septiembre a las 16:00 Hrs Impartido por la Dra. Rosaura Villanueva Arzápalo, Titular de la Fiscalía Especializada en Combate a la Corrupción del Estado de Quintana Roo, imparte la capacitación.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903102" y="1436914"/>
            <a:ext cx="9867818" cy="229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784B"/>
              </a:buClr>
              <a:buSzPts val="4400"/>
              <a:buFont typeface="Poppins Medium"/>
              <a:buNone/>
            </a:pPr>
            <a:r>
              <a:rPr lang="es-MX" sz="4400">
                <a:solidFill>
                  <a:srgbClr val="8478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V.JURÍDICO</a:t>
            </a:r>
            <a:endParaRPr sz="4400">
              <a:solidFill>
                <a:srgbClr val="84784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V. JURÍDICO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0" name="Google Shape;190;p16"/>
          <p:cNvGraphicFramePr/>
          <p:nvPr/>
        </p:nvGraphicFramePr>
        <p:xfrm>
          <a:off x="564846" y="1534697"/>
          <a:ext cx="11214575" cy="145961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0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Fortalecer la detección y  prevención de conflictos de  interés en el Poder Ejecutivo  Estatal.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 Presentar la guía para la identificación y gestión de conflictos de interés.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/>
                      </a:r>
                      <a:b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1.1.1 Presentar el contenido de la guía para la identificación y gestión de conflictos de interés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Presentación de la Guía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07 de julio de 2023 durante la segunda sesión Plenaria de la Comisión por el Ing. Víctor Yam.</a:t>
                      </a: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I. COMISIÓN PERMANENTE ESTADOS-FEDERACIÓN.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7" name="Google Shape;197;p17"/>
          <p:cNvGraphicFramePr/>
          <p:nvPr/>
        </p:nvGraphicFramePr>
        <p:xfrm>
          <a:off x="413845" y="1308031"/>
          <a:ext cx="11214575" cy="164882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Fortalecimiento de  capacidades de ejecutores del  gasto.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 Diplomado en control interno en  el sector público.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2.1.1 Implementar el Diplomado en  control interno en el sector público  que permita a los ejecutores del gasto  conocer sus responsabilidades,  alcances y consecuencia de la  ejecución del mismo.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(En espera que la Comisión Permanente de Contralores Estados- Federación lance la convocatoria)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" name="Google Shape;198;p17"/>
          <p:cNvGraphicFramePr/>
          <p:nvPr/>
        </p:nvGraphicFramePr>
        <p:xfrm>
          <a:off x="413845" y="3002357"/>
          <a:ext cx="11214575" cy="1286500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Capacitación en materia de  investigaciones y calificación de  faltas administrativas.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3.1. Impartición de la 7ma  Generación del Diplomado de  Responsabilidades Administrativas.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3.1.1. Impartición de la 7ma  Generación del Diplomado de  Responsabilidades Administrativas.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(En espera que la Comisión Permanente de Contralores Estados- Federación lance la convocatoria)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9" name="Google Shape;199;p17"/>
          <p:cNvGraphicFramePr/>
          <p:nvPr/>
        </p:nvGraphicFramePr>
        <p:xfrm>
          <a:off x="413845" y="4288863"/>
          <a:ext cx="11214575" cy="1097290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61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Fortalecimiento de combate a  la corrupción mediante el Curso  de Normas Profesionales de  Auditoría del Sistema Nacional de  Fiscalización.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 Fortalecer la adopción de las  Normas Profesionales de Auditoría  del Sistema Nacional de Fiscalización  (NPASNF).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3.1.1 Capacitar a servidores  públicos en materia de “Normas Profesionales de  Auditoría del Sistema Nacional de  Fiscalización”.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(En espera que la Comisión Permanente de Contralores Estados- Federación lance la convocatoria)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18"/>
          <p:cNvGraphicFramePr/>
          <p:nvPr/>
        </p:nvGraphicFramePr>
        <p:xfrm>
          <a:off x="2683042" y="773820"/>
          <a:ext cx="6533150" cy="4798165"/>
        </p:xfrm>
        <a:graphic>
          <a:graphicData uri="http://schemas.openxmlformats.org/drawingml/2006/table">
            <a:tbl>
              <a:tblPr firstRow="1" bandRow="1">
                <a:noFill/>
                <a:tableStyleId>{58641AE2-7267-4219-A2D9-949DD71F70C9}</a:tableStyleId>
              </a:tblPr>
              <a:tblGrid>
                <a:gridCol w="103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CALENDARIO DE REUNIONES 2023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61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3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8E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MES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3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DIAS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3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EVENTO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3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SEDE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39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Abril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Primera Reunión Plenaria de la CPCQROO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Isla Mujeres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Junio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09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Mesa de Trabajo Zona Norte </a:t>
                      </a:r>
                      <a:endParaRPr/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Benito Juárez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Junio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Mesa de Trabajo Zona Sur</a:t>
                      </a:r>
                      <a:endParaRPr/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Felipe C. Puerto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Julio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07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Segunda Reunión Plenaria de la CPCQROO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Othón P. Blanco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Octubre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05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Mesa de Trabajo Zona Sur</a:t>
                      </a:r>
                      <a:endParaRPr/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Ma. Morelos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Octubre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06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Mesa de Trabajo Zona Norte</a:t>
                      </a:r>
                      <a:endParaRPr/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Puerto Morelos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Noviembre</a:t>
                      </a:r>
                      <a:endParaRPr sz="1400" b="1" u="none" strike="noStrike" cap="none">
                        <a:solidFill>
                          <a:srgbClr val="3B3838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/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5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8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Tercera Reunión Plenaria de la CPCQROO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Bacalar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37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205" y="3316186"/>
            <a:ext cx="754270" cy="76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9"/>
          <p:cNvGraphicFramePr/>
          <p:nvPr/>
        </p:nvGraphicFramePr>
        <p:xfrm>
          <a:off x="671899" y="432747"/>
          <a:ext cx="10253725" cy="6649615"/>
        </p:xfrm>
        <a:graphic>
          <a:graphicData uri="http://schemas.openxmlformats.org/drawingml/2006/table">
            <a:tbl>
              <a:tblPr firstRow="1" bandRow="1">
                <a:noFill/>
                <a:tableStyleId>{58641AE2-7267-4219-A2D9-949DD71F70C9}</a:tableStyleId>
              </a:tblPr>
              <a:tblGrid>
                <a:gridCol w="22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6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Comisiones de la CPCEQROO 2023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61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8E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Comisión I: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Comisión II:</a:t>
                      </a:r>
                      <a:endParaRPr sz="1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0" marR="0" marT="644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9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Dra. Jalil Arlene Ix Benitez</a:t>
                      </a: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y </a:t>
                      </a: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Lic. Luis Jorge Mezquita Altamirano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Lic. Jos</a:t>
                      </a: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 Antonio Nieto Bastida</a:t>
                      </a: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Lic. Virginia Guadalupe Poot Vega</a:t>
                      </a: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9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Instituto Electoral de Quintana Roo</a:t>
                      </a: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Comisión </a:t>
                      </a: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 Derechos Humanos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Benito Juárez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Fiscalía General Del Estado</a:t>
                      </a:r>
                      <a:endParaRPr/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Felipe C. Puerto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IDAIPQROO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rgbClr val="3B3838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Isla Mujeres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Universidad Autónoma De Quintana Roo </a:t>
                      </a:r>
                      <a:endParaRPr/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José Ma. Morelos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Electoral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Cozumel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Superior De Justicia</a:t>
                      </a:r>
                      <a:endParaRPr/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5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Othón P. Blanco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Secretaría Ejecutiva </a:t>
                      </a: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 Sistema Anticorrupción Del Estado De Quintana Roo</a:t>
                      </a:r>
                      <a:endParaRPr/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Lázaro Cárdenas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Tulum</a:t>
                      </a:r>
                      <a:endParaRPr/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625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Bacalar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Unidad de Vigilancia de Hacienda, Presupuesto y Cuenta de la Legislatura Del Congreso Del Estado De Quintana Roo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b="1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Congreso </a:t>
                      </a:r>
                      <a:r>
                        <a:rPr lang="es-MX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</a:t>
                      </a: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 Estado De Quintana Roo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Puerto Morelos</a:t>
                      </a:r>
                      <a:endParaRPr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Tribunal de Justicia Administrativa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249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9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Solidaridad</a:t>
                      </a: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Secretaria de la Contraloría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91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1019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12" name="Google Shape;212;p19"/>
          <p:cNvCxnSpPr/>
          <p:nvPr/>
        </p:nvCxnSpPr>
        <p:spPr>
          <a:xfrm>
            <a:off x="683400" y="5371300"/>
            <a:ext cx="2194200" cy="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I. CAPACITACIÓN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6" name="Google Shape;106;p4"/>
          <p:cNvGraphicFramePr/>
          <p:nvPr/>
        </p:nvGraphicFramePr>
        <p:xfrm>
          <a:off x="413845" y="1585031"/>
          <a:ext cx="11214575" cy="1880610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PROYECTO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ACTIVIDADES GENERALES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ACTIVIDADES ESPECÍFICAS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PRODUCTO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0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Bitácora Electrónica de  Seguimiento de  Adquisiciones (BESA) y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Bitácora Electrónica de  Seguimiento de  Obra Pública (BESOP)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 Promover la  profesionalización de las personas  servidoras públicas sobre el  uso y funcionamiento de la  Bitácora Electrónica de  Seguimiento de  Adquisiciones (BESA) y la  Bitácora Electrónica de  Seguimiento de  Obra Pública (BESOP).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1.1.1 Coordinar, en conjunto con la Secretaría de  la Función Pública, la capacitación a servidores  públicos sobre el  uso y funcionamiento de la Bitácora Electrónica  de Seguimiento de Adquisiciones (BESA) y la Bitácora Electrónica de  Seguimiento de  Obra Pública  (BESOP).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MX" sz="1100" u="none" strike="noStrike" cap="none"/>
                        <a:t>Memoria estadística y fotográfica de las capacitaciones realizadas.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MX" sz="1100" u="none" strike="noStrike" cap="none"/>
                        <a:t>Fecha de cumplimiento: 26 de mayo de 2023.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100"/>
                        <a:buFont typeface="Calibri"/>
                        <a:buNone/>
                      </a:pPr>
                      <a:r>
                        <a:rPr lang="es-MX" sz="1100" u="none" strike="noStrike" cap="non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curso se impartirán del 23 al 26 de mayo, lugar por definirse en Chetumal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" name="Google Shape;107;p4"/>
          <p:cNvGraphicFramePr/>
          <p:nvPr/>
        </p:nvGraphicFramePr>
        <p:xfrm>
          <a:off x="7464489" y="4492880"/>
          <a:ext cx="4406500" cy="2001570"/>
        </p:xfrm>
        <a:graphic>
          <a:graphicData uri="http://schemas.openxmlformats.org/drawingml/2006/table">
            <a:tbl>
              <a:tblPr firstRow="1" bandRow="1">
                <a:noFill/>
                <a:tableStyleId>{495A8CD3-F9B3-4B90-AAC5-B5FEB772BF7D}</a:tableStyleId>
              </a:tblPr>
              <a:tblGrid>
                <a:gridCol w="26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Nombre del curso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Número de personas inscritas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BESOP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138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BESA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150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AUDITORÍA DE OBRA PÚBLICA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140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AUDITORÍA DE ADQUISICIONES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u="none" strike="noStrike" cap="none"/>
                        <a:t>141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I. CAPACITACIÓN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413845" y="1585031"/>
          <a:ext cx="11214575" cy="280073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PROYECTO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ACTIVIDADES GENERALES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ACTIVIDADES ESPECÍFICAS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u="none" strike="noStrike" cap="none">
                          <a:solidFill>
                            <a:schemeClr val="lt1"/>
                          </a:solidFill>
                        </a:rPr>
                        <a:t>PRODUCTO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Seminario de Auditoría  Gubernamental.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 Promover la capacitación en materia  de Auditoría Gubernamental.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2.1.1 Participar  en  el Seminario de Auditoría  Gubernamental.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 estadística y fotográfica de las capacitaciones realizadas.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 2 de octubre de 2023.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 en Proceso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seminario nivel </a:t>
                      </a: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intermedio</a:t>
                      </a: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 esta actualmente cursando inicio el 06 de marzo y concluye el 18 de junio de 2023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seminario nivel </a:t>
                      </a: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avanzado</a:t>
                      </a: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inicia el 17 de julio y concluye el 29 de octubre de 2023.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Google Shape;115;p5">
            <a:hlinkClick r:id="" action="ppaction://noaction"/>
          </p:cNvPr>
          <p:cNvSpPr/>
          <p:nvPr/>
        </p:nvSpPr>
        <p:spPr>
          <a:xfrm>
            <a:off x="9907571" y="4006392"/>
            <a:ext cx="697584" cy="301657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903102" y="1436914"/>
            <a:ext cx="9867818" cy="229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784B"/>
              </a:buClr>
              <a:buSzPts val="4400"/>
              <a:buFont typeface="Poppins Medium"/>
              <a:buNone/>
            </a:pPr>
            <a:r>
              <a:rPr lang="es-MX" sz="4400">
                <a:solidFill>
                  <a:srgbClr val="8478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II.ACCIONES </a:t>
            </a:r>
            <a:endParaRPr sz="4400">
              <a:solidFill>
                <a:srgbClr val="84784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II. ACCIONES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Google Shape;127;p7"/>
          <p:cNvGraphicFramePr/>
          <p:nvPr/>
        </p:nvGraphicFramePr>
        <p:xfrm>
          <a:off x="389782" y="1308031"/>
          <a:ext cx="11214575" cy="1377690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37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Normas generales de control interno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 Impulsar la capacitación a las OIC de los municipios y organismos autónomos en materia de las normas generales de control interno.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1.1.1. Capacitación en materia de control interno conforme a la normatividad vigente en el Estad.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1.1.2. Presentación del Modelo de Control Interno implementado en el </a:t>
                      </a:r>
                      <a:r>
                        <a:rPr lang="es-MX" sz="1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municipio de Benito Juárez. 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de junio de 2023 de manera virtual, impartido por el Ing. Víctor Yam.</a:t>
                      </a:r>
                      <a:endParaRPr sz="1100" b="1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" name="Google Shape;128;p7"/>
          <p:cNvGraphicFramePr/>
          <p:nvPr/>
        </p:nvGraphicFramePr>
        <p:xfrm>
          <a:off x="389782" y="2974027"/>
          <a:ext cx="11214575" cy="1432570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49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Capacitación en materia de  investigaciones y calificación de  faltas administrativas.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 Impartición de capacitar a los OIC  y Contralorías Municipales en materia de investigación y faltas administrativas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2.1.1. Capacitar a los OIC  y Contralorías Municipales en materia de investigación y faltas administrativas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Lista de personas servidores públicos capacitados y memoria fotográfica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del evento 12 de junio de las 17:00, con duración de 2Hrs, de manera virtual, mismo que será impartido por   el Lic. Julio César Baeza Ramírez.</a:t>
                      </a:r>
                      <a:endParaRPr sz="1100" b="1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II. ACCIONES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Google Shape;135;p8"/>
          <p:cNvGraphicFramePr/>
          <p:nvPr/>
        </p:nvGraphicFramePr>
        <p:xfrm>
          <a:off x="413845" y="1585031"/>
          <a:ext cx="11214575" cy="293532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Promoción y Capacitación en materia de Contraloría Social.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 Promover e Impulsar la Integración de los Comités de Contraloría Social.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3.1.1 Capacitar a los municipios para la  integración y funcionamiento  de los Comités de  Contraloría Social.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Memoria fotográfica y lista de asistencia.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de julio de 2023.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Capacitación el día martes 8 de agosto en modalidad en línea  por la Mtra. Isla Interian.</a:t>
                      </a:r>
                      <a:endParaRPr sz="1100" b="1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5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Semana del derecho de acceso a la información, impulsar la promoción, difusión y capacitación en materia de  transparencia y acceso a la información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4.1 Implementar un programa de capacitación y difusión dirjido a la sociedad civil en materia de transparencia y acceso a la infromación en los municipios del Estado. En conmemoración del día internacional del acceso universal a la información declarado por la UNESCO el 28 Septiembre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4.1.1 Difundir el derecho de acceso a la información mediante foros, conferencias y actividades en los municipios del Estado.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Programa de capacitación y difusión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al 29 de septiembre de 2023.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Seguimiento Mtro. Félix Díaz/IDAIPQROO</a:t>
                      </a:r>
                      <a:endParaRPr sz="1100" b="1" u="none" strike="noStrike" cap="non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b="1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Informe de resultados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II. ACCIONES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9"/>
          <p:cNvGraphicFramePr/>
          <p:nvPr/>
        </p:nvGraphicFramePr>
        <p:xfrm>
          <a:off x="439012" y="1358512"/>
          <a:ext cx="11214575" cy="169617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Normatividad a publicar en el periódico ofical del Estado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5.1 Generar el inventario por el OIC de la normatividad a publicar en el periódico ofical del Estado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5.1.1 Solicitar a la SEGOB por cada OIC de la normatividad a publicar en el periódico ofical del Estado 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Hipervinculo de la normatividad publicada por los OIC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rgbClr val="AB79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B7942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rgbClr val="AB79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de junio de 2023.</a:t>
                      </a:r>
                      <a:endParaRPr sz="1100" u="none" strike="noStrike" cap="none">
                        <a:solidFill>
                          <a:srgbClr val="AB794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" name="Google Shape;143;p9"/>
          <p:cNvSpPr txBox="1"/>
          <p:nvPr/>
        </p:nvSpPr>
        <p:spPr>
          <a:xfrm>
            <a:off x="3004457" y="3220944"/>
            <a:ext cx="5243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 PARA ENVIAR LA PUBLICACIÓN AL P.O.E.</a:t>
            </a:r>
            <a:endParaRPr/>
          </a:p>
        </p:txBody>
      </p:sp>
      <p:graphicFrame>
        <p:nvGraphicFramePr>
          <p:cNvPr id="144" name="Google Shape;144;p9"/>
          <p:cNvGraphicFramePr/>
          <p:nvPr/>
        </p:nvGraphicFramePr>
        <p:xfrm>
          <a:off x="439012" y="3798332"/>
          <a:ext cx="11214575" cy="129197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 Manual de Atención de Denuncias por  parte los OEC.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6.1. Desarrollar una propuesta de  Manual de Atención de Denuncias.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6.1.1 Integrar una propuesta de  Manual de Atención de  Denuncias.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Presentar la propuesta de Manual de Atención a Denuncias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 de julio de 2023.</a:t>
                      </a:r>
                      <a:endParaRPr sz="1100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/>
        </p:nvSpPr>
        <p:spPr>
          <a:xfrm>
            <a:off x="5588472" y="5129698"/>
            <a:ext cx="556542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s-MX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respuesta: Tulum, Lázaro Cárdenas, Solidaridad, Tribunal de Justicia Administrativa, Tribunal Electoral, Tribunal Superior de Justicia, UQROO, Unidad de Vigilancia del Congreso del Estado.</a:t>
            </a:r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title"/>
          </p:nvPr>
        </p:nvSpPr>
        <p:spPr>
          <a:xfrm>
            <a:off x="1495061" y="61732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Normatividades a publicar por los OIC y Contralorías Municipales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43" y="1197172"/>
            <a:ext cx="10900957" cy="383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1294410" y="1019717"/>
            <a:ext cx="7612067" cy="28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200" rIns="0" bIns="0" anchor="ctr" anchorCtr="0">
            <a:spAutoFit/>
          </a:bodyPr>
          <a:lstStyle/>
          <a:p>
            <a:pPr marL="1120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None/>
            </a:pPr>
            <a:r>
              <a:rPr lang="es-MX" sz="1800">
                <a:latin typeface="Poppins Medium"/>
                <a:ea typeface="Poppins Medium"/>
                <a:cs typeface="Poppins Medium"/>
                <a:sym typeface="Poppins Medium"/>
              </a:rPr>
              <a:t>II. ACCIONES</a:t>
            </a:r>
            <a:endParaRPr sz="18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11262564" y="6161486"/>
            <a:ext cx="135591" cy="65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5" rIns="0" bIns="0" anchor="t" anchorCtr="0">
            <a:spAutoFit/>
          </a:bodyPr>
          <a:lstStyle/>
          <a:p>
            <a:pPr marL="3361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059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8" name="Google Shape;158;p11"/>
          <p:cNvGraphicFramePr/>
          <p:nvPr/>
        </p:nvGraphicFramePr>
        <p:xfrm>
          <a:off x="439012" y="1358512"/>
          <a:ext cx="11214575" cy="1696175"/>
        </p:xfrm>
        <a:graphic>
          <a:graphicData uri="http://schemas.openxmlformats.org/drawingml/2006/table">
            <a:tbl>
              <a:tblPr firstRow="1" bandRow="1">
                <a:noFill/>
                <a:tableStyleId>{DABADA00-DD7A-4CE1-995F-FC9AF9CEBB75}</a:tableStyleId>
              </a:tblPr>
              <a:tblGrid>
                <a:gridCol w="19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PROYECTO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GENERALES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ACTIVIDADES ESPECÍFICAS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78E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8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7.Política local Anticorrupción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7.1 Promover en los OIC y las contraloría municipales la Política local Anticorrupción.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7.1.1. Materializar la Política local Anticorrupción en los 11 municpios del Estado.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Informe de resultados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Fecha de Cumplimiento: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09 de diciembre  de 2023.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1687</Words>
  <Application>Microsoft Office PowerPoint</Application>
  <PresentationFormat>Panorámica</PresentationFormat>
  <Paragraphs>244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Poppins Medium</vt:lpstr>
      <vt:lpstr>Helvetica Neue</vt:lpstr>
      <vt:lpstr>Trebuchet MS</vt:lpstr>
      <vt:lpstr>Calibri</vt:lpstr>
      <vt:lpstr>Arial</vt:lpstr>
      <vt:lpstr>Tema de Office</vt:lpstr>
      <vt:lpstr>Programa Anual de Trabajo 2023</vt:lpstr>
      <vt:lpstr>I. CAPACITACIÓN</vt:lpstr>
      <vt:lpstr>I. CAPACITACIÓN</vt:lpstr>
      <vt:lpstr>II.ACCIONES </vt:lpstr>
      <vt:lpstr>II. ACCIONES</vt:lpstr>
      <vt:lpstr>II. ACCIONES</vt:lpstr>
      <vt:lpstr>II. ACCIONES</vt:lpstr>
      <vt:lpstr>Normatividades a publicar por los OIC y Contralorías Municipales</vt:lpstr>
      <vt:lpstr>II. ACCIONES</vt:lpstr>
      <vt:lpstr>III.CONFERENCIAS Y CONCURSOS </vt:lpstr>
      <vt:lpstr>IV. CONFERENCIAS Y CONCURSOS</vt:lpstr>
      <vt:lpstr>IV. CONFERENCIAS Y CONCURSOS</vt:lpstr>
      <vt:lpstr>V.JURÍDICO</vt:lpstr>
      <vt:lpstr>V. JURÍDICO</vt:lpstr>
      <vt:lpstr>I. COMISIÓN PERMANENTE ESTADOS-FEDERACIÓN.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Anual de Trabajo 2023</dc:title>
  <dc:creator>DIDIER SALVADOR MAY CORONA</dc:creator>
  <cp:lastModifiedBy>CGTAI</cp:lastModifiedBy>
  <cp:revision>2</cp:revision>
  <dcterms:created xsi:type="dcterms:W3CDTF">2022-11-28T20:59:44Z</dcterms:created>
  <dcterms:modified xsi:type="dcterms:W3CDTF">2023-09-12T15:37:07Z</dcterms:modified>
</cp:coreProperties>
</file>